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8"/>
  </p:notesMasterIdLst>
  <p:sldIdLst>
    <p:sldId id="256" r:id="rId2"/>
    <p:sldId id="267" r:id="rId3"/>
    <p:sldId id="268" r:id="rId4"/>
    <p:sldId id="257" r:id="rId5"/>
    <p:sldId id="259" r:id="rId6"/>
    <p:sldId id="272" r:id="rId7"/>
    <p:sldId id="260" r:id="rId8"/>
    <p:sldId id="261" r:id="rId9"/>
    <p:sldId id="262" r:id="rId10"/>
    <p:sldId id="269" r:id="rId11"/>
    <p:sldId id="263" r:id="rId12"/>
    <p:sldId id="264" r:id="rId13"/>
    <p:sldId id="265" r:id="rId14"/>
    <p:sldId id="266" r:id="rId15"/>
    <p:sldId id="270" r:id="rId16"/>
    <p:sldId id="271" r:id="rId17"/>
  </p:sldIdLst>
  <p:sldSz cx="6858000" cy="51435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9202"/>
    <a:srgbClr val="5EEC3C"/>
    <a:srgbClr val="1D3A00"/>
    <a:srgbClr val="6C1A00"/>
    <a:srgbClr val="003296"/>
    <a:srgbClr val="E39A39"/>
    <a:srgbClr val="FFC901"/>
    <a:srgbClr val="FEA402"/>
    <a:srgbClr val="D68B1C"/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555" y="-77"/>
      </p:cViewPr>
      <p:guideLst>
        <p:guide orient="horz" pos="16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6370338" cy="1563703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E9D43B-8233-4A8B-88C6-39F2057FB943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C7C148-2FAF-47FB-8A55-4D6A85248E4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10684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url?q=http://www.free-power-point-templates.com/&amp;sa=D&amp;sntz=1&amp;usg=AFQjCNGWeCVdv2cRhI3dHtkzRMjt9Lq6Pw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This template is provided by </a:t>
            </a:r>
            <a:r>
              <a:rPr lang="en-US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http://www.free-power-point-templates.com/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7C148-2FAF-47FB-8A55-4D6A85248E4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351851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36724" y="433880"/>
            <a:ext cx="6184553" cy="1374346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6724" y="1808225"/>
            <a:ext cx="6070025" cy="610820"/>
          </a:xfrm>
        </p:spPr>
        <p:txBody>
          <a:bodyPr>
            <a:normAutofit/>
          </a:bodyPr>
          <a:lstStyle>
            <a:lvl1pPr marL="0" indent="0" algn="l">
              <a:buNone/>
              <a:defRPr sz="2800" b="0" i="0">
                <a:solidFill>
                  <a:srgbClr val="5EEC3C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6724" y="433881"/>
            <a:ext cx="6184553" cy="610820"/>
          </a:xfrm>
        </p:spPr>
        <p:txBody>
          <a:bodyPr>
            <a:normAutofit/>
          </a:bodyPr>
          <a:lstStyle>
            <a:lvl1pPr algn="l">
              <a:defRPr sz="3600" baseline="0">
                <a:solidFill>
                  <a:srgbClr val="5EEC3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6724" y="1044701"/>
            <a:ext cx="6184553" cy="3664921"/>
          </a:xfrm>
        </p:spPr>
        <p:txBody>
          <a:bodyPr/>
          <a:lstStyle>
            <a:lvl1pPr algn="l">
              <a:defRPr sz="2800"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6540" y="281175"/>
            <a:ext cx="4581150" cy="572644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E920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6540" y="1082877"/>
            <a:ext cx="4581150" cy="3625589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3305176"/>
            <a:ext cx="58293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180035"/>
            <a:ext cx="58293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200151"/>
            <a:ext cx="302895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200151"/>
            <a:ext cx="302895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1253" y="433880"/>
            <a:ext cx="6070024" cy="610820"/>
          </a:xfrm>
        </p:spPr>
        <p:txBody>
          <a:bodyPr>
            <a:normAutofit/>
          </a:bodyPr>
          <a:lstStyle>
            <a:lvl1pPr algn="l">
              <a:defRPr sz="3600" baseline="0">
                <a:solidFill>
                  <a:srgbClr val="5EEC3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2660" y="1335828"/>
            <a:ext cx="3030141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2660" y="1808225"/>
            <a:ext cx="3030141" cy="2276294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  <a:lvl2pPr algn="ctr">
              <a:defRPr sz="2000">
                <a:solidFill>
                  <a:schemeClr val="bg1"/>
                </a:solidFill>
              </a:defRPr>
            </a:lvl2pPr>
            <a:lvl3pPr algn="ctr">
              <a:defRPr sz="1800">
                <a:solidFill>
                  <a:schemeClr val="bg1"/>
                </a:solidFill>
              </a:defRPr>
            </a:lvl3pPr>
            <a:lvl4pPr algn="ctr">
              <a:defRPr sz="1600">
                <a:solidFill>
                  <a:schemeClr val="bg1"/>
                </a:solidFill>
              </a:defRPr>
            </a:lvl4pPr>
            <a:lvl5pPr algn="ctr"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9001" y="1335828"/>
            <a:ext cx="3031331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29001" y="1808225"/>
            <a:ext cx="3031331" cy="2276294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  <a:lvl2pPr algn="ctr">
              <a:defRPr sz="2000">
                <a:solidFill>
                  <a:schemeClr val="bg1"/>
                </a:solidFill>
              </a:defRPr>
            </a:lvl2pPr>
            <a:lvl3pPr algn="ctr">
              <a:defRPr sz="1800">
                <a:solidFill>
                  <a:schemeClr val="bg1"/>
                </a:solidFill>
              </a:defRPr>
            </a:lvl3pPr>
            <a:lvl4pPr algn="ctr">
              <a:defRPr sz="1600">
                <a:solidFill>
                  <a:schemeClr val="bg1"/>
                </a:solidFill>
              </a:defRPr>
            </a:lvl4pPr>
            <a:lvl5pPr algn="ctr"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204787"/>
            <a:ext cx="2256235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204789"/>
            <a:ext cx="3833813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1076327"/>
            <a:ext cx="2256235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3600450"/>
            <a:ext cx="41148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459581"/>
            <a:ext cx="41148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4025504"/>
            <a:ext cx="41148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05979"/>
            <a:ext cx="154305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05979"/>
            <a:ext cx="451485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>
            <a:extLst>
              <a:ext uri="{FF2B5EF4-FFF2-40B4-BE49-F238E27FC236}">
                <a16:creationId xmlns:a16="http://schemas.microsoft.com/office/drawing/2014/main" xmlns="" id="{48A1A1F5-1340-4A82-9CAA-63515920759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938730" y="2326214"/>
            <a:ext cx="1097838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05979"/>
            <a:ext cx="61722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200151"/>
            <a:ext cx="61722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4767263"/>
            <a:ext cx="1600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4767263"/>
            <a:ext cx="21717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4767263"/>
            <a:ext cx="1600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0A55BB3-5EFA-4194-B1AD-F5F1D57EAAC4}"/>
              </a:ext>
            </a:extLst>
          </p:cNvPr>
          <p:cNvSpPr txBox="1"/>
          <p:nvPr userDrawn="1"/>
        </p:nvSpPr>
        <p:spPr>
          <a:xfrm>
            <a:off x="-6862" y="5213747"/>
            <a:ext cx="62922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</p:spTree>
    <p:extLst>
      <p:ext uri="{BB962C8B-B14F-4D97-AF65-F5344CB8AC3E}">
        <p14:creationId xmlns:p14="http://schemas.microsoft.com/office/powerpoint/2010/main" xmlns="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490" y="128470"/>
            <a:ext cx="6413610" cy="2901395"/>
          </a:xfrm>
        </p:spPr>
        <p:txBody>
          <a:bodyPr>
            <a:normAutofit/>
          </a:bodyPr>
          <a:lstStyle/>
          <a:p>
            <a:pPr algn="ctr"/>
            <a:r>
              <a:rPr lang="uk-UA" sz="4000" dirty="0" smtClean="0"/>
              <a:t>Ознайомлення з природним довкіллям</a:t>
            </a:r>
            <a:br>
              <a:rPr lang="uk-UA" sz="4000" dirty="0" smtClean="0"/>
            </a:br>
            <a:r>
              <a:rPr lang="uk-UA" sz="4000" dirty="0" err="1" smtClean="0"/>
              <a:t>“Карнавал</a:t>
            </a:r>
            <a:r>
              <a:rPr lang="uk-UA" sz="4000" dirty="0" smtClean="0"/>
              <a:t> осінніх </a:t>
            </a:r>
            <a:r>
              <a:rPr lang="uk-UA" sz="4000" dirty="0" err="1" smtClean="0"/>
              <a:t>кольорів”</a:t>
            </a:r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4000" dirty="0" smtClean="0"/>
              <a:t>(середня група)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xmlns="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6000" b="1" dirty="0" smtClean="0"/>
              <a:t>Привітання</a:t>
            </a:r>
            <a:endParaRPr lang="uk-UA" sz="6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2195" y="1478579"/>
            <a:ext cx="6184553" cy="3664921"/>
          </a:xfrm>
        </p:spPr>
        <p:txBody>
          <a:bodyPr/>
          <a:lstStyle/>
          <a:p>
            <a:pPr algn="ctr">
              <a:buNone/>
            </a:pPr>
            <a:r>
              <a:rPr lang="uk-UA" dirty="0" smtClean="0"/>
              <a:t>Доброго ранку сонце привітне,</a:t>
            </a:r>
          </a:p>
          <a:p>
            <a:pPr algn="ctr">
              <a:buNone/>
            </a:pPr>
            <a:r>
              <a:rPr lang="uk-UA" dirty="0" smtClean="0"/>
              <a:t>Доброго ранку небо блакитне,</a:t>
            </a:r>
          </a:p>
          <a:p>
            <a:pPr algn="ctr">
              <a:buNone/>
            </a:pPr>
            <a:r>
              <a:rPr lang="uk-UA" dirty="0" smtClean="0"/>
              <a:t>Доброго ранку в небі пташки,</a:t>
            </a:r>
          </a:p>
          <a:p>
            <a:pPr algn="ctr">
              <a:buNone/>
            </a:pPr>
            <a:r>
              <a:rPr lang="uk-UA" dirty="0" smtClean="0"/>
              <a:t>Доброго ранку тобі і мені.</a:t>
            </a:r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 descr="C:\Users\User\Desktop\картинки для презентації\17981_480х500_320грн_магнитный-mi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195" y="128470"/>
            <a:ext cx="6413610" cy="488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Яка пора року зображена?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44700"/>
            <a:ext cx="6858000" cy="409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033094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443835" y="586585"/>
            <a:ext cx="4581150" cy="572644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Спостереження в природі </a:t>
            </a:r>
            <a:r>
              <a:rPr lang="uk-UA" dirty="0" err="1" smtClean="0"/>
              <a:t>“Чарівниця</a:t>
            </a:r>
            <a:r>
              <a:rPr lang="uk-UA" dirty="0" smtClean="0"/>
              <a:t> </a:t>
            </a:r>
            <a:r>
              <a:rPr lang="uk-UA" dirty="0" err="1" smtClean="0"/>
              <a:t>осінь”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1002" y="1655520"/>
            <a:ext cx="5186998" cy="3359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01633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2195" y="128470"/>
            <a:ext cx="6184553" cy="61082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Осіння казка про Берізку.</a:t>
            </a:r>
            <a:endParaRPr lang="uk-UA" b="1" dirty="0">
              <a:solidFill>
                <a:srgbClr val="FF0000"/>
              </a:solidFill>
            </a:endParaRPr>
          </a:p>
        </p:txBody>
      </p:sp>
      <p:pic>
        <p:nvPicPr>
          <p:cNvPr id="8194" name="Picture 2" descr="C:\Users\User\Desktop\img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90" y="739290"/>
            <a:ext cx="6609769" cy="4196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рева</a:t>
            </a:r>
            <a:endParaRPr lang="uk-UA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3021822" cy="2265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0" y="0"/>
            <a:ext cx="3810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3734410" y="0"/>
            <a:ext cx="3028950" cy="3394472"/>
          </a:xfrm>
        </p:spPr>
        <p:txBody>
          <a:bodyPr/>
          <a:lstStyle/>
          <a:p>
            <a:pPr>
              <a:buNone/>
            </a:pPr>
            <a:r>
              <a:rPr lang="uk-UA" dirty="0" smtClean="0">
                <a:solidFill>
                  <a:schemeClr val="bg1"/>
                </a:solidFill>
              </a:rPr>
              <a:t>Дерева та кущі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249730"/>
            <a:ext cx="3359510" cy="2893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uk-UA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00524" cy="4251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7115" y="128470"/>
            <a:ext cx="2970885" cy="2266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0884" y="2556139"/>
            <a:ext cx="3887115" cy="2587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833015" y="4312503"/>
            <a:ext cx="213787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Калина</a:t>
            </a:r>
            <a:endParaRPr lang="uk-UA" sz="4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uk-UA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6858001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9" y="3487980"/>
            <a:ext cx="2595985" cy="1655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497935" y="4098800"/>
            <a:ext cx="2137869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Рябіна</a:t>
            </a:r>
            <a:endParaRPr lang="uk-UA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9245" y="586585"/>
            <a:ext cx="4886560" cy="572644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uk-UA" sz="4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Фізкультхвилинка</a:t>
            </a:r>
            <a:endParaRPr lang="uk-UA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01950" y="1350110"/>
            <a:ext cx="4581150" cy="3625589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uk-UA" dirty="0" smtClean="0"/>
              <a:t>Ми - берізки і </a:t>
            </a:r>
            <a:r>
              <a:rPr lang="uk-UA" dirty="0" err="1" smtClean="0"/>
              <a:t>кленці</a:t>
            </a:r>
            <a:r>
              <a:rPr lang="uk-UA" dirty="0" smtClean="0"/>
              <a:t>.</a:t>
            </a:r>
          </a:p>
          <a:p>
            <a:pPr algn="ctr">
              <a:buNone/>
            </a:pPr>
            <a:r>
              <a:rPr lang="uk-UA" dirty="0" smtClean="0"/>
              <a:t>В нас тоненькі стовбурці  </a:t>
            </a:r>
            <a:r>
              <a:rPr lang="uk-UA" i="1" dirty="0" smtClean="0"/>
              <a:t>(встати)</a:t>
            </a:r>
            <a:endParaRPr lang="uk-UA" dirty="0" smtClean="0"/>
          </a:p>
          <a:p>
            <a:pPr algn="ctr">
              <a:buNone/>
            </a:pPr>
            <a:r>
              <a:rPr lang="uk-UA" dirty="0" smtClean="0"/>
              <a:t>Ми в стрункі </a:t>
            </a:r>
            <a:r>
              <a:rPr lang="uk-UA" dirty="0" err="1" smtClean="0"/>
              <a:t>стаєм</a:t>
            </a:r>
            <a:r>
              <a:rPr lang="uk-UA" dirty="0" smtClean="0"/>
              <a:t> рядки,</a:t>
            </a:r>
          </a:p>
          <a:p>
            <a:pPr algn="ctr">
              <a:buNone/>
            </a:pPr>
            <a:r>
              <a:rPr lang="uk-UA" dirty="0" err="1" smtClean="0"/>
              <a:t>Виправляєм</a:t>
            </a:r>
            <a:r>
              <a:rPr lang="uk-UA" dirty="0" smtClean="0"/>
              <a:t> гілочки  </a:t>
            </a:r>
            <a:r>
              <a:rPr lang="uk-UA" i="1" dirty="0" smtClean="0"/>
              <a:t>(руки вперед, в сторони)</a:t>
            </a:r>
            <a:endParaRPr lang="uk-UA" dirty="0" smtClean="0"/>
          </a:p>
          <a:p>
            <a:pPr algn="ctr">
              <a:buNone/>
            </a:pPr>
            <a:r>
              <a:rPr lang="uk-UA" dirty="0" smtClean="0"/>
              <a:t>Ледь зіп'ялись з корінців, </a:t>
            </a:r>
            <a:r>
              <a:rPr lang="uk-UA" i="1" dirty="0" smtClean="0"/>
              <a:t>(потягування)</a:t>
            </a:r>
            <a:endParaRPr lang="uk-UA" dirty="0" smtClean="0"/>
          </a:p>
          <a:p>
            <a:pPr algn="ctr">
              <a:buNone/>
            </a:pPr>
            <a:r>
              <a:rPr lang="uk-UA" dirty="0" smtClean="0"/>
              <a:t>Дістаємо промінців.</a:t>
            </a:r>
          </a:p>
          <a:p>
            <a:pPr algn="ctr">
              <a:buNone/>
            </a:pPr>
            <a:r>
              <a:rPr lang="uk-UA" dirty="0" smtClean="0"/>
              <a:t>Ми </a:t>
            </a:r>
            <a:r>
              <a:rPr lang="uk-UA" dirty="0" err="1" smtClean="0"/>
              <a:t>стискаєм</a:t>
            </a:r>
            <a:r>
              <a:rPr lang="uk-UA" dirty="0" smtClean="0"/>
              <a:t> їх вогонь </a:t>
            </a:r>
            <a:r>
              <a:rPr lang="uk-UA" i="1" dirty="0" smtClean="0"/>
              <a:t>(вправи для кистей рук)</a:t>
            </a:r>
            <a:endParaRPr lang="uk-UA" dirty="0" smtClean="0"/>
          </a:p>
          <a:p>
            <a:pPr algn="ctr">
              <a:buNone/>
            </a:pPr>
            <a:r>
              <a:rPr lang="uk-UA" dirty="0" smtClean="0"/>
              <a:t>В зелені своїх долонь.</a:t>
            </a:r>
          </a:p>
          <a:p>
            <a:pPr algn="ctr">
              <a:buNone/>
            </a:pPr>
            <a:r>
              <a:rPr lang="uk-UA" dirty="0" smtClean="0"/>
              <a:t>Хилять свіжі вітерці </a:t>
            </a:r>
            <a:r>
              <a:rPr lang="uk-UA" i="1" dirty="0" smtClean="0"/>
              <a:t>(нахили тулуба)</a:t>
            </a:r>
            <a:endParaRPr lang="uk-UA" dirty="0" smtClean="0"/>
          </a:p>
          <a:p>
            <a:pPr algn="ctr">
              <a:buNone/>
            </a:pPr>
            <a:r>
              <a:rPr lang="uk-UA" dirty="0" smtClean="0"/>
              <a:t>Вліво-вправо стовбурці.</a:t>
            </a:r>
          </a:p>
          <a:p>
            <a:pPr algn="ctr">
              <a:buNone/>
            </a:pPr>
            <a:r>
              <a:rPr lang="uk-UA" dirty="0" smtClean="0"/>
              <a:t>Ще й верхівки кожен ряд </a:t>
            </a:r>
            <a:r>
              <a:rPr lang="uk-UA" i="1" dirty="0" smtClean="0"/>
              <a:t>(вправи для шиї)</a:t>
            </a:r>
            <a:endParaRPr lang="uk-UA" dirty="0" smtClean="0"/>
          </a:p>
          <a:p>
            <a:pPr algn="ctr">
              <a:buNone/>
            </a:pPr>
            <a:r>
              <a:rPr lang="uk-UA" dirty="0" err="1" smtClean="0"/>
              <a:t>Нахиля</a:t>
            </a:r>
            <a:r>
              <a:rPr lang="uk-UA" dirty="0" smtClean="0"/>
              <a:t> вперед-назад.</a:t>
            </a:r>
          </a:p>
          <a:p>
            <a:pPr algn="ctr">
              <a:buNone/>
            </a:pPr>
            <a:endParaRPr lang="uk-UA" dirty="0"/>
          </a:p>
        </p:txBody>
      </p:sp>
      <p:pic>
        <p:nvPicPr>
          <p:cNvPr id="1026" name="Picture 2" descr="C:\Users\User\Desktop\картинки для презентації\Рисунок1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87981"/>
            <a:ext cx="2478137" cy="16555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1130" y="2266340"/>
            <a:ext cx="4581150" cy="572644"/>
          </a:xfrm>
        </p:spPr>
        <p:txBody>
          <a:bodyPr>
            <a:noAutofit/>
          </a:bodyPr>
          <a:lstStyle/>
          <a:p>
            <a:pPr algn="ctr"/>
            <a:r>
              <a:rPr lang="uk-UA" sz="5400" b="1" dirty="0" smtClean="0">
                <a:solidFill>
                  <a:srgbClr val="FFFF00"/>
                </a:solidFill>
                <a:effectLst/>
              </a:rPr>
              <a:t>Вправа </a:t>
            </a:r>
            <a:r>
              <a:rPr lang="uk-UA" sz="5400" b="1" dirty="0" err="1" smtClean="0">
                <a:solidFill>
                  <a:srgbClr val="FFFF00"/>
                </a:solidFill>
                <a:effectLst/>
              </a:rPr>
              <a:t>“Знайди</a:t>
            </a:r>
            <a:r>
              <a:rPr lang="uk-UA" sz="5400" b="1" dirty="0" smtClean="0">
                <a:solidFill>
                  <a:srgbClr val="FFFF00"/>
                </a:solidFill>
                <a:effectLst/>
              </a:rPr>
              <a:t> листочок за </a:t>
            </a:r>
            <a:r>
              <a:rPr lang="uk-UA" sz="5400" b="1" dirty="0" err="1" smtClean="0">
                <a:solidFill>
                  <a:srgbClr val="FFFF00"/>
                </a:solidFill>
                <a:effectLst/>
              </a:rPr>
              <a:t>кольором”</a:t>
            </a:r>
            <a:endParaRPr lang="uk-UA" sz="5400" b="1" dirty="0">
              <a:solidFill>
                <a:srgbClr val="FFFF00"/>
              </a:solidFill>
              <a:effectLst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uk-UA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6858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9245" y="128470"/>
            <a:ext cx="3552525" cy="4885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Логічна гра </a:t>
            </a:r>
            <a:r>
              <a:rPr lang="uk-UA" b="1" dirty="0" err="1" smtClean="0"/>
              <a:t>“Плесни</a:t>
            </a:r>
            <a:r>
              <a:rPr lang="uk-UA" b="1" dirty="0" smtClean="0"/>
              <a:t> в </a:t>
            </a:r>
            <a:r>
              <a:rPr lang="uk-UA" b="1" dirty="0" err="1" smtClean="0"/>
              <a:t>долоньки”</a:t>
            </a:r>
            <a:endParaRPr lang="uk-UA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96539" y="1082877"/>
            <a:ext cx="5039265" cy="362558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dirty="0" smtClean="0"/>
              <a:t>Плескати в долоньки, якщо слова правдиві.</a:t>
            </a:r>
          </a:p>
          <a:p>
            <a:pPr marL="514350" indent="-514350">
              <a:buAutoNum type="arabicPeriod"/>
            </a:pPr>
            <a:r>
              <a:rPr lang="uk-UA" dirty="0" smtClean="0"/>
              <a:t>Осінь – пора щедра, золота, </a:t>
            </a:r>
            <a:r>
              <a:rPr lang="uk-UA" i="1" dirty="0" smtClean="0"/>
              <a:t>сніжна</a:t>
            </a:r>
            <a:r>
              <a:rPr lang="uk-UA" dirty="0" smtClean="0"/>
              <a:t>, барвиста, </a:t>
            </a:r>
            <a:r>
              <a:rPr lang="uk-UA" i="1" dirty="0" smtClean="0"/>
              <a:t>спекотна</a:t>
            </a:r>
            <a:r>
              <a:rPr lang="uk-UA" dirty="0" smtClean="0"/>
              <a:t>.</a:t>
            </a:r>
          </a:p>
          <a:p>
            <a:pPr marL="514350" indent="-514350">
              <a:buAutoNum type="arabicPeriod"/>
            </a:pPr>
            <a:r>
              <a:rPr lang="uk-UA" dirty="0" smtClean="0"/>
              <a:t>Восени листя на деревах жовтіє, червоніє, </a:t>
            </a:r>
            <a:r>
              <a:rPr lang="uk-UA" i="1" dirty="0" smtClean="0"/>
              <a:t>зеленіє</a:t>
            </a:r>
            <a:r>
              <a:rPr lang="uk-UA" dirty="0" smtClean="0"/>
              <a:t>, опадає, </a:t>
            </a:r>
            <a:r>
              <a:rPr lang="uk-UA" i="1" dirty="0" smtClean="0"/>
              <a:t>виростає</a:t>
            </a:r>
            <a:r>
              <a:rPr lang="uk-UA" dirty="0" smtClean="0"/>
              <a:t>.</a:t>
            </a:r>
          </a:p>
          <a:p>
            <a:pPr marL="514350" indent="-514350">
              <a:buAutoNum type="arabicPeriod"/>
            </a:pPr>
            <a:r>
              <a:rPr lang="uk-UA" dirty="0" smtClean="0"/>
              <a:t>В осінню пору </a:t>
            </a:r>
            <a:r>
              <a:rPr lang="uk-UA" dirty="0" err="1" smtClean="0"/>
              <a:t>зявляються</a:t>
            </a:r>
            <a:r>
              <a:rPr lang="uk-UA" dirty="0" smtClean="0"/>
              <a:t> ягоди на горобині, калині, </a:t>
            </a:r>
            <a:r>
              <a:rPr lang="uk-UA" i="1" dirty="0" smtClean="0"/>
              <a:t>черешні</a:t>
            </a:r>
            <a:r>
              <a:rPr lang="uk-UA" dirty="0" smtClean="0"/>
              <a:t>.</a:t>
            </a:r>
            <a:endParaRPr lang="uk-UA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5400" b="1" dirty="0" smtClean="0"/>
              <a:t>Рефлексія</a:t>
            </a:r>
            <a:endParaRPr lang="uk-UA" sz="5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01950" y="1082877"/>
            <a:ext cx="4581150" cy="3625589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1.Чи сподобалося вам заняття?</a:t>
            </a:r>
          </a:p>
          <a:p>
            <a:pPr>
              <a:buNone/>
            </a:pPr>
            <a:r>
              <a:rPr lang="uk-UA" dirty="0" smtClean="0"/>
              <a:t>2.Що більше всього запам'яталося?</a:t>
            </a:r>
          </a:p>
          <a:p>
            <a:pPr>
              <a:buNone/>
            </a:pPr>
            <a:r>
              <a:rPr lang="uk-UA" dirty="0" smtClean="0"/>
              <a:t>3.Чи змінився і як твій настрій? </a:t>
            </a: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539" y="281174"/>
            <a:ext cx="5039265" cy="1374345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 молодці!</a:t>
            </a:r>
            <a:b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uk-U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Дякую за увагу!</a:t>
            </a:r>
            <a:endParaRPr lang="uk-UA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074" name="Picture 2" descr="C:\Users\User\Desktop\картинки для презентації\Рисунокорп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4655" y="1655520"/>
            <a:ext cx="4252160" cy="34488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220</Words>
  <Application>Microsoft Office PowerPoint</Application>
  <PresentationFormat>Произвольный</PresentationFormat>
  <Paragraphs>39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Office Theme</vt:lpstr>
      <vt:lpstr>Ознайомлення з природним довкіллям “Карнавал осінніх кольорів” (середня група)</vt:lpstr>
      <vt:lpstr>Привітання</vt:lpstr>
      <vt:lpstr>Слайд 3</vt:lpstr>
      <vt:lpstr>Яка пора року зображена?</vt:lpstr>
      <vt:lpstr>Спостереження в природі “Чарівниця осінь”</vt:lpstr>
      <vt:lpstr>Осіння казка про Берізку.</vt:lpstr>
      <vt:lpstr>рева</vt:lpstr>
      <vt:lpstr>Слайд 8</vt:lpstr>
      <vt:lpstr>Слайд 9</vt:lpstr>
      <vt:lpstr>Фізкультхвилинка</vt:lpstr>
      <vt:lpstr>Вправа “Знайди листочок за кольором”</vt:lpstr>
      <vt:lpstr>Слайд 12</vt:lpstr>
      <vt:lpstr>Слайд 13</vt:lpstr>
      <vt:lpstr>Логічна гра “Плесни в долоньки”</vt:lpstr>
      <vt:lpstr>Рефлексія</vt:lpstr>
      <vt:lpstr>Ви молодці! Дякую за увагу!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2017-07-10T14:05:18Z</dcterms:created>
  <dcterms:modified xsi:type="dcterms:W3CDTF">2023-01-31T14:27:46Z</dcterms:modified>
</cp:coreProperties>
</file>