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4" r:id="rId8"/>
    <p:sldId id="263" r:id="rId9"/>
    <p:sldId id="265" r:id="rId10"/>
    <p:sldId id="266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13" autoAdjust="0"/>
    <p:restoredTop sz="94660"/>
  </p:normalViewPr>
  <p:slideViewPr>
    <p:cSldViewPr>
      <p:cViewPr varScale="1">
        <p:scale>
          <a:sx n="65" d="100"/>
          <a:sy n="65" d="100"/>
        </p:scale>
        <p:origin x="1328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21.12.2022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21.12.2022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21.12.2022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21.12.2022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21.12.2022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21.12.2022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21.12.2022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21.12.2022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21.12.2022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21.12.2022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21.12.2022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21.12.2022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21.12.2022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5DFA28-87F8-40C8-9560-6BEF5C9E4EF3}" type="datetimeFigureOut">
              <a:rPr lang="ru-RU" smtClean="0"/>
              <a:pPr/>
              <a:t>21.12.2022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hyperlink" Target="http://pic4you.ru/allimage/y2011/10-15/12216/1292760.png" TargetMode="Externa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980729"/>
            <a:ext cx="7772400" cy="2619722"/>
          </a:xfrm>
        </p:spPr>
        <p:txBody>
          <a:bodyPr>
            <a:normAutofit fontScale="90000"/>
          </a:bodyPr>
          <a:lstStyle/>
          <a:p>
            <a:r>
              <a:rPr lang="ru-RU" dirty="0" err="1">
                <a:solidFill>
                  <a:schemeClr val="bg1"/>
                </a:solidFill>
              </a:rPr>
              <a:t>Дитина</a:t>
            </a:r>
            <a:r>
              <a:rPr lang="ru-RU" dirty="0">
                <a:solidFill>
                  <a:schemeClr val="bg1"/>
                </a:solidFill>
              </a:rPr>
              <a:t> в сенсорно-</a:t>
            </a:r>
            <a:r>
              <a:rPr lang="ru-RU" dirty="0" err="1">
                <a:solidFill>
                  <a:schemeClr val="bg1"/>
                </a:solidFill>
              </a:rPr>
              <a:t>пізнавальному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просторі</a:t>
            </a:r>
            <a:r>
              <a:rPr lang="ru-RU" dirty="0">
                <a:solidFill>
                  <a:schemeClr val="bg1"/>
                </a:solidFill>
              </a:rPr>
              <a:t>. Тема: </a:t>
            </a:r>
            <a:r>
              <a:rPr lang="ru-RU" dirty="0" smtClean="0">
                <a:solidFill>
                  <a:schemeClr val="bg1"/>
                </a:solidFill>
              </a:rPr>
              <a:t>«Число і цифра 7. </a:t>
            </a:r>
            <a:r>
              <a:rPr lang="ru-RU" dirty="0" err="1" smtClean="0">
                <a:solidFill>
                  <a:schemeClr val="bg1"/>
                </a:solidFill>
              </a:rPr>
              <a:t>Дні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тижня</a:t>
            </a:r>
            <a:r>
              <a:rPr lang="ru-RU" dirty="0" smtClean="0">
                <a:solidFill>
                  <a:schemeClr val="bg1"/>
                </a:solidFill>
              </a:rPr>
              <a:t>»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427984" y="3886200"/>
            <a:ext cx="3344416" cy="1752600"/>
          </a:xfrm>
        </p:spPr>
        <p:txBody>
          <a:bodyPr/>
          <a:lstStyle/>
          <a:p>
            <a:r>
              <a:rPr lang="uk-UA" i="1" smtClean="0">
                <a:solidFill>
                  <a:schemeClr val="bg1"/>
                </a:solidFill>
              </a:rPr>
              <a:t>Підготувала </a:t>
            </a:r>
            <a:r>
              <a:rPr lang="uk-UA" i="1" dirty="0" smtClean="0">
                <a:solidFill>
                  <a:schemeClr val="bg1"/>
                </a:solidFill>
              </a:rPr>
              <a:t>вихователь:</a:t>
            </a:r>
          </a:p>
          <a:p>
            <a:r>
              <a:rPr lang="uk-UA" i="1" dirty="0" smtClean="0">
                <a:solidFill>
                  <a:schemeClr val="bg1"/>
                </a:solidFill>
              </a:rPr>
              <a:t>М. В. </a:t>
            </a:r>
            <a:r>
              <a:rPr lang="uk-UA" i="1" dirty="0" err="1" smtClean="0">
                <a:solidFill>
                  <a:schemeClr val="bg1"/>
                </a:solidFill>
              </a:rPr>
              <a:t>Камінчук</a:t>
            </a:r>
            <a:endParaRPr lang="ru-RU" i="1" dirty="0">
              <a:solidFill>
                <a:schemeClr val="bg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3424542"/>
            <a:ext cx="3672408" cy="293920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685800" y="44625"/>
            <a:ext cx="7772400" cy="1872208"/>
          </a:xfrm>
        </p:spPr>
        <p:txBody>
          <a:bodyPr>
            <a:normAutofit/>
          </a:bodyPr>
          <a:lstStyle/>
          <a:p>
            <a:r>
              <a:rPr lang="uk-UA" dirty="0" smtClean="0">
                <a:solidFill>
                  <a:schemeClr val="bg1"/>
                </a:solidFill>
              </a:rPr>
              <a:t>Подорож до зимового замку під назвою «Тиждень»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371600" y="1916833"/>
            <a:ext cx="3920480" cy="3721967"/>
          </a:xfrm>
        </p:spPr>
        <p:txBody>
          <a:bodyPr>
            <a:normAutofit/>
          </a:bodyPr>
          <a:lstStyle/>
          <a:p>
            <a:r>
              <a:rPr lang="uk-UA" dirty="0" smtClean="0"/>
              <a:t>Скільки </a:t>
            </a:r>
            <a:r>
              <a:rPr lang="uk-UA" dirty="0" err="1" smtClean="0"/>
              <a:t>башень</a:t>
            </a:r>
            <a:r>
              <a:rPr lang="uk-UA" dirty="0" smtClean="0"/>
              <a:t> в замку?</a:t>
            </a:r>
          </a:p>
          <a:p>
            <a:r>
              <a:rPr lang="uk-UA" dirty="0" smtClean="0"/>
              <a:t>Як вигадаєте скільки гномиків живуть в замку?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2080" y="3068960"/>
            <a:ext cx="2956816" cy="293852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611560" y="764704"/>
            <a:ext cx="8064896" cy="792088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55576" y="1844824"/>
            <a:ext cx="792088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700" i="1" dirty="0" smtClean="0"/>
          </a:p>
          <a:p>
            <a:pPr algn="ctr"/>
            <a:r>
              <a:rPr lang="en-US" dirty="0" smtClean="0">
                <a:hlinkClick r:id="rId2"/>
              </a:rPr>
              <a:t>/</a:t>
            </a:r>
            <a:endParaRPr lang="ru-RU" sz="800" i="1" dirty="0" smtClean="0"/>
          </a:p>
        </p:txBody>
      </p:sp>
      <p:sp>
        <p:nvSpPr>
          <p:cNvPr id="9" name="Прямоугольник 8"/>
          <p:cNvSpPr/>
          <p:nvPr/>
        </p:nvSpPr>
        <p:spPr>
          <a:xfrm>
            <a:off x="611560" y="509308"/>
            <a:ext cx="36004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err="1">
                <a:solidFill>
                  <a:schemeClr val="bg1"/>
                </a:solidFill>
              </a:rPr>
              <a:t>Кожен</a:t>
            </a:r>
            <a:r>
              <a:rPr lang="ru-RU" sz="2800" dirty="0">
                <a:solidFill>
                  <a:schemeClr val="bg1"/>
                </a:solidFill>
              </a:rPr>
              <a:t> з </a:t>
            </a:r>
            <a:r>
              <a:rPr lang="ru-RU" sz="2800" dirty="0" err="1">
                <a:solidFill>
                  <a:schemeClr val="bg1"/>
                </a:solidFill>
              </a:rPr>
              <a:t>цих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гномиків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має</a:t>
            </a:r>
            <a:r>
              <a:rPr lang="ru-RU" sz="2800" dirty="0">
                <a:solidFill>
                  <a:schemeClr val="bg1"/>
                </a:solidFill>
              </a:rPr>
              <a:t> свою </a:t>
            </a:r>
            <a:r>
              <a:rPr lang="ru-RU" sz="2800" dirty="0" err="1">
                <a:solidFill>
                  <a:schemeClr val="bg1"/>
                </a:solidFill>
              </a:rPr>
              <a:t>назву</a:t>
            </a:r>
            <a:r>
              <a:rPr lang="ru-RU" sz="2800" dirty="0">
                <a:solidFill>
                  <a:schemeClr val="bg1"/>
                </a:solidFill>
              </a:rPr>
              <a:t>. Давайте </a:t>
            </a:r>
            <a:r>
              <a:rPr lang="ru-RU" sz="2800" dirty="0" err="1">
                <a:solidFill>
                  <a:schemeClr val="bg1"/>
                </a:solidFill>
              </a:rPr>
              <a:t>познайомимося</a:t>
            </a:r>
            <a:r>
              <a:rPr lang="ru-RU" sz="2800" dirty="0">
                <a:solidFill>
                  <a:schemeClr val="bg1"/>
                </a:solidFill>
              </a:rPr>
              <a:t> з ними.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5975" y="509308"/>
            <a:ext cx="1524285" cy="197140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2672" y="2321878"/>
            <a:ext cx="1520746" cy="202865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88888" y="2510641"/>
            <a:ext cx="1454255" cy="2085325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04396" y="2577236"/>
            <a:ext cx="1612364" cy="203706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71335" y="4869660"/>
            <a:ext cx="1617850" cy="2157133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82079" y="4869660"/>
            <a:ext cx="1528058" cy="203741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5" y="4595965"/>
            <a:ext cx="4392488" cy="1929379"/>
          </a:xfrm>
        </p:spPr>
        <p:txBody>
          <a:bodyPr/>
          <a:lstStyle/>
          <a:p>
            <a:r>
              <a:rPr lang="uk-UA" dirty="0" smtClean="0"/>
              <a:t>Дні тижня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04468" y="452104"/>
            <a:ext cx="1543149" cy="205853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836713"/>
            <a:ext cx="7772400" cy="1800200"/>
          </a:xfrm>
        </p:spPr>
        <p:txBody>
          <a:bodyPr>
            <a:normAutofit/>
          </a:bodyPr>
          <a:lstStyle/>
          <a:p>
            <a:r>
              <a:rPr lang="uk-UA" sz="3200" cap="none" dirty="0" smtClean="0"/>
              <a:t>Скільки разом гномиків? Скільки днів у тижні? Давайте назвемо їх. </a:t>
            </a:r>
            <a:br>
              <a:rPr lang="uk-UA" sz="3200" cap="none" dirty="0" smtClean="0"/>
            </a:br>
            <a:r>
              <a:rPr lang="uk-UA" sz="3200" cap="none" dirty="0" smtClean="0"/>
              <a:t>Який 1-й, 3-й, 5-й, 7-й,6-й, 2-й?</a:t>
            </a:r>
            <a:endParaRPr lang="ru-RU" sz="3200" cap="none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476673"/>
            <a:ext cx="7772400" cy="504055"/>
          </a:xfrm>
        </p:spPr>
        <p:txBody>
          <a:bodyPr>
            <a:noAutofit/>
          </a:bodyPr>
          <a:lstStyle/>
          <a:p>
            <a:r>
              <a:rPr lang="uk-UA" sz="4000" dirty="0" smtClean="0">
                <a:solidFill>
                  <a:schemeClr val="bg1"/>
                </a:solidFill>
              </a:rPr>
              <a:t>Знайомство з числом і цифрою 7</a:t>
            </a:r>
            <a:endParaRPr lang="ru-RU" sz="4000" dirty="0">
              <a:solidFill>
                <a:schemeClr val="bg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1640" y="3021706"/>
            <a:ext cx="5832648" cy="3287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55458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44824"/>
            <a:ext cx="8229600" cy="2808312"/>
          </a:xfrm>
        </p:spPr>
        <p:txBody>
          <a:bodyPr>
            <a:normAutofit fontScale="90000"/>
          </a:bodyPr>
          <a:lstStyle/>
          <a:p>
            <a:pPr algn="l"/>
            <a:r>
              <a:rPr lang="uk-UA" sz="2800" dirty="0" smtClean="0">
                <a:solidFill>
                  <a:schemeClr val="bg1"/>
                </a:solidFill>
              </a:rPr>
              <a:t>Число 7 у давнину вважали незвичайним, магічним. Воно є у багатьох прислів'ях і приказках: </a:t>
            </a:r>
            <a:br>
              <a:rPr lang="uk-UA" sz="2800" dirty="0" smtClean="0">
                <a:solidFill>
                  <a:schemeClr val="bg1"/>
                </a:solidFill>
              </a:rPr>
            </a:br>
            <a:r>
              <a:rPr lang="uk-UA" sz="2800" dirty="0" smtClean="0">
                <a:solidFill>
                  <a:schemeClr val="bg1"/>
                </a:solidFill>
              </a:rPr>
              <a:t>Сім п'ятниць на тиждень.</a:t>
            </a:r>
            <a:br>
              <a:rPr lang="uk-UA" sz="2800" dirty="0" smtClean="0">
                <a:solidFill>
                  <a:schemeClr val="bg1"/>
                </a:solidFill>
              </a:rPr>
            </a:br>
            <a:r>
              <a:rPr lang="uk-UA" sz="2800" dirty="0" smtClean="0">
                <a:solidFill>
                  <a:schemeClr val="bg1"/>
                </a:solidFill>
              </a:rPr>
              <a:t>Сім разів відміряй, один раз </a:t>
            </a:r>
            <a:r>
              <a:rPr lang="uk-UA" sz="2800" dirty="0" err="1" smtClean="0">
                <a:solidFill>
                  <a:schemeClr val="bg1"/>
                </a:solidFill>
              </a:rPr>
              <a:t>відріж</a:t>
            </a:r>
            <a:r>
              <a:rPr lang="uk-UA" sz="2800" dirty="0" smtClean="0">
                <a:solidFill>
                  <a:schemeClr val="bg1"/>
                </a:solidFill>
              </a:rPr>
              <a:t>.</a:t>
            </a:r>
            <a:br>
              <a:rPr lang="uk-UA" sz="2800" dirty="0" smtClean="0">
                <a:solidFill>
                  <a:schemeClr val="bg1"/>
                </a:solidFill>
              </a:rPr>
            </a:br>
            <a:r>
              <a:rPr lang="uk-UA" sz="2800" dirty="0" smtClean="0">
                <a:solidFill>
                  <a:schemeClr val="bg1"/>
                </a:solidFill>
              </a:rPr>
              <a:t>Семеро воює, а один горює.</a:t>
            </a:r>
            <a:br>
              <a:rPr lang="uk-UA" sz="2800" dirty="0" smtClean="0">
                <a:solidFill>
                  <a:schemeClr val="bg1"/>
                </a:solidFill>
              </a:rPr>
            </a:br>
            <a:r>
              <a:rPr lang="uk-UA" sz="2800" dirty="0" smtClean="0">
                <a:solidFill>
                  <a:schemeClr val="bg1"/>
                </a:solidFill>
              </a:rPr>
              <a:t>Семеро одного не ждуть.</a:t>
            </a:r>
            <a:br>
              <a:rPr lang="uk-UA" sz="2800" dirty="0" smtClean="0">
                <a:solidFill>
                  <a:schemeClr val="bg1"/>
                </a:solidFill>
              </a:rPr>
            </a:br>
            <a:r>
              <a:rPr lang="uk-UA" sz="2800" i="1" dirty="0" smtClean="0">
                <a:solidFill>
                  <a:schemeClr val="bg1"/>
                </a:solidFill>
              </a:rPr>
              <a:t>(У разі потреби пояснити значення висловів)</a:t>
            </a:r>
            <a:r>
              <a:rPr lang="uk-UA" sz="2800" dirty="0" smtClean="0">
                <a:solidFill>
                  <a:schemeClr val="bg1"/>
                </a:solidFill>
              </a:rPr>
              <a:t/>
            </a:r>
            <a:br>
              <a:rPr lang="uk-UA" sz="2800" dirty="0" smtClean="0">
                <a:solidFill>
                  <a:schemeClr val="bg1"/>
                </a:solidFill>
              </a:rPr>
            </a:br>
            <a:r>
              <a:rPr lang="uk-UA" sz="2800" dirty="0" smtClean="0">
                <a:solidFill>
                  <a:schemeClr val="bg1"/>
                </a:solidFill>
              </a:rPr>
              <a:t/>
            </a:r>
            <a:br>
              <a:rPr lang="uk-UA" sz="2800" dirty="0" smtClean="0">
                <a:solidFill>
                  <a:schemeClr val="bg1"/>
                </a:solidFill>
              </a:rPr>
            </a:br>
            <a:r>
              <a:rPr lang="uk-UA" sz="2800" dirty="0" smtClean="0">
                <a:solidFill>
                  <a:schemeClr val="bg1"/>
                </a:solidFill>
              </a:rPr>
              <a:t/>
            </a:r>
            <a:br>
              <a:rPr lang="uk-UA" sz="2800" dirty="0" smtClean="0">
                <a:solidFill>
                  <a:schemeClr val="bg1"/>
                </a:solidFill>
              </a:rPr>
            </a:br>
            <a:r>
              <a:rPr lang="uk-UA" sz="2800" dirty="0" smtClean="0">
                <a:solidFill>
                  <a:schemeClr val="bg1"/>
                </a:solidFill>
              </a:rPr>
              <a:t> </a:t>
            </a:r>
            <a:endParaRPr lang="ru-RU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07247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>
                <a:solidFill>
                  <a:schemeClr val="bg1"/>
                </a:solidFill>
              </a:rPr>
              <a:t>Розгляньте, як пишуть цифру 7.</a:t>
            </a:r>
            <a:br>
              <a:rPr lang="uk-UA" dirty="0" smtClean="0">
                <a:solidFill>
                  <a:schemeClr val="bg1"/>
                </a:solidFill>
              </a:rPr>
            </a:br>
            <a:r>
              <a:rPr lang="uk-UA" dirty="0" smtClean="0">
                <a:solidFill>
                  <a:schemeClr val="bg1"/>
                </a:solidFill>
              </a:rPr>
              <a:t>«Напишіть» її повітрі. 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2276872"/>
            <a:ext cx="7715250" cy="400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1501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3384376" cy="4608512"/>
          </a:xfrm>
        </p:spPr>
        <p:txBody>
          <a:bodyPr>
            <a:normAutofit/>
          </a:bodyPr>
          <a:lstStyle/>
          <a:p>
            <a:r>
              <a:rPr lang="uk-UA" sz="2800" dirty="0" smtClean="0">
                <a:solidFill>
                  <a:schemeClr val="bg1"/>
                </a:solidFill>
              </a:rPr>
              <a:t>Цифра 7 – потішна дуже.</a:t>
            </a:r>
            <a:br>
              <a:rPr lang="uk-UA" sz="2800" dirty="0" smtClean="0">
                <a:solidFill>
                  <a:schemeClr val="bg1"/>
                </a:solidFill>
              </a:rPr>
            </a:br>
            <a:r>
              <a:rPr lang="uk-UA" sz="2800" dirty="0" smtClean="0">
                <a:solidFill>
                  <a:schemeClr val="bg1"/>
                </a:solidFill>
              </a:rPr>
              <a:t>Ти її помітив, друже?</a:t>
            </a:r>
            <a:br>
              <a:rPr lang="uk-UA" sz="2800" dirty="0" smtClean="0">
                <a:solidFill>
                  <a:schemeClr val="bg1"/>
                </a:solidFill>
              </a:rPr>
            </a:br>
            <a:r>
              <a:rPr lang="uk-UA" sz="2800" dirty="0" smtClean="0">
                <a:solidFill>
                  <a:schemeClr val="bg1"/>
                </a:solidFill>
              </a:rPr>
              <a:t>Вправно ніжку виставляє,</a:t>
            </a:r>
            <a:br>
              <a:rPr lang="uk-UA" sz="2800" dirty="0" smtClean="0">
                <a:solidFill>
                  <a:schemeClr val="bg1"/>
                </a:solidFill>
              </a:rPr>
            </a:br>
            <a:r>
              <a:rPr lang="uk-UA" sz="2800" dirty="0" smtClean="0">
                <a:solidFill>
                  <a:schemeClr val="bg1"/>
                </a:solidFill>
              </a:rPr>
              <a:t>У таночок з цифр поспішає.</a:t>
            </a:r>
            <a:endParaRPr lang="ru-RU" sz="2800" dirty="0">
              <a:solidFill>
                <a:schemeClr val="bg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7944" y="980728"/>
            <a:ext cx="4595459" cy="4595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9977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2800" dirty="0" smtClean="0">
                <a:solidFill>
                  <a:schemeClr val="bg1"/>
                </a:solidFill>
              </a:rPr>
              <a:t>Перший гном Понеділок запрошує нас до себе в першу </a:t>
            </a:r>
            <a:r>
              <a:rPr lang="uk-UA" sz="2800" dirty="0" err="1" smtClean="0">
                <a:solidFill>
                  <a:schemeClr val="bg1"/>
                </a:solidFill>
              </a:rPr>
              <a:t>башню</a:t>
            </a:r>
            <a:r>
              <a:rPr lang="uk-UA" sz="2800" dirty="0" smtClean="0">
                <a:solidFill>
                  <a:schemeClr val="bg1"/>
                </a:solidFill>
              </a:rPr>
              <a:t> замку. Де приготував танок з цифр.</a:t>
            </a:r>
            <a:endParaRPr lang="ru-RU" sz="2800" dirty="0">
              <a:solidFill>
                <a:schemeClr val="bg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2769227"/>
            <a:ext cx="1524132" cy="196917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7784" y="1772816"/>
            <a:ext cx="5990010" cy="19810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06405" y="3906961"/>
            <a:ext cx="5990010" cy="2065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9141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2800" dirty="0" smtClean="0">
                <a:solidFill>
                  <a:schemeClr val="bg1"/>
                </a:solidFill>
              </a:rPr>
              <a:t>Другий гномик Вівторок</a:t>
            </a:r>
            <a:br>
              <a:rPr lang="uk-UA" sz="2800" dirty="0" smtClean="0">
                <a:solidFill>
                  <a:schemeClr val="bg1"/>
                </a:solidFill>
              </a:rPr>
            </a:br>
            <a:r>
              <a:rPr lang="uk-UA" sz="2800" dirty="0" smtClean="0">
                <a:solidFill>
                  <a:schemeClr val="bg1"/>
                </a:solidFill>
              </a:rPr>
              <a:t>у другій </a:t>
            </a:r>
            <a:r>
              <a:rPr lang="uk-UA" sz="2800" dirty="0" err="1" smtClean="0">
                <a:solidFill>
                  <a:schemeClr val="bg1"/>
                </a:solidFill>
              </a:rPr>
              <a:t>башні</a:t>
            </a:r>
            <a:r>
              <a:rPr lang="uk-UA" sz="2800" dirty="0" smtClean="0">
                <a:solidFill>
                  <a:schemeClr val="bg1"/>
                </a:solidFill>
              </a:rPr>
              <a:t> розв'язує приклади. Допоможімо?!</a:t>
            </a:r>
            <a:endParaRPr lang="ru-RU" sz="2800" dirty="0">
              <a:solidFill>
                <a:schemeClr val="bg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6016" y="1772816"/>
            <a:ext cx="2808312" cy="403244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3648" y="1916832"/>
            <a:ext cx="2664296" cy="36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42605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08912" cy="3600400"/>
          </a:xfrm>
        </p:spPr>
        <p:txBody>
          <a:bodyPr>
            <a:normAutofit/>
          </a:bodyPr>
          <a:lstStyle/>
          <a:p>
            <a:r>
              <a:rPr lang="uk-UA" sz="2800" dirty="0" smtClean="0">
                <a:solidFill>
                  <a:schemeClr val="bg1"/>
                </a:solidFill>
              </a:rPr>
              <a:t>Третій гномик - Середа. Хоче погратися з вами в його третій </a:t>
            </a:r>
            <a:r>
              <a:rPr lang="uk-UA" sz="2800" dirty="0" err="1" smtClean="0">
                <a:solidFill>
                  <a:schemeClr val="bg1"/>
                </a:solidFill>
              </a:rPr>
              <a:t>башні</a:t>
            </a:r>
            <a:r>
              <a:rPr lang="uk-UA" sz="2800" dirty="0" smtClean="0">
                <a:solidFill>
                  <a:schemeClr val="bg1"/>
                </a:solidFill>
              </a:rPr>
              <a:t> замку у гру «Покажи число»</a:t>
            </a:r>
            <a:br>
              <a:rPr lang="uk-UA" sz="2800" dirty="0" smtClean="0">
                <a:solidFill>
                  <a:schemeClr val="bg1"/>
                </a:solidFill>
              </a:rPr>
            </a:br>
            <a:r>
              <a:rPr lang="uk-UA" sz="2800" i="1" dirty="0" smtClean="0">
                <a:solidFill>
                  <a:schemeClr val="bg1"/>
                </a:solidFill>
              </a:rPr>
              <a:t>Покажи число 5 на двох руках.</a:t>
            </a:r>
            <a:br>
              <a:rPr lang="uk-UA" sz="2800" i="1" dirty="0" smtClean="0">
                <a:solidFill>
                  <a:schemeClr val="bg1"/>
                </a:solidFill>
              </a:rPr>
            </a:br>
            <a:r>
              <a:rPr lang="uk-UA" sz="2800" i="1" dirty="0" smtClean="0">
                <a:solidFill>
                  <a:schemeClr val="bg1"/>
                </a:solidFill>
              </a:rPr>
              <a:t>Покажи число 4 на двох руках.</a:t>
            </a:r>
            <a:br>
              <a:rPr lang="uk-UA" sz="2800" i="1" dirty="0" smtClean="0">
                <a:solidFill>
                  <a:schemeClr val="bg1"/>
                </a:solidFill>
              </a:rPr>
            </a:br>
            <a:r>
              <a:rPr lang="uk-UA" sz="2800" i="1" dirty="0" smtClean="0">
                <a:solidFill>
                  <a:schemeClr val="bg1"/>
                </a:solidFill>
              </a:rPr>
              <a:t>Покажи число 3 на двох руках.</a:t>
            </a:r>
            <a:br>
              <a:rPr lang="uk-UA" sz="2800" i="1" dirty="0" smtClean="0">
                <a:solidFill>
                  <a:schemeClr val="bg1"/>
                </a:solidFill>
              </a:rPr>
            </a:br>
            <a:r>
              <a:rPr lang="uk-UA" sz="2800" i="1" dirty="0" smtClean="0">
                <a:solidFill>
                  <a:schemeClr val="bg1"/>
                </a:solidFill>
              </a:rPr>
              <a:t>Покажи число 7 на двох руках.</a:t>
            </a:r>
            <a:br>
              <a:rPr lang="uk-UA" sz="2800" i="1" dirty="0" smtClean="0">
                <a:solidFill>
                  <a:schemeClr val="bg1"/>
                </a:solidFill>
              </a:rPr>
            </a:br>
            <a:endParaRPr lang="ru-RU" sz="2800" i="1" dirty="0">
              <a:solidFill>
                <a:schemeClr val="bg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1920" y="3436089"/>
            <a:ext cx="2388228" cy="2880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3700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62068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sz="3100" dirty="0" smtClean="0">
                <a:solidFill>
                  <a:schemeClr val="bg1"/>
                </a:solidFill>
              </a:rPr>
              <a:t>А четвертий гномик Четвер сперечається з п</a:t>
            </a:r>
            <a:r>
              <a:rPr lang="en-US" sz="3100" dirty="0" smtClean="0">
                <a:solidFill>
                  <a:schemeClr val="bg1"/>
                </a:solidFill>
              </a:rPr>
              <a:t>’</a:t>
            </a:r>
            <a:r>
              <a:rPr lang="uk-UA" sz="3100" dirty="0" err="1" smtClean="0">
                <a:solidFill>
                  <a:schemeClr val="bg1"/>
                </a:solidFill>
              </a:rPr>
              <a:t>ятим</a:t>
            </a:r>
            <a:r>
              <a:rPr lang="uk-UA" sz="3100" dirty="0" smtClean="0">
                <a:solidFill>
                  <a:schemeClr val="bg1"/>
                </a:solidFill>
              </a:rPr>
              <a:t> гномиком П'ятниця у кого більше кристаликів. Допоможемо їм розібратися?!</a:t>
            </a:r>
            <a:br>
              <a:rPr lang="uk-UA" sz="3100" dirty="0" smtClean="0">
                <a:solidFill>
                  <a:schemeClr val="bg1"/>
                </a:solidFill>
              </a:rPr>
            </a:br>
            <a:r>
              <a:rPr lang="uk-UA" sz="3100" dirty="0" smtClean="0">
                <a:solidFill>
                  <a:schemeClr val="bg1"/>
                </a:solidFill>
              </a:rPr>
              <a:t>Знаки </a:t>
            </a:r>
            <a:r>
              <a:rPr lang="en-US" sz="3100" dirty="0" smtClean="0">
                <a:solidFill>
                  <a:schemeClr val="bg1"/>
                </a:solidFill>
              </a:rPr>
              <a:t>&lt;, &gt;, =</a:t>
            </a:r>
            <a:endParaRPr lang="ru-RU" sz="3100" dirty="0">
              <a:solidFill>
                <a:schemeClr val="bg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5759" y="2015938"/>
            <a:ext cx="1872208" cy="137247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539" y="3217667"/>
            <a:ext cx="1626044" cy="208501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6296" y="3242053"/>
            <a:ext cx="1609483" cy="203624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56519" y="2087579"/>
            <a:ext cx="1864656" cy="133692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61033" y="3549350"/>
            <a:ext cx="1956437" cy="153279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83768" y="3540094"/>
            <a:ext cx="1872208" cy="144016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56519" y="5278293"/>
            <a:ext cx="1965466" cy="139651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35704" y="5131940"/>
            <a:ext cx="1952625" cy="1459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86247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2800" dirty="0" smtClean="0">
                <a:solidFill>
                  <a:schemeClr val="bg1"/>
                </a:solidFill>
              </a:rPr>
              <a:t>Ну звісно гномик шостий, як зветься? (Субота)</a:t>
            </a:r>
            <a:r>
              <a:rPr lang="uk-UA" sz="2800" dirty="0">
                <a:solidFill>
                  <a:schemeClr val="bg1"/>
                </a:solidFill>
              </a:rPr>
              <a:t/>
            </a:r>
            <a:br>
              <a:rPr lang="uk-UA" sz="2800" dirty="0">
                <a:solidFill>
                  <a:schemeClr val="bg1"/>
                </a:solidFill>
              </a:rPr>
            </a:br>
            <a:r>
              <a:rPr lang="uk-UA" sz="2800" dirty="0" smtClean="0">
                <a:solidFill>
                  <a:schemeClr val="bg1"/>
                </a:solidFill>
              </a:rPr>
              <a:t>Підготував для вас цікаві картинки, в яких потрібно знайти відмінності.</a:t>
            </a:r>
            <a:endParaRPr lang="ru-RU" sz="2800" dirty="0">
              <a:solidFill>
                <a:schemeClr val="bg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9952" y="1916832"/>
            <a:ext cx="3960440" cy="446623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9632" y="2636912"/>
            <a:ext cx="2191644" cy="2880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1237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04664"/>
            <a:ext cx="7772400" cy="1152128"/>
          </a:xfrm>
        </p:spPr>
        <p:txBody>
          <a:bodyPr>
            <a:normAutofit fontScale="90000"/>
          </a:bodyPr>
          <a:lstStyle/>
          <a:p>
            <a:r>
              <a:rPr lang="uk-UA" sz="2800" dirty="0" smtClean="0">
                <a:solidFill>
                  <a:schemeClr val="bg1"/>
                </a:solidFill>
              </a:rPr>
              <a:t>І останній день тижня Неділя гукає до себе на гостину всіх </a:t>
            </a:r>
            <a:r>
              <a:rPr lang="uk-UA" sz="2800" smtClean="0">
                <a:solidFill>
                  <a:schemeClr val="bg1"/>
                </a:solidFill>
              </a:rPr>
              <a:t>своїх братиків–гномиків</a:t>
            </a:r>
            <a:r>
              <a:rPr lang="uk-UA" sz="2800" dirty="0" smtClean="0">
                <a:solidFill>
                  <a:schemeClr val="bg1"/>
                </a:solidFill>
              </a:rPr>
              <a:t>.</a:t>
            </a:r>
            <a:br>
              <a:rPr lang="uk-UA" sz="2800" dirty="0" smtClean="0">
                <a:solidFill>
                  <a:schemeClr val="bg1"/>
                </a:solidFill>
              </a:rPr>
            </a:br>
            <a:endParaRPr lang="ru-RU" sz="2800" dirty="0">
              <a:solidFill>
                <a:schemeClr val="bg1"/>
              </a:solidFill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4860032" y="1268760"/>
            <a:ext cx="3598168" cy="2376264"/>
          </a:xfrm>
        </p:spPr>
        <p:txBody>
          <a:bodyPr/>
          <a:lstStyle/>
          <a:p>
            <a:r>
              <a:rPr lang="uk-UA" dirty="0" smtClean="0">
                <a:solidFill>
                  <a:schemeClr val="bg1"/>
                </a:solidFill>
              </a:rPr>
              <a:t>Скільки їх разом?</a:t>
            </a:r>
          </a:p>
          <a:p>
            <a:r>
              <a:rPr lang="uk-UA" dirty="0" smtClean="0">
                <a:solidFill>
                  <a:schemeClr val="bg1"/>
                </a:solidFill>
              </a:rPr>
              <a:t>Скільки </a:t>
            </a:r>
            <a:r>
              <a:rPr lang="uk-UA" dirty="0" err="1" smtClean="0">
                <a:solidFill>
                  <a:schemeClr val="bg1"/>
                </a:solidFill>
              </a:rPr>
              <a:t>башень</a:t>
            </a:r>
            <a:r>
              <a:rPr lang="uk-UA" dirty="0" smtClean="0">
                <a:solidFill>
                  <a:schemeClr val="bg1"/>
                </a:solidFill>
              </a:rPr>
              <a:t> у їхньому замку?</a:t>
            </a:r>
          </a:p>
          <a:p>
            <a:r>
              <a:rPr lang="uk-UA" dirty="0" smtClean="0">
                <a:solidFill>
                  <a:schemeClr val="bg1"/>
                </a:solidFill>
              </a:rPr>
              <a:t>Чому?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1772816"/>
            <a:ext cx="4030216" cy="345638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0032" y="3618005"/>
            <a:ext cx="3598168" cy="2938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922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Другая 1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7F7F"/>
      </a:hlink>
      <a:folHlink>
        <a:srgbClr val="FFE5E5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130</TotalTime>
  <Words>209</Words>
  <Application>Microsoft Office PowerPoint</Application>
  <PresentationFormat>Экран (4:3)</PresentationFormat>
  <Paragraphs>24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6" baseType="lpstr">
      <vt:lpstr>Arial</vt:lpstr>
      <vt:lpstr>Times New Roman</vt:lpstr>
      <vt:lpstr>Тема Office</vt:lpstr>
      <vt:lpstr>Дитина в сенсорно-пізнавальному просторі. Тема: «Число і цифра 7. Дні тижня»</vt:lpstr>
      <vt:lpstr>Подорож до зимового замку під назвою «Тиждень»</vt:lpstr>
      <vt:lpstr>Дні тижня</vt:lpstr>
      <vt:lpstr>Скільки разом гномиків? Скільки днів у тижні? Давайте назвемо їх.  Який 1-й, 3-й, 5-й, 7-й,6-й, 2-й?</vt:lpstr>
      <vt:lpstr>Число 7 у давнину вважали незвичайним, магічним. Воно є у багатьох прислів'ях і приказках:  Сім п'ятниць на тиждень. Сім разів відміряй, один раз відріж. Семеро воює, а один горює. Семеро одного не ждуть. (У разі потреби пояснити значення висловів)    </vt:lpstr>
      <vt:lpstr>Розгляньте, як пишуть цифру 7. «Напишіть» її повітрі. </vt:lpstr>
      <vt:lpstr>Цифра 7 – потішна дуже. Ти її помітив, друже? Вправно ніжку виставляє, У таночок з цифр поспішає.</vt:lpstr>
      <vt:lpstr>Перший гном Понеділок запрошує нас до себе в першу башню замку. Де приготував танок з цифр.</vt:lpstr>
      <vt:lpstr>Другий гномик Вівторок у другій башні розв'язує приклади. Допоможімо?!</vt:lpstr>
      <vt:lpstr>Третій гномик - Середа. Хоче погратися з вами в його третій башні замку у гру «Покажи число» Покажи число 5 на двох руках. Покажи число 4 на двох руках. Покажи число 3 на двох руках. Покажи число 7 на двох руках. </vt:lpstr>
      <vt:lpstr>А четвертий гномик Четвер сперечається з п’ятим гномиком П'ятниця у кого більше кристаликів. Допоможемо їм розібратися?! Знаки &lt;, &gt;, =</vt:lpstr>
      <vt:lpstr>Ну звісно гномик шостий, як зветься? (Субота) Підготував для вас цікаві картинки, в яких потрібно знайти відмінності.</vt:lpstr>
      <vt:lpstr>І останній день тижня Неділя гукає до себе на гостину всіх своїх братиків–гномиків. 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</dc:creator>
  <cp:lastModifiedBy>Пользователь Asus</cp:lastModifiedBy>
  <cp:revision>17</cp:revision>
  <dcterms:created xsi:type="dcterms:W3CDTF">2013-08-17T08:34:50Z</dcterms:created>
  <dcterms:modified xsi:type="dcterms:W3CDTF">2022-12-21T14:21:11Z</dcterms:modified>
</cp:coreProperties>
</file>