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65" d="100"/>
          <a:sy n="65" d="100"/>
        </p:scale>
        <p:origin x="7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83F6A5-BA5B-42EC-91E5-245BD30EF319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CFB1EE-0E63-45D3-9864-552B5734E0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296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CFB1EE-0E63-45D3-9864-552B5734E05A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912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29BDE-5BBB-451E-A400-2CBE43C2F22F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0691-4CF8-4992-875E-FFD2D134A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4676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29BDE-5BBB-451E-A400-2CBE43C2F22F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0691-4CF8-4992-875E-FFD2D134A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067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29BDE-5BBB-451E-A400-2CBE43C2F22F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0691-4CF8-4992-875E-FFD2D134A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090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29BDE-5BBB-451E-A400-2CBE43C2F22F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0691-4CF8-4992-875E-FFD2D134A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83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29BDE-5BBB-451E-A400-2CBE43C2F22F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0691-4CF8-4992-875E-FFD2D134A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4187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29BDE-5BBB-451E-A400-2CBE43C2F22F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0691-4CF8-4992-875E-FFD2D134A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669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29BDE-5BBB-451E-A400-2CBE43C2F22F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0691-4CF8-4992-875E-FFD2D134A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7489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29BDE-5BBB-451E-A400-2CBE43C2F22F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0691-4CF8-4992-875E-FFD2D134A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762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29BDE-5BBB-451E-A400-2CBE43C2F22F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0691-4CF8-4992-875E-FFD2D134A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558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29BDE-5BBB-451E-A400-2CBE43C2F22F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0691-4CF8-4992-875E-FFD2D134A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733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29BDE-5BBB-451E-A400-2CBE43C2F22F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0691-4CF8-4992-875E-FFD2D134A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095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29BDE-5BBB-451E-A400-2CBE43C2F22F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60691-4CF8-4992-875E-FFD2D134A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0875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17018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chemeClr val="tx2"/>
                </a:solidFill>
              </a:rPr>
              <a:t>Основи</a:t>
            </a:r>
            <a:r>
              <a:rPr lang="ru-RU" b="1" dirty="0">
                <a:solidFill>
                  <a:schemeClr val="tx2"/>
                </a:solidFill>
              </a:rPr>
              <a:t> </a:t>
            </a:r>
            <a:r>
              <a:rPr lang="ru-RU" b="1" dirty="0" err="1">
                <a:solidFill>
                  <a:schemeClr val="tx2"/>
                </a:solidFill>
              </a:rPr>
              <a:t>грамоти</a:t>
            </a:r>
            <a:r>
              <a:rPr lang="ru-RU" b="1" dirty="0">
                <a:solidFill>
                  <a:schemeClr val="tx2"/>
                </a:solidFill>
              </a:rPr>
              <a:t>. </a:t>
            </a:r>
            <a:r>
              <a:rPr lang="ru-RU" b="1" dirty="0" smtClean="0">
                <a:solidFill>
                  <a:schemeClr val="tx2"/>
                </a:solidFill>
              </a:rPr>
              <a:t/>
            </a:r>
            <a:br>
              <a:rPr lang="ru-RU" b="1" dirty="0" smtClean="0">
                <a:solidFill>
                  <a:schemeClr val="tx2"/>
                </a:solidFill>
              </a:rPr>
            </a:br>
            <a:r>
              <a:rPr lang="ru-RU" b="1" dirty="0" smtClean="0">
                <a:solidFill>
                  <a:schemeClr val="tx2"/>
                </a:solidFill>
              </a:rPr>
              <a:t>Тема</a:t>
            </a:r>
            <a:r>
              <a:rPr lang="ru-RU" b="1" dirty="0">
                <a:solidFill>
                  <a:schemeClr val="tx2"/>
                </a:solidFill>
              </a:rPr>
              <a:t>: </a:t>
            </a:r>
            <a:r>
              <a:rPr lang="ru-RU" b="1" dirty="0" smtClean="0">
                <a:solidFill>
                  <a:schemeClr val="tx2"/>
                </a:solidFill>
              </a:rPr>
              <a:t>«</a:t>
            </a:r>
            <a:r>
              <a:rPr lang="ru-RU" b="1" dirty="0" err="1" smtClean="0">
                <a:solidFill>
                  <a:schemeClr val="tx2"/>
                </a:solidFill>
              </a:rPr>
              <a:t>Місце</a:t>
            </a:r>
            <a:r>
              <a:rPr lang="ru-RU" b="1" dirty="0" smtClean="0">
                <a:solidFill>
                  <a:schemeClr val="tx2"/>
                </a:solidFill>
              </a:rPr>
              <a:t> звука у словах»</a:t>
            </a:r>
            <a:r>
              <a:rPr lang="ru-RU" b="1" dirty="0">
                <a:solidFill>
                  <a:schemeClr val="tx2"/>
                </a:solidFill>
              </a:rPr>
              <a:t/>
            </a:r>
            <a:br>
              <a:rPr lang="ru-RU" b="1" dirty="0">
                <a:solidFill>
                  <a:schemeClr val="tx2"/>
                </a:solidFill>
              </a:rPr>
            </a:br>
            <a:r>
              <a:rPr lang="ru-RU" b="1" dirty="0">
                <a:solidFill>
                  <a:schemeClr val="tx2"/>
                </a:solidFill>
              </a:rPr>
              <a:t/>
            </a:r>
            <a:br>
              <a:rPr lang="ru-RU" b="1" dirty="0">
                <a:solidFill>
                  <a:schemeClr val="tx2"/>
                </a:solidFill>
              </a:rPr>
            </a:b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13754" y="3602038"/>
            <a:ext cx="3854245" cy="1655762"/>
          </a:xfrm>
        </p:spPr>
        <p:txBody>
          <a:bodyPr/>
          <a:lstStyle/>
          <a:p>
            <a:r>
              <a:rPr lang="uk-UA" dirty="0" smtClean="0">
                <a:solidFill>
                  <a:schemeClr val="tx2"/>
                </a:solidFill>
              </a:rPr>
              <a:t>Підготувала вихователь:</a:t>
            </a:r>
          </a:p>
          <a:p>
            <a:r>
              <a:rPr lang="uk-UA" dirty="0" smtClean="0">
                <a:solidFill>
                  <a:schemeClr val="tx2"/>
                </a:solidFill>
              </a:rPr>
              <a:t>М.В. </a:t>
            </a:r>
            <a:r>
              <a:rPr lang="uk-UA" dirty="0" err="1" smtClean="0">
                <a:solidFill>
                  <a:schemeClr val="tx2"/>
                </a:solidFill>
              </a:rPr>
              <a:t>Камінчук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6452" y="3017274"/>
            <a:ext cx="3840726" cy="384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86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1999" cy="699565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6889955" cy="924231"/>
          </a:xfrm>
        </p:spPr>
        <p:txBody>
          <a:bodyPr/>
          <a:lstStyle/>
          <a:p>
            <a:r>
              <a:rPr lang="uk-UA" b="1" dirty="0" smtClean="0">
                <a:solidFill>
                  <a:schemeClr val="tx2"/>
                </a:solidFill>
              </a:rPr>
              <a:t>Визнач перший звук у слові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85939" y="2556413"/>
            <a:ext cx="3054438" cy="17157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2156" y="4026311"/>
            <a:ext cx="2831689" cy="283168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389240" y="1828800"/>
            <a:ext cx="39890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err="1">
                <a:solidFill>
                  <a:schemeClr val="tx2"/>
                </a:solidFill>
              </a:rPr>
              <a:t>Сніг</a:t>
            </a:r>
            <a:endParaRPr lang="ru-RU" sz="4800" dirty="0">
              <a:solidFill>
                <a:schemeClr val="tx2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8155" y="1684875"/>
            <a:ext cx="2619375" cy="174307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521677" y="923380"/>
            <a:ext cx="30971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err="1">
                <a:solidFill>
                  <a:schemeClr val="tx2"/>
                </a:solidFill>
              </a:rPr>
              <a:t>Лисиця</a:t>
            </a:r>
            <a:endParaRPr lang="ru-RU" sz="4800" dirty="0">
              <a:solidFill>
                <a:schemeClr val="tx2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29869" y="3927306"/>
            <a:ext cx="2691808" cy="2768171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5293829" y="3097161"/>
            <a:ext cx="184439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err="1">
                <a:solidFill>
                  <a:schemeClr val="tx2"/>
                </a:solidFill>
              </a:rPr>
              <a:t>Білка</a:t>
            </a:r>
            <a:endParaRPr lang="ru-RU" sz="4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39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89" y="-42232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23534" y="491613"/>
            <a:ext cx="8630265" cy="1334010"/>
          </a:xfrm>
        </p:spPr>
        <p:txBody>
          <a:bodyPr>
            <a:normAutofit fontScale="90000"/>
          </a:bodyPr>
          <a:lstStyle/>
          <a:p>
            <a:r>
              <a:rPr lang="uk-UA" sz="5400" b="1" dirty="0" smtClean="0">
                <a:solidFill>
                  <a:schemeClr val="tx2"/>
                </a:solidFill>
              </a:rPr>
              <a:t>Що в торбинці?</a:t>
            </a:r>
            <a:r>
              <a:rPr lang="uk-UA" sz="4800" b="1" dirty="0" smtClean="0"/>
              <a:t/>
            </a:r>
            <a:br>
              <a:rPr lang="uk-UA" sz="4800" b="1" dirty="0" smtClean="0"/>
            </a:b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>
                <a:solidFill>
                  <a:schemeClr val="tx2"/>
                </a:solidFill>
              </a:rPr>
              <a:t>Здогадайтеся, що приніс нам зайчик у своїй торбинці?</a:t>
            </a:r>
          </a:p>
          <a:p>
            <a:pPr marL="0" indent="0">
              <a:buNone/>
            </a:pPr>
            <a:r>
              <a:rPr lang="uk-UA" dirty="0" smtClean="0">
                <a:solidFill>
                  <a:schemeClr val="tx2"/>
                </a:solidFill>
              </a:rPr>
              <a:t>Назвіть предмет який починається:</a:t>
            </a:r>
          </a:p>
          <a:p>
            <a:pPr marL="0" indent="0">
              <a:buNone/>
            </a:pPr>
            <a:r>
              <a:rPr lang="uk-UA" dirty="0" smtClean="0">
                <a:solidFill>
                  <a:schemeClr val="tx2"/>
                </a:solidFill>
              </a:rPr>
              <a:t>на звук </a:t>
            </a:r>
            <a:r>
              <a:rPr lang="en-US" dirty="0" smtClean="0">
                <a:solidFill>
                  <a:schemeClr val="tx2"/>
                </a:solidFill>
              </a:rPr>
              <a:t>[</a:t>
            </a:r>
            <a:r>
              <a:rPr lang="uk-UA" dirty="0" smtClean="0">
                <a:solidFill>
                  <a:schemeClr val="tx2"/>
                </a:solidFill>
              </a:rPr>
              <a:t>м</a:t>
            </a:r>
            <a:r>
              <a:rPr lang="en-US" dirty="0" smtClean="0">
                <a:solidFill>
                  <a:schemeClr val="tx2"/>
                </a:solidFill>
              </a:rPr>
              <a:t>]</a:t>
            </a:r>
            <a:r>
              <a:rPr lang="uk-UA" dirty="0" smtClean="0">
                <a:solidFill>
                  <a:schemeClr val="tx2"/>
                </a:solidFill>
              </a:rPr>
              <a:t> (морозиво, морквинка);</a:t>
            </a:r>
          </a:p>
          <a:p>
            <a:pPr marL="0" indent="0">
              <a:buNone/>
            </a:pPr>
            <a:r>
              <a:rPr lang="uk-UA" dirty="0" smtClean="0">
                <a:solidFill>
                  <a:schemeClr val="tx2"/>
                </a:solidFill>
              </a:rPr>
              <a:t>на звук </a:t>
            </a:r>
            <a:r>
              <a:rPr lang="en-US" dirty="0" smtClean="0">
                <a:solidFill>
                  <a:schemeClr val="tx2"/>
                </a:solidFill>
              </a:rPr>
              <a:t>[</a:t>
            </a:r>
            <a:r>
              <a:rPr lang="uk-UA" dirty="0" smtClean="0">
                <a:solidFill>
                  <a:schemeClr val="tx2"/>
                </a:solidFill>
              </a:rPr>
              <a:t>с</a:t>
            </a:r>
            <a:r>
              <a:rPr lang="en-US" dirty="0" smtClean="0">
                <a:solidFill>
                  <a:schemeClr val="tx2"/>
                </a:solidFill>
              </a:rPr>
              <a:t>]</a:t>
            </a:r>
            <a:r>
              <a:rPr lang="uk-UA" dirty="0" smtClean="0">
                <a:solidFill>
                  <a:schemeClr val="tx2"/>
                </a:solidFill>
              </a:rPr>
              <a:t> (сніг, сніжинка, санчата);</a:t>
            </a:r>
          </a:p>
          <a:p>
            <a:pPr marL="0" indent="0">
              <a:buNone/>
            </a:pPr>
            <a:r>
              <a:rPr lang="uk-UA" dirty="0">
                <a:solidFill>
                  <a:schemeClr val="tx2"/>
                </a:solidFill>
              </a:rPr>
              <a:t>н</a:t>
            </a:r>
            <a:r>
              <a:rPr lang="uk-UA" dirty="0" smtClean="0">
                <a:solidFill>
                  <a:schemeClr val="tx2"/>
                </a:solidFill>
              </a:rPr>
              <a:t>а звук </a:t>
            </a:r>
            <a:r>
              <a:rPr lang="en-US" dirty="0" smtClean="0">
                <a:solidFill>
                  <a:schemeClr val="tx2"/>
                </a:solidFill>
              </a:rPr>
              <a:t>[</a:t>
            </a:r>
            <a:r>
              <a:rPr lang="uk-UA" dirty="0" smtClean="0">
                <a:solidFill>
                  <a:schemeClr val="tx2"/>
                </a:solidFill>
              </a:rPr>
              <a:t>к</a:t>
            </a:r>
            <a:r>
              <a:rPr lang="en-US" dirty="0" smtClean="0">
                <a:solidFill>
                  <a:schemeClr val="tx2"/>
                </a:solidFill>
              </a:rPr>
              <a:t>]</a:t>
            </a:r>
            <a:r>
              <a:rPr lang="uk-UA" dirty="0" smtClean="0">
                <a:solidFill>
                  <a:schemeClr val="tx2"/>
                </a:solidFill>
              </a:rPr>
              <a:t> (капусту, ковзани, коза). 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8388" y="4399936"/>
            <a:ext cx="2072148" cy="23597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4721" y="3980882"/>
            <a:ext cx="2828789" cy="28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21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5400" b="1" dirty="0" smtClean="0">
                <a:solidFill>
                  <a:schemeClr val="tx2"/>
                </a:solidFill>
              </a:rPr>
              <a:t>Де заховався звук </a:t>
            </a:r>
            <a:r>
              <a:rPr lang="en-US" sz="5400" b="1" dirty="0" smtClean="0">
                <a:solidFill>
                  <a:schemeClr val="tx2"/>
                </a:solidFill>
              </a:rPr>
              <a:t>[</a:t>
            </a:r>
            <a:r>
              <a:rPr lang="uk-UA" sz="5400" b="1" dirty="0">
                <a:solidFill>
                  <a:schemeClr val="tx2"/>
                </a:solidFill>
              </a:rPr>
              <a:t>с</a:t>
            </a:r>
            <a:r>
              <a:rPr lang="en-US" sz="5400" b="1" dirty="0" smtClean="0">
                <a:solidFill>
                  <a:schemeClr val="tx2"/>
                </a:solidFill>
              </a:rPr>
              <a:t>],</a:t>
            </a:r>
            <a:r>
              <a:rPr lang="uk-UA" sz="5400" b="1" dirty="0" smtClean="0">
                <a:solidFill>
                  <a:schemeClr val="tx2"/>
                </a:solidFill>
              </a:rPr>
              <a:t> </a:t>
            </a:r>
            <a:r>
              <a:rPr lang="en-US" sz="5400" b="1" dirty="0" smtClean="0">
                <a:solidFill>
                  <a:schemeClr val="tx2"/>
                </a:solidFill>
              </a:rPr>
              <a:t>[</a:t>
            </a:r>
            <a:r>
              <a:rPr lang="uk-UA" sz="5400" b="1" dirty="0">
                <a:solidFill>
                  <a:schemeClr val="tx2"/>
                </a:solidFill>
              </a:rPr>
              <a:t>і</a:t>
            </a:r>
            <a:r>
              <a:rPr lang="en-US" sz="5400" b="1" dirty="0" smtClean="0">
                <a:solidFill>
                  <a:schemeClr val="tx2"/>
                </a:solidFill>
              </a:rPr>
              <a:t>]</a:t>
            </a:r>
            <a:r>
              <a:rPr lang="uk-UA" sz="5400" b="1" dirty="0" smtClean="0">
                <a:solidFill>
                  <a:schemeClr val="tx2"/>
                </a:solidFill>
              </a:rPr>
              <a:t>? </a:t>
            </a:r>
            <a:r>
              <a:rPr lang="uk-UA" sz="5400" b="1" dirty="0" smtClean="0">
                <a:solidFill>
                  <a:schemeClr val="tx2"/>
                </a:solidFill>
              </a:rPr>
              <a:t/>
            </a:r>
            <a:br>
              <a:rPr lang="uk-UA" sz="5400" b="1" dirty="0" smtClean="0">
                <a:solidFill>
                  <a:schemeClr val="tx2"/>
                </a:solidFill>
              </a:rPr>
            </a:br>
            <a:r>
              <a:rPr lang="uk-UA" sz="3600" b="1" dirty="0" smtClean="0">
                <a:solidFill>
                  <a:schemeClr val="tx2"/>
                </a:solidFill>
              </a:rPr>
              <a:t>(На початку слова, всередині, в кінці)</a:t>
            </a:r>
            <a:endParaRPr lang="ru-RU" sz="5400" b="1" dirty="0">
              <a:solidFill>
                <a:schemeClr val="tx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7651" y="2781607"/>
            <a:ext cx="2293281" cy="16740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4201" y="3302106"/>
            <a:ext cx="2396373" cy="17972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4008" y="4856674"/>
            <a:ext cx="2833655" cy="18980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136106" y="2380636"/>
            <a:ext cx="1846825" cy="13851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65862" y="4961810"/>
            <a:ext cx="1733548" cy="173354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52587" y="18177"/>
            <a:ext cx="2539412" cy="2252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80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" y="-77268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00746" y="365125"/>
            <a:ext cx="7953054" cy="1325563"/>
          </a:xfrm>
        </p:spPr>
        <p:txBody>
          <a:bodyPr>
            <a:normAutofit/>
          </a:bodyPr>
          <a:lstStyle/>
          <a:p>
            <a:r>
              <a:rPr lang="uk-UA" sz="6000" b="1" dirty="0" smtClean="0">
                <a:solidFill>
                  <a:schemeClr val="tx2"/>
                </a:solidFill>
              </a:rPr>
              <a:t>Яке слово зайве?</a:t>
            </a:r>
            <a:endParaRPr lang="ru-RU" sz="6000" b="1" dirty="0">
              <a:solidFill>
                <a:schemeClr val="tx2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797977" y="1894451"/>
            <a:ext cx="8804953" cy="435133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4100" b="1" dirty="0" smtClean="0">
                <a:solidFill>
                  <a:schemeClr val="tx2"/>
                </a:solidFill>
              </a:rPr>
              <a:t> </a:t>
            </a:r>
            <a:r>
              <a:rPr lang="ru-RU" dirty="0" smtClean="0"/>
              <a:t> </a:t>
            </a:r>
            <a:r>
              <a:rPr lang="ru-RU" sz="12800" dirty="0" err="1" smtClean="0">
                <a:solidFill>
                  <a:schemeClr val="tx2"/>
                </a:solidFill>
              </a:rPr>
              <a:t>Називатиму</a:t>
            </a:r>
            <a:r>
              <a:rPr lang="ru-RU" sz="12800" dirty="0" smtClean="0">
                <a:solidFill>
                  <a:schemeClr val="tx2"/>
                </a:solidFill>
              </a:rPr>
              <a:t> слова, </a:t>
            </a:r>
            <a:r>
              <a:rPr lang="ru-RU" sz="12800" dirty="0" err="1" smtClean="0">
                <a:solidFill>
                  <a:schemeClr val="tx2"/>
                </a:solidFill>
              </a:rPr>
              <a:t>які</a:t>
            </a:r>
            <a:r>
              <a:rPr lang="ru-RU" sz="12800" dirty="0" smtClean="0">
                <a:solidFill>
                  <a:schemeClr val="tx2"/>
                </a:solidFill>
              </a:rPr>
              <a:t> </a:t>
            </a:r>
            <a:r>
              <a:rPr lang="ru-RU" sz="12800" dirty="0" err="1" smtClean="0">
                <a:solidFill>
                  <a:schemeClr val="tx2"/>
                </a:solidFill>
              </a:rPr>
              <a:t>починаються</a:t>
            </a:r>
            <a:r>
              <a:rPr lang="ru-RU" sz="12800" dirty="0" smtClean="0">
                <a:solidFill>
                  <a:schemeClr val="tx2"/>
                </a:solidFill>
              </a:rPr>
              <a:t> на один і той </a:t>
            </a:r>
            <a:r>
              <a:rPr lang="ru-RU" sz="12800" dirty="0" err="1" smtClean="0">
                <a:solidFill>
                  <a:schemeClr val="tx2"/>
                </a:solidFill>
              </a:rPr>
              <a:t>самий</a:t>
            </a:r>
            <a:r>
              <a:rPr lang="ru-RU" sz="12800" dirty="0" smtClean="0">
                <a:solidFill>
                  <a:schemeClr val="tx2"/>
                </a:solidFill>
              </a:rPr>
              <a:t> звук. Але </a:t>
            </a:r>
            <a:r>
              <a:rPr lang="ru-RU" sz="12800" dirty="0" err="1" smtClean="0">
                <a:solidFill>
                  <a:schemeClr val="tx2"/>
                </a:solidFill>
              </a:rPr>
              <a:t>серед</a:t>
            </a:r>
            <a:r>
              <a:rPr lang="ru-RU" sz="12800" dirty="0" smtClean="0">
                <a:solidFill>
                  <a:schemeClr val="tx2"/>
                </a:solidFill>
              </a:rPr>
              <a:t> них буде </a:t>
            </a:r>
            <a:r>
              <a:rPr lang="ru-RU" sz="12800" dirty="0" err="1" smtClean="0">
                <a:solidFill>
                  <a:schemeClr val="tx2"/>
                </a:solidFill>
              </a:rPr>
              <a:t>одне</a:t>
            </a:r>
            <a:r>
              <a:rPr lang="ru-RU" sz="12800" dirty="0" smtClean="0">
                <a:solidFill>
                  <a:schemeClr val="tx2"/>
                </a:solidFill>
              </a:rPr>
              <a:t> слово, </a:t>
            </a:r>
            <a:r>
              <a:rPr lang="ru-RU" sz="12800" dirty="0" err="1" smtClean="0">
                <a:solidFill>
                  <a:schemeClr val="tx2"/>
                </a:solidFill>
              </a:rPr>
              <a:t>що</a:t>
            </a:r>
            <a:r>
              <a:rPr lang="ru-RU" sz="12800" dirty="0" smtClean="0">
                <a:solidFill>
                  <a:schemeClr val="tx2"/>
                </a:solidFill>
              </a:rPr>
              <a:t> </a:t>
            </a:r>
            <a:r>
              <a:rPr lang="ru-RU" sz="12800" dirty="0" err="1" smtClean="0">
                <a:solidFill>
                  <a:schemeClr val="tx2"/>
                </a:solidFill>
              </a:rPr>
              <a:t>понається</a:t>
            </a:r>
            <a:r>
              <a:rPr lang="ru-RU" sz="12800" dirty="0" smtClean="0">
                <a:solidFill>
                  <a:schemeClr val="tx2"/>
                </a:solidFill>
              </a:rPr>
              <a:t> з </a:t>
            </a:r>
            <a:r>
              <a:rPr lang="ru-RU" sz="12800" dirty="0" err="1" smtClean="0">
                <a:solidFill>
                  <a:schemeClr val="tx2"/>
                </a:solidFill>
              </a:rPr>
              <a:t>іншого</a:t>
            </a:r>
            <a:r>
              <a:rPr lang="ru-RU" sz="12800" dirty="0" smtClean="0">
                <a:solidFill>
                  <a:schemeClr val="tx2"/>
                </a:solidFill>
              </a:rPr>
              <a:t> звука. </a:t>
            </a:r>
            <a:r>
              <a:rPr lang="ru-RU" sz="12800" dirty="0" err="1" smtClean="0">
                <a:solidFill>
                  <a:schemeClr val="tx2"/>
                </a:solidFill>
              </a:rPr>
              <a:t>Потрібно</a:t>
            </a:r>
            <a:r>
              <a:rPr lang="ru-RU" sz="12800" dirty="0" smtClean="0">
                <a:solidFill>
                  <a:schemeClr val="tx2"/>
                </a:solidFill>
              </a:rPr>
              <a:t> </a:t>
            </a:r>
            <a:r>
              <a:rPr lang="ru-RU" sz="12800" dirty="0" err="1" smtClean="0">
                <a:solidFill>
                  <a:schemeClr val="tx2"/>
                </a:solidFill>
              </a:rPr>
              <a:t>почути</a:t>
            </a:r>
            <a:r>
              <a:rPr lang="ru-RU" sz="12800" dirty="0" smtClean="0">
                <a:solidFill>
                  <a:schemeClr val="tx2"/>
                </a:solidFill>
              </a:rPr>
              <a:t> і </a:t>
            </a:r>
            <a:r>
              <a:rPr lang="ru-RU" sz="12800" dirty="0" err="1" smtClean="0">
                <a:solidFill>
                  <a:schemeClr val="tx2"/>
                </a:solidFill>
              </a:rPr>
              <a:t>назвати</a:t>
            </a:r>
            <a:r>
              <a:rPr lang="ru-RU" sz="12800" dirty="0" smtClean="0">
                <a:solidFill>
                  <a:schemeClr val="tx2"/>
                </a:solidFill>
              </a:rPr>
              <a:t> </a:t>
            </a:r>
            <a:r>
              <a:rPr lang="ru-RU" sz="12800" dirty="0" err="1" smtClean="0">
                <a:solidFill>
                  <a:schemeClr val="tx2"/>
                </a:solidFill>
              </a:rPr>
              <a:t>його</a:t>
            </a:r>
            <a:r>
              <a:rPr lang="ru-RU" sz="12800" dirty="0" smtClean="0">
                <a:solidFill>
                  <a:schemeClr val="tx2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12800" dirty="0" smtClean="0">
                <a:solidFill>
                  <a:schemeClr val="tx2"/>
                </a:solidFill>
              </a:rPr>
              <a:t>Слон, </a:t>
            </a:r>
            <a:r>
              <a:rPr lang="ru-RU" sz="12800" dirty="0" err="1" smtClean="0">
                <a:solidFill>
                  <a:schemeClr val="tx2"/>
                </a:solidFill>
              </a:rPr>
              <a:t>син</a:t>
            </a:r>
            <a:r>
              <a:rPr lang="ru-RU" sz="12800" dirty="0" smtClean="0">
                <a:solidFill>
                  <a:schemeClr val="tx2"/>
                </a:solidFill>
              </a:rPr>
              <a:t>, сам, </a:t>
            </a:r>
            <a:r>
              <a:rPr lang="ru-RU" sz="12800" dirty="0" err="1" smtClean="0">
                <a:solidFill>
                  <a:schemeClr val="tx2"/>
                </a:solidFill>
              </a:rPr>
              <a:t>млин</a:t>
            </a:r>
            <a:r>
              <a:rPr lang="ru-RU" sz="12800" dirty="0" smtClean="0">
                <a:solidFill>
                  <a:schemeClr val="tx2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12800" dirty="0" smtClean="0">
                <a:solidFill>
                  <a:schemeClr val="tx2"/>
                </a:solidFill>
              </a:rPr>
              <a:t>Рама, ручка, мама, </a:t>
            </a:r>
            <a:r>
              <a:rPr lang="ru-RU" sz="12800" dirty="0" err="1" smtClean="0">
                <a:solidFill>
                  <a:schemeClr val="tx2"/>
                </a:solidFill>
              </a:rPr>
              <a:t>риба</a:t>
            </a:r>
            <a:r>
              <a:rPr lang="ru-RU" sz="12800" dirty="0" smtClean="0">
                <a:solidFill>
                  <a:schemeClr val="tx2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12800" dirty="0" smtClean="0">
                <a:solidFill>
                  <a:schemeClr val="tx2"/>
                </a:solidFill>
              </a:rPr>
              <a:t>Труба, </a:t>
            </a:r>
            <a:r>
              <a:rPr lang="ru-RU" sz="12800" dirty="0" err="1" smtClean="0">
                <a:solidFill>
                  <a:schemeClr val="tx2"/>
                </a:solidFill>
              </a:rPr>
              <a:t>тарілка</a:t>
            </a:r>
            <a:r>
              <a:rPr lang="ru-RU" sz="12800" dirty="0" smtClean="0">
                <a:solidFill>
                  <a:schemeClr val="tx2"/>
                </a:solidFill>
              </a:rPr>
              <a:t>, </a:t>
            </a:r>
            <a:r>
              <a:rPr lang="ru-RU" sz="12800" dirty="0" err="1" smtClean="0">
                <a:solidFill>
                  <a:schemeClr val="tx2"/>
                </a:solidFill>
              </a:rPr>
              <a:t>гілка</a:t>
            </a:r>
            <a:r>
              <a:rPr lang="ru-RU" sz="12800" dirty="0" smtClean="0">
                <a:solidFill>
                  <a:schemeClr val="tx2"/>
                </a:solidFill>
              </a:rPr>
              <a:t>, трава.                                                                                                                                                </a:t>
            </a:r>
            <a:endParaRPr lang="ru-RU" sz="128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ru-RU" sz="12800" dirty="0" smtClean="0">
                <a:solidFill>
                  <a:schemeClr val="tx2"/>
                </a:solidFill>
              </a:rPr>
              <a:t>          </a:t>
            </a:r>
          </a:p>
          <a:p>
            <a:pPr marL="0" indent="0">
              <a:buNone/>
            </a:pPr>
            <a:r>
              <a:rPr lang="ru-RU" dirty="0" smtClean="0"/>
              <a:t>                                                       </a:t>
            </a:r>
            <a:r>
              <a:rPr lang="ru-RU" dirty="0" smtClean="0">
                <a:solidFill>
                  <a:schemeClr val="tx2"/>
                </a:solidFill>
              </a:rPr>
              <a:t>                                          </a:t>
            </a:r>
            <a:endParaRPr lang="ru-RU" sz="4600" b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uk-UA" dirty="0" smtClean="0"/>
              <a:t>                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sz="51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ru-RU" sz="51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ru-RU" sz="5100" b="1" dirty="0" smtClean="0">
                <a:solidFill>
                  <a:schemeClr val="tx2"/>
                </a:solidFill>
              </a:rPr>
              <a:t>                                                                                                        Ананас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                        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-</a:t>
            </a:r>
            <a:endParaRPr lang="ru-RU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2167" y="3280619"/>
            <a:ext cx="1579001" cy="157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973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chemeClr val="tx2"/>
                </a:solidFill>
              </a:rPr>
              <a:t>Звуки у словах.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34" y="5132439"/>
            <a:ext cx="1578731" cy="158213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>
                <a:solidFill>
                  <a:schemeClr val="tx2"/>
                </a:solidFill>
              </a:rPr>
              <a:t>Назвіть </a:t>
            </a:r>
            <a:r>
              <a:rPr lang="uk-UA" dirty="0" smtClean="0">
                <a:solidFill>
                  <a:schemeClr val="tx2"/>
                </a:solidFill>
              </a:rPr>
              <a:t>предмети, у назвах яких три звуки.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1540" y="3008671"/>
            <a:ext cx="2049412" cy="15829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6225" y="5228160"/>
            <a:ext cx="1438833" cy="143883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6397" y="5090586"/>
            <a:ext cx="2827863" cy="176741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11171" y="2429182"/>
            <a:ext cx="1847850" cy="24765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9780" y="2344162"/>
            <a:ext cx="2232171" cy="148811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46793" y="3362619"/>
            <a:ext cx="2399535" cy="1531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4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162</Words>
  <Application>Microsoft Office PowerPoint</Application>
  <PresentationFormat>Широкоэкранный</PresentationFormat>
  <Paragraphs>36</Paragraphs>
  <Slides>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Основи грамоти.  Тема: «Місце звука у словах»  </vt:lpstr>
      <vt:lpstr>Визнач перший звук у слові</vt:lpstr>
      <vt:lpstr>Що в торбинці? </vt:lpstr>
      <vt:lpstr>Де заховався звук [с], [і]?  (На початку слова, всередині, в кінці)</vt:lpstr>
      <vt:lpstr>Яке слово зайве?</vt:lpstr>
      <vt:lpstr>Звуки у словах.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Asus</dc:creator>
  <cp:lastModifiedBy>Пользователь Asus</cp:lastModifiedBy>
  <cp:revision>16</cp:revision>
  <dcterms:created xsi:type="dcterms:W3CDTF">2022-12-20T07:55:21Z</dcterms:created>
  <dcterms:modified xsi:type="dcterms:W3CDTF">2022-12-29T12:56:02Z</dcterms:modified>
</cp:coreProperties>
</file>