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2" r:id="rId4"/>
    <p:sldId id="263" r:id="rId5"/>
    <p:sldId id="265" r:id="rId6"/>
    <p:sldId id="266" r:id="rId7"/>
    <p:sldId id="267" r:id="rId8"/>
    <p:sldId id="260" r:id="rId9"/>
    <p:sldId id="261" r:id="rId10"/>
    <p:sldId id="264" r:id="rId11"/>
    <p:sldId id="268" r:id="rId12"/>
    <p:sldId id="257" r:id="rId1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8" d="100"/>
          <a:sy n="78" d="100"/>
        </p:scale>
        <p:origin x="582" y="1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43B6325-50F1-4D08-8778-50155553010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DE069258-E991-4980-83AB-23D99C08EC5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E143D7B-D5DF-43ED-833E-0D87992CD0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8633E5-76D2-46E8-8B41-40258D8FA2D0}" type="datetimeFigureOut">
              <a:rPr lang="ru-RU" smtClean="0"/>
              <a:t>28.10.2021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37705C5-C0FD-4F9A-8498-61D42B6F69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57B465B-9AA4-456C-9974-27E3858FA1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CFB576-1FA1-4A45-8A58-8391CED899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66379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F472DD4-F58C-461C-83A8-7B5C470F91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69003FB-9B47-4F1C-B0AE-FD27CACEF54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824C3A6-8ECB-4471-9D28-A289976700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8633E5-76D2-46E8-8B41-40258D8FA2D0}" type="datetimeFigureOut">
              <a:rPr lang="ru-RU" smtClean="0"/>
              <a:t>28.10.2021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FB150C2-75FB-4C6F-821F-FA913C0240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176DA10-C12A-456E-80AA-C3D621AE8F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CFB576-1FA1-4A45-8A58-8391CED899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773891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2F70774-125D-4C42-9881-EF14F6B797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E72851AB-1832-404C-B09A-44A305F4007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5A02AA9-0B23-4994-918B-144150B587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8633E5-76D2-46E8-8B41-40258D8FA2D0}" type="datetimeFigureOut">
              <a:rPr lang="ru-RU" smtClean="0"/>
              <a:t>28.10.2021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796E9B1-749E-46AB-A971-839D001A00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C2661F3-7A8B-4935-88C3-4B86CF4F1B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CFB576-1FA1-4A45-8A58-8391CED899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255016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011CC6D-0045-46FD-9EEF-BED12AE812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6D8F7BA-39C5-4454-856B-FE7B156B429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5E6C83A2-933A-45A9-9748-F3E91E89F68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11570D4C-70FE-4664-BA29-003096E4CD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8633E5-76D2-46E8-8B41-40258D8FA2D0}" type="datetimeFigureOut">
              <a:rPr lang="ru-RU" smtClean="0"/>
              <a:t>28.10.2021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6E2B6AC5-075F-4EB6-99CC-C38155DFD3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64384814-CF35-4C8F-AA45-2A0BB9B670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CFB576-1FA1-4A45-8A58-8391CED899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36846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C4B59AE-58ED-4A31-A6DA-48E49EA63D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EC1A090F-A3E1-470B-83E7-7757C7DC985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D6473385-ED45-4176-A22F-B73D2A09EC7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A81B9F0C-676A-4890-B5BF-C7D67213FDD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FF09577F-BC98-48B6-8121-B67404906B1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34E49CA9-F5BD-4C19-89FF-A3E9F2F3FB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8633E5-76D2-46E8-8B41-40258D8FA2D0}" type="datetimeFigureOut">
              <a:rPr lang="ru-RU" smtClean="0"/>
              <a:t>28.10.2021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8A94EF05-BCB7-4204-ABB9-FC04007364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F488D31E-5BCE-4C28-ADE8-01369F9E3E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CFB576-1FA1-4A45-8A58-8391CED899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00752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D9AAF39-C233-4CA6-BF92-014765FE1D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B260F21C-2A90-4A25-94A3-C3A194C7A1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8633E5-76D2-46E8-8B41-40258D8FA2D0}" type="datetimeFigureOut">
              <a:rPr lang="ru-RU" smtClean="0"/>
              <a:t>28.10.2021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AA49FEC6-881E-402F-AFB5-B2A6A76FCE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8B31CDBD-E53B-48D9-BB3F-948C741A8A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CFB576-1FA1-4A45-8A58-8391CED899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01377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B74D57E4-E397-4ED9-B3B4-31A53BBD36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8633E5-76D2-46E8-8B41-40258D8FA2D0}" type="datetimeFigureOut">
              <a:rPr lang="ru-RU" smtClean="0"/>
              <a:t>28.10.2021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E62C066F-5978-453C-A033-165D206AA7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3DB72E5F-4A1D-4238-8A35-31F7A208AE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CFB576-1FA1-4A45-8A58-8391CED899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16194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652A4DE-F2CC-4D35-B01A-69BC0BD4D4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B3F17B3-5A49-4AB0-9C81-E6A400B0C14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C16FE4DD-7437-48BE-B9C3-1769891D0C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77FEBA8F-3FCC-458E-82D9-E490CC080E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8633E5-76D2-46E8-8B41-40258D8FA2D0}" type="datetimeFigureOut">
              <a:rPr lang="ru-RU" smtClean="0"/>
              <a:t>28.10.2021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8DAA943A-0A6F-47A9-95FC-D69D376E0C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15E54CAC-00B1-44A8-BA79-545B23C01C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CFB576-1FA1-4A45-8A58-8391CED899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9614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17609BD-A569-46EE-B08C-3C59456D09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7AB7D61B-DB76-48D9-8504-C28CD1E136B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12A27630-1718-4348-98B3-6DD9DB3F820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C28A4E8-87CF-4E58-8C67-449AEEE9F8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8633E5-76D2-46E8-8B41-40258D8FA2D0}" type="datetimeFigureOut">
              <a:rPr lang="ru-RU" smtClean="0"/>
              <a:t>28.10.2021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9CB1AD0C-3A22-4B2D-BDA0-3136206572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ADA28355-724F-4723-8CF4-57B4141BEA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CFB576-1FA1-4A45-8A58-8391CED899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394020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EF3EE3F-A5DE-48B4-9A09-2A27893042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CAAD14CF-BECD-41D5-B198-B6D37AE24CC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0E21876-3822-4443-BCF2-F1ADB9794C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8633E5-76D2-46E8-8B41-40258D8FA2D0}" type="datetimeFigureOut">
              <a:rPr lang="ru-RU" smtClean="0"/>
              <a:t>28.10.2021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FB4DAD7-DE34-455D-981A-59C2D7C4C6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C886902-F0BD-4838-9B9B-3295BC61E4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CFB576-1FA1-4A45-8A58-8391CED899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544152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35B264AA-FCA4-4B38-9794-06389B6365C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204CFB48-160E-4FFF-9409-7191BF83485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DC34C22-5FD5-4C08-81AA-8DF0678028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8633E5-76D2-46E8-8B41-40258D8FA2D0}" type="datetimeFigureOut">
              <a:rPr lang="ru-RU" smtClean="0"/>
              <a:t>28.10.2021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0D36CC1-6C15-438F-85D1-759A60CBE5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318EC55-8DE0-402A-806E-E35B236B77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CFB576-1FA1-4A45-8A58-8391CED899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831499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A2FB417-3559-42F6-837F-2AC0408E07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657E6FE3-62FC-4A70-96C6-D6ABBB17F64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9561E5F-775F-4494-82BA-85FD5D8D9D7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8633E5-76D2-46E8-8B41-40258D8FA2D0}" type="datetimeFigureOut">
              <a:rPr lang="ru-RU" smtClean="0"/>
              <a:t>28.10.2021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16CA999-1E82-459D-AA2A-70932470508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7E399F61-4346-430F-BC27-084B9A7D8E8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CFB576-1FA1-4A45-8A58-8391CED899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032097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://doskoluzradisty.blogspot.com/2016/09/blog-post.html" TargetMode="External"/><Relationship Id="rId13" Type="http://schemas.openxmlformats.org/officeDocument/2006/relationships/hyperlink" Target="https://ivona.ua/kulinarija/sovety/5391929-osinni-stravi-z-garbuza-top-5-receptiv" TargetMode="External"/><Relationship Id="rId3" Type="http://schemas.openxmlformats.org/officeDocument/2006/relationships/hyperlink" Target="https://&#1091;&#1095;&#1077;&#1073;&#1085;&#1099;&#1077;&#1087;&#1088;&#1077;&#1079;&#1077;&#1085;&#1090;&#1072;&#1094;&#1080;&#1080;.&#1088;&#1092;/raznye-fony/387.html" TargetMode="External"/><Relationship Id="rId7" Type="http://schemas.openxmlformats.org/officeDocument/2006/relationships/hyperlink" Target="https://t4.ftcdn.net/jpg/01/23/59/43/360_F_123594324_Q0ptz8PCY58SrzZCD6qtz4Bg1R2qS1pi.jpg" TargetMode="External"/><Relationship Id="rId12" Type="http://schemas.openxmlformats.org/officeDocument/2006/relationships/hyperlink" Target="https://sverediuk.com.ua/zhivopis-ivana-gorobchuka/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1news.com.ua/tsikave/yak-zrobyty-garbuz-na-hellovin-svoyimy-rukamy-tsikavi-ideyi.html" TargetMode="External"/><Relationship Id="rId11" Type="http://schemas.openxmlformats.org/officeDocument/2006/relationships/hyperlink" Target="http://prolisok-hust.dytsadok.org.ua/u-sviti-muziki-10-25-30-11-02-2020/" TargetMode="External"/><Relationship Id="rId5" Type="http://schemas.openxmlformats.org/officeDocument/2006/relationships/hyperlink" Target="https://volshebnaya-eda.ru/product/osennii-tykvy/" TargetMode="External"/><Relationship Id="rId10" Type="http://schemas.openxmlformats.org/officeDocument/2006/relationships/hyperlink" Target="https://www.pinterest.com/krivulya1983/%D0%BE%D0%B2%D0%BE%D1%89%D0%B8-%D0%B8-%D1%84%D1%80%D1%83%D0%BA%D1%82%D1%8B/" TargetMode="External"/><Relationship Id="rId4" Type="http://schemas.openxmlformats.org/officeDocument/2006/relationships/hyperlink" Target="https://stolychno.news/novyny/khellovin-velesova-nich-a-harbuz-ukrainska-tradytsiia/" TargetMode="External"/><Relationship Id="rId9" Type="http://schemas.openxmlformats.org/officeDocument/2006/relationships/hyperlink" Target="http://www.kam.gov.ua/ua" TargetMode="External"/><Relationship Id="rId14" Type="http://schemas.openxmlformats.org/officeDocument/2006/relationships/hyperlink" Target="https://traditions.in.ua/kalendarni-sviata/zymovyi-tsykl/261-13-grudnia-vorozhinnia-gadannia-ta-zbytky-na-andriia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494B8AA8-7835-47C2-A23A-4CB6D28432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2001" cy="6850277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E96DB60A-0C56-4545-A17D-77907918ED8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58294" y="2916195"/>
            <a:ext cx="7233706" cy="3941805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7122C97E-19F2-4880-9AEE-EA1F7D03950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419293" y="-120676"/>
            <a:ext cx="9175275" cy="54929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41460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494B8AA8-7835-47C2-A23A-4CB6D28432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2001" cy="6850277"/>
          </a:xfrm>
          <a:prstGeom prst="rect">
            <a:avLst/>
          </a:prstGeom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C2472D65-ECA3-4063-A04E-968E81740A4B}"/>
              </a:ext>
            </a:extLst>
          </p:cNvPr>
          <p:cNvSpPr/>
          <p:nvPr/>
        </p:nvSpPr>
        <p:spPr>
          <a:xfrm>
            <a:off x="1025611" y="605482"/>
            <a:ext cx="10354962" cy="306447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5400" b="1" dirty="0">
              <a:solidFill>
                <a:srgbClr val="C00000"/>
              </a:solidFill>
              <a:latin typeface="Georgia" panose="02040502050405020303" pitchFamily="18" charset="0"/>
            </a:endParaRPr>
          </a:p>
          <a:p>
            <a:pPr algn="ctr"/>
            <a:endParaRPr lang="uk-UA" sz="5400" b="1" dirty="0">
              <a:solidFill>
                <a:srgbClr val="C00000"/>
              </a:solidFill>
              <a:latin typeface="Georgia" panose="02040502050405020303" pitchFamily="18" charset="0"/>
            </a:endParaRPr>
          </a:p>
          <a:p>
            <a:pPr algn="ctr"/>
            <a:endParaRPr lang="uk-UA" sz="5400" b="1" dirty="0">
              <a:solidFill>
                <a:srgbClr val="C00000"/>
              </a:solidFill>
              <a:latin typeface="Georgia" panose="02040502050405020303" pitchFamily="18" charset="0"/>
            </a:endParaRPr>
          </a:p>
          <a:p>
            <a:pPr algn="ctr"/>
            <a:endParaRPr lang="uk-UA" sz="5400" b="1" dirty="0">
              <a:solidFill>
                <a:srgbClr val="C00000"/>
              </a:solidFill>
              <a:latin typeface="Georgia" panose="02040502050405020303" pitchFamily="18" charset="0"/>
            </a:endParaRPr>
          </a:p>
          <a:p>
            <a:pPr algn="ctr"/>
            <a:endParaRPr lang="uk-UA" sz="5400" b="1" dirty="0">
              <a:solidFill>
                <a:srgbClr val="C00000"/>
              </a:solidFill>
              <a:latin typeface="Georgia" panose="02040502050405020303" pitchFamily="18" charset="0"/>
            </a:endParaRPr>
          </a:p>
          <a:p>
            <a:pPr algn="ctr"/>
            <a:r>
              <a:rPr lang="uk-UA" sz="5400" b="1" dirty="0">
                <a:solidFill>
                  <a:srgbClr val="C00000"/>
                </a:solidFill>
                <a:latin typeface="Georgia" panose="02040502050405020303" pitchFamily="18" charset="0"/>
              </a:rPr>
              <a:t>Україну не можна уявити без гарбузів. Збір врожаю у нашій країні закінчується саме збором цих чудових овочів. Тому гарбуз – один з найголовнішим символів осені.</a:t>
            </a:r>
          </a:p>
          <a:p>
            <a:pPr algn="ctr"/>
            <a:endParaRPr lang="uk-UA" sz="5400" b="1" dirty="0">
              <a:solidFill>
                <a:srgbClr val="C00000"/>
              </a:solidFill>
              <a:latin typeface="Georgia" panose="02040502050405020303" pitchFamily="18" charset="0"/>
            </a:endParaRPr>
          </a:p>
          <a:p>
            <a:pPr algn="ctr"/>
            <a:endParaRPr lang="uk-UA" sz="5400" b="1" dirty="0">
              <a:solidFill>
                <a:srgbClr val="C00000"/>
              </a:solidFill>
              <a:latin typeface="Georgia" panose="02040502050405020303" pitchFamily="18" charset="0"/>
            </a:endParaRPr>
          </a:p>
          <a:p>
            <a:pPr algn="ctr"/>
            <a:endParaRPr lang="ru-RU" sz="1000" dirty="0"/>
          </a:p>
        </p:txBody>
      </p:sp>
    </p:spTree>
    <p:extLst>
      <p:ext uri="{BB962C8B-B14F-4D97-AF65-F5344CB8AC3E}">
        <p14:creationId xmlns:p14="http://schemas.microsoft.com/office/powerpoint/2010/main" val="27364432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494B8AA8-7835-47C2-A23A-4CB6D28432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2001" cy="6850277"/>
          </a:xfrm>
          <a:prstGeom prst="rect">
            <a:avLst/>
          </a:prstGeom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23284BC8-AB3E-4B71-897A-A1E2869D358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59152" y="328569"/>
            <a:ext cx="9301292" cy="62008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33482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494B8AA8-7835-47C2-A23A-4CB6D28432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2001" cy="6850277"/>
          </a:xfrm>
          <a:prstGeom prst="rect">
            <a:avLst/>
          </a:prstGeom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C2472D65-ECA3-4063-A04E-968E81740A4B}"/>
              </a:ext>
            </a:extLst>
          </p:cNvPr>
          <p:cNvSpPr/>
          <p:nvPr/>
        </p:nvSpPr>
        <p:spPr>
          <a:xfrm>
            <a:off x="321276" y="364524"/>
            <a:ext cx="10354962" cy="306447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5400" b="1" dirty="0">
              <a:solidFill>
                <a:srgbClr val="C00000"/>
              </a:solidFill>
              <a:latin typeface="Georgia" panose="02040502050405020303" pitchFamily="18" charset="0"/>
            </a:endParaRPr>
          </a:p>
          <a:p>
            <a:pPr algn="ctr"/>
            <a:endParaRPr lang="uk-UA" sz="5400" b="1" dirty="0">
              <a:solidFill>
                <a:srgbClr val="C00000"/>
              </a:solidFill>
              <a:latin typeface="Georgia" panose="02040502050405020303" pitchFamily="18" charset="0"/>
            </a:endParaRPr>
          </a:p>
          <a:p>
            <a:pPr algn="ctr"/>
            <a:endParaRPr lang="uk-UA" sz="5400" b="1" dirty="0">
              <a:solidFill>
                <a:srgbClr val="C00000"/>
              </a:solidFill>
              <a:latin typeface="Georgia" panose="02040502050405020303" pitchFamily="18" charset="0"/>
            </a:endParaRPr>
          </a:p>
          <a:p>
            <a:pPr algn="ctr"/>
            <a:endParaRPr lang="uk-UA" sz="5400" b="1" dirty="0">
              <a:solidFill>
                <a:srgbClr val="C00000"/>
              </a:solidFill>
              <a:latin typeface="Georgia" panose="02040502050405020303" pitchFamily="18" charset="0"/>
            </a:endParaRPr>
          </a:p>
          <a:p>
            <a:pPr algn="ctr"/>
            <a:r>
              <a:rPr lang="ru-RU" sz="4800" b="1" dirty="0">
                <a:solidFill>
                  <a:srgbClr val="C00000"/>
                </a:solidFill>
                <a:latin typeface="Georgia" panose="02040502050405020303" pitchFamily="18" charset="0"/>
              </a:rPr>
              <a:t> І хоча народився гарбуз</a:t>
            </a:r>
          </a:p>
          <a:p>
            <a:pPr algn="ctr"/>
            <a:r>
              <a:rPr lang="ru-RU" sz="4800" b="1" dirty="0">
                <a:solidFill>
                  <a:srgbClr val="C00000"/>
                </a:solidFill>
                <a:latin typeface="Georgia" panose="02040502050405020303" pitchFamily="18" charset="0"/>
              </a:rPr>
              <a:t> у далекій Мексиці, і назва </a:t>
            </a:r>
          </a:p>
          <a:p>
            <a:pPr algn="ctr"/>
            <a:r>
              <a:rPr lang="ru-RU" sz="4800" b="1" dirty="0">
                <a:solidFill>
                  <a:srgbClr val="C00000"/>
                </a:solidFill>
                <a:latin typeface="Georgia" panose="02040502050405020303" pitchFamily="18" charset="0"/>
              </a:rPr>
              <a:t>в нього також іноземного походження, його дуже люблять в Україні та давно вважають </a:t>
            </a:r>
          </a:p>
          <a:p>
            <a:pPr algn="ctr"/>
            <a:r>
              <a:rPr lang="ru-RU" sz="4800" b="1" dirty="0">
                <a:solidFill>
                  <a:srgbClr val="C00000"/>
                </a:solidFill>
                <a:latin typeface="Georgia" panose="02040502050405020303" pitchFamily="18" charset="0"/>
              </a:rPr>
              <a:t>«своїм». </a:t>
            </a:r>
            <a:endParaRPr lang="uk-UA" sz="4800" b="1" dirty="0">
              <a:solidFill>
                <a:srgbClr val="C00000"/>
              </a:solidFill>
              <a:latin typeface="Georgia" panose="02040502050405020303" pitchFamily="18" charset="0"/>
            </a:endParaRPr>
          </a:p>
          <a:p>
            <a:pPr algn="ctr"/>
            <a:endParaRPr lang="uk-UA" sz="5400" b="1" dirty="0">
              <a:solidFill>
                <a:srgbClr val="C00000"/>
              </a:solidFill>
              <a:latin typeface="Georgia" panose="02040502050405020303" pitchFamily="18" charset="0"/>
            </a:endParaRPr>
          </a:p>
          <a:p>
            <a:pPr algn="ctr"/>
            <a:endParaRPr lang="ru-RU" sz="1000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74E54925-A6F1-4945-86A9-14476D03390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40240" y="4312507"/>
            <a:ext cx="2839186" cy="23400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84760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494B8AA8-7835-47C2-A23A-4CB6D28432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2001" cy="6850277"/>
          </a:xfrm>
          <a:prstGeom prst="rect">
            <a:avLst/>
          </a:prstGeom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C2472D65-ECA3-4063-A04E-968E81740A4B}"/>
              </a:ext>
            </a:extLst>
          </p:cNvPr>
          <p:cNvSpPr/>
          <p:nvPr/>
        </p:nvSpPr>
        <p:spPr>
          <a:xfrm>
            <a:off x="321276" y="0"/>
            <a:ext cx="10354962" cy="306447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5400" b="1" dirty="0">
              <a:solidFill>
                <a:srgbClr val="C00000"/>
              </a:solidFill>
              <a:latin typeface="Georgia" panose="02040502050405020303" pitchFamily="18" charset="0"/>
            </a:endParaRPr>
          </a:p>
          <a:p>
            <a:pPr algn="ctr"/>
            <a:endParaRPr lang="uk-UA" sz="5400" b="1" dirty="0">
              <a:solidFill>
                <a:srgbClr val="C00000"/>
              </a:solidFill>
              <a:latin typeface="Georgia" panose="02040502050405020303" pitchFamily="18" charset="0"/>
            </a:endParaRPr>
          </a:p>
          <a:p>
            <a:pPr algn="ctr"/>
            <a:endParaRPr lang="uk-UA" sz="5400" b="1" dirty="0">
              <a:solidFill>
                <a:srgbClr val="C00000"/>
              </a:solidFill>
              <a:latin typeface="Georgia" panose="02040502050405020303" pitchFamily="18" charset="0"/>
            </a:endParaRPr>
          </a:p>
          <a:p>
            <a:pPr algn="ctr"/>
            <a:endParaRPr lang="uk-UA" sz="5400" b="1" dirty="0">
              <a:solidFill>
                <a:srgbClr val="C00000"/>
              </a:solidFill>
              <a:latin typeface="Georgia" panose="02040502050405020303" pitchFamily="18" charset="0"/>
            </a:endParaRPr>
          </a:p>
          <a:p>
            <a:pPr algn="ctr"/>
            <a:r>
              <a:rPr lang="uk-UA" sz="4800" b="1" dirty="0">
                <a:solidFill>
                  <a:srgbClr val="C00000"/>
                </a:solidFill>
                <a:latin typeface="Georgia" panose="02040502050405020303" pitchFamily="18" charset="0"/>
              </a:rPr>
              <a:t>У народі співали «Ходить гарбуз по городу і питається свого роду….»</a:t>
            </a:r>
          </a:p>
          <a:p>
            <a:pPr algn="ctr"/>
            <a:endParaRPr lang="uk-UA" sz="4800" b="1" dirty="0">
              <a:solidFill>
                <a:srgbClr val="C00000"/>
              </a:solidFill>
              <a:latin typeface="Georgia" panose="02040502050405020303" pitchFamily="18" charset="0"/>
            </a:endParaRPr>
          </a:p>
          <a:p>
            <a:pPr algn="ctr"/>
            <a:endParaRPr lang="uk-UA" sz="4800" b="1" dirty="0">
              <a:solidFill>
                <a:srgbClr val="C00000"/>
              </a:solidFill>
              <a:latin typeface="Georgia" panose="02040502050405020303" pitchFamily="18" charset="0"/>
            </a:endParaRPr>
          </a:p>
          <a:p>
            <a:pPr algn="ctr"/>
            <a:endParaRPr lang="uk-UA" sz="4800" b="1" dirty="0">
              <a:solidFill>
                <a:srgbClr val="C00000"/>
              </a:solidFill>
              <a:latin typeface="Georgia" panose="02040502050405020303" pitchFamily="18" charset="0"/>
            </a:endParaRPr>
          </a:p>
          <a:p>
            <a:pPr algn="ctr"/>
            <a:endParaRPr lang="uk-UA" sz="5400" b="1" dirty="0">
              <a:solidFill>
                <a:srgbClr val="C00000"/>
              </a:solidFill>
              <a:latin typeface="Georgia" panose="02040502050405020303" pitchFamily="18" charset="0"/>
            </a:endParaRPr>
          </a:p>
          <a:p>
            <a:pPr algn="ctr"/>
            <a:endParaRPr lang="ru-RU" sz="1000" dirty="0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D485EB4D-A2FD-4CD7-BDF4-9E1E2258BC7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13837" y="2730875"/>
            <a:ext cx="5156887" cy="3725322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7A424B3B-8F78-4EF5-9B8F-68A74609AD8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986" y="3558537"/>
            <a:ext cx="4198794" cy="28976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62868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494B8AA8-7835-47C2-A23A-4CB6D28432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2001" cy="6850277"/>
          </a:xfrm>
          <a:prstGeom prst="rect">
            <a:avLst/>
          </a:prstGeom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C2472D65-ECA3-4063-A04E-968E81740A4B}"/>
              </a:ext>
            </a:extLst>
          </p:cNvPr>
          <p:cNvSpPr/>
          <p:nvPr/>
        </p:nvSpPr>
        <p:spPr>
          <a:xfrm>
            <a:off x="321275" y="0"/>
            <a:ext cx="11121081" cy="306447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5400" b="1" dirty="0">
              <a:solidFill>
                <a:srgbClr val="C00000"/>
              </a:solidFill>
              <a:latin typeface="Georgia" panose="02040502050405020303" pitchFamily="18" charset="0"/>
            </a:endParaRPr>
          </a:p>
          <a:p>
            <a:pPr algn="ctr"/>
            <a:endParaRPr lang="uk-UA" sz="5400" b="1" dirty="0">
              <a:solidFill>
                <a:srgbClr val="C00000"/>
              </a:solidFill>
              <a:latin typeface="Georgia" panose="02040502050405020303" pitchFamily="18" charset="0"/>
            </a:endParaRPr>
          </a:p>
          <a:p>
            <a:pPr algn="ctr"/>
            <a:endParaRPr lang="uk-UA" sz="5400" b="1" dirty="0">
              <a:solidFill>
                <a:srgbClr val="C00000"/>
              </a:solidFill>
              <a:latin typeface="Georgia" panose="02040502050405020303" pitchFamily="18" charset="0"/>
            </a:endParaRPr>
          </a:p>
          <a:p>
            <a:pPr algn="ctr"/>
            <a:endParaRPr lang="uk-UA" sz="5400" b="1" dirty="0">
              <a:solidFill>
                <a:srgbClr val="C00000"/>
              </a:solidFill>
              <a:latin typeface="Georgia" panose="02040502050405020303" pitchFamily="18" charset="0"/>
            </a:endParaRPr>
          </a:p>
          <a:p>
            <a:pPr algn="ctr"/>
            <a:r>
              <a:rPr lang="ru-RU" sz="4800" b="1" dirty="0">
                <a:solidFill>
                  <a:srgbClr val="C00000"/>
                </a:solidFill>
                <a:latin typeface="Georgia" panose="02040502050405020303" pitchFamily="18" charset="0"/>
              </a:rPr>
              <a:t> Гарбуза давали нареченому, який був небажаним.</a:t>
            </a:r>
          </a:p>
          <a:p>
            <a:pPr algn="ctr"/>
            <a:endParaRPr lang="ru-RU" sz="4800" b="1" dirty="0">
              <a:solidFill>
                <a:srgbClr val="C00000"/>
              </a:solidFill>
              <a:latin typeface="Georgia" panose="02040502050405020303" pitchFamily="18" charset="0"/>
            </a:endParaRPr>
          </a:p>
          <a:p>
            <a:pPr algn="ctr"/>
            <a:endParaRPr lang="ru-RU" sz="4800" b="1" dirty="0">
              <a:solidFill>
                <a:srgbClr val="C00000"/>
              </a:solidFill>
              <a:latin typeface="Georgia" panose="02040502050405020303" pitchFamily="18" charset="0"/>
            </a:endParaRPr>
          </a:p>
          <a:p>
            <a:pPr algn="ctr"/>
            <a:endParaRPr lang="ru-RU" sz="4800" b="1" dirty="0">
              <a:solidFill>
                <a:srgbClr val="C00000"/>
              </a:solidFill>
              <a:latin typeface="Georgia" panose="02040502050405020303" pitchFamily="18" charset="0"/>
            </a:endParaRPr>
          </a:p>
          <a:p>
            <a:pPr algn="ctr"/>
            <a:endParaRPr lang="ru-RU" sz="4800" b="1" dirty="0">
              <a:solidFill>
                <a:srgbClr val="C00000"/>
              </a:solidFill>
              <a:latin typeface="Georgia" panose="02040502050405020303" pitchFamily="18" charset="0"/>
            </a:endParaRPr>
          </a:p>
          <a:p>
            <a:pPr algn="ctr"/>
            <a:endParaRPr lang="uk-UA" sz="5400" b="1" dirty="0">
              <a:solidFill>
                <a:srgbClr val="C00000"/>
              </a:solidFill>
              <a:latin typeface="Georgia" panose="02040502050405020303" pitchFamily="18" charset="0"/>
            </a:endParaRPr>
          </a:p>
          <a:p>
            <a:pPr algn="ctr"/>
            <a:endParaRPr lang="ru-RU" sz="1000" dirty="0"/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5F60D45A-0A20-4858-9E92-0CE6CA01701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32808" y="2261286"/>
            <a:ext cx="5656247" cy="4208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79634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494B8AA8-7835-47C2-A23A-4CB6D28432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2001" cy="6850277"/>
          </a:xfrm>
          <a:prstGeom prst="rect">
            <a:avLst/>
          </a:prstGeom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C2472D65-ECA3-4063-A04E-968E81740A4B}"/>
              </a:ext>
            </a:extLst>
          </p:cNvPr>
          <p:cNvSpPr/>
          <p:nvPr/>
        </p:nvSpPr>
        <p:spPr>
          <a:xfrm>
            <a:off x="321276" y="0"/>
            <a:ext cx="10354962" cy="252009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5400" b="1" dirty="0">
              <a:solidFill>
                <a:srgbClr val="C00000"/>
              </a:solidFill>
              <a:latin typeface="Georgia" panose="02040502050405020303" pitchFamily="18" charset="0"/>
            </a:endParaRPr>
          </a:p>
          <a:p>
            <a:pPr algn="ctr"/>
            <a:endParaRPr lang="uk-UA" sz="5400" b="1" dirty="0">
              <a:solidFill>
                <a:srgbClr val="C00000"/>
              </a:solidFill>
              <a:latin typeface="Georgia" panose="02040502050405020303" pitchFamily="18" charset="0"/>
            </a:endParaRPr>
          </a:p>
          <a:p>
            <a:pPr algn="ctr"/>
            <a:endParaRPr lang="uk-UA" sz="5400" b="1" dirty="0">
              <a:solidFill>
                <a:srgbClr val="C00000"/>
              </a:solidFill>
              <a:latin typeface="Georgia" panose="02040502050405020303" pitchFamily="18" charset="0"/>
            </a:endParaRPr>
          </a:p>
          <a:p>
            <a:pPr algn="ctr"/>
            <a:endParaRPr lang="uk-UA" sz="5400" b="1" dirty="0">
              <a:solidFill>
                <a:srgbClr val="C00000"/>
              </a:solidFill>
              <a:latin typeface="Georgia" panose="02040502050405020303" pitchFamily="18" charset="0"/>
            </a:endParaRPr>
          </a:p>
          <a:p>
            <a:pPr algn="ctr"/>
            <a:r>
              <a:rPr lang="ru-RU" sz="4800" b="1" dirty="0">
                <a:solidFill>
                  <a:srgbClr val="C00000"/>
                </a:solidFill>
                <a:latin typeface="Georgia" panose="02040502050405020303" pitchFamily="18" charset="0"/>
              </a:rPr>
              <a:t>А скільки страв готували </a:t>
            </a:r>
          </a:p>
          <a:p>
            <a:pPr algn="ctr"/>
            <a:r>
              <a:rPr lang="ru-RU" sz="4800" b="1" dirty="0">
                <a:solidFill>
                  <a:srgbClr val="C00000"/>
                </a:solidFill>
                <a:latin typeface="Georgia" panose="02040502050405020303" pitchFamily="18" charset="0"/>
              </a:rPr>
              <a:t>з гарбуза!</a:t>
            </a:r>
          </a:p>
          <a:p>
            <a:pPr algn="ctr"/>
            <a:endParaRPr lang="ru-RU" sz="4800" b="1" dirty="0">
              <a:solidFill>
                <a:srgbClr val="C00000"/>
              </a:solidFill>
              <a:latin typeface="Georgia" panose="02040502050405020303" pitchFamily="18" charset="0"/>
            </a:endParaRPr>
          </a:p>
          <a:p>
            <a:pPr algn="ctr"/>
            <a:endParaRPr lang="ru-RU" sz="4800" b="1" dirty="0">
              <a:solidFill>
                <a:srgbClr val="C00000"/>
              </a:solidFill>
              <a:latin typeface="Georgia" panose="02040502050405020303" pitchFamily="18" charset="0"/>
            </a:endParaRPr>
          </a:p>
          <a:p>
            <a:pPr algn="ctr"/>
            <a:endParaRPr lang="ru-RU" sz="4800" b="1" dirty="0">
              <a:solidFill>
                <a:srgbClr val="C00000"/>
              </a:solidFill>
              <a:latin typeface="Georgia" panose="02040502050405020303" pitchFamily="18" charset="0"/>
            </a:endParaRPr>
          </a:p>
          <a:p>
            <a:pPr algn="ctr"/>
            <a:endParaRPr lang="ru-RU" sz="4800" b="1" dirty="0">
              <a:solidFill>
                <a:srgbClr val="C00000"/>
              </a:solidFill>
              <a:latin typeface="Georgia" panose="02040502050405020303" pitchFamily="18" charset="0"/>
            </a:endParaRPr>
          </a:p>
          <a:p>
            <a:pPr algn="ctr"/>
            <a:endParaRPr lang="uk-UA" sz="5400" b="1" dirty="0">
              <a:solidFill>
                <a:srgbClr val="C00000"/>
              </a:solidFill>
              <a:latin typeface="Georgia" panose="02040502050405020303" pitchFamily="18" charset="0"/>
            </a:endParaRPr>
          </a:p>
          <a:p>
            <a:pPr algn="ctr"/>
            <a:endParaRPr lang="ru-RU" sz="1000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7EDF7394-4F36-4E44-9A23-A7C3C5F7D71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819" y="2031245"/>
            <a:ext cx="4422364" cy="292613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EB350B5C-023D-4BD6-B5FA-92654B93AA7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20840" y="4099008"/>
            <a:ext cx="3780139" cy="2520093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DC520689-986C-4EA8-BA21-C8F0A0F28D1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04954" y="1626581"/>
            <a:ext cx="4118077" cy="28757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18432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494B8AA8-7835-47C2-A23A-4CB6D28432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2001" cy="6850277"/>
          </a:xfrm>
          <a:prstGeom prst="rect">
            <a:avLst/>
          </a:prstGeom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C2472D65-ECA3-4063-A04E-968E81740A4B}"/>
              </a:ext>
            </a:extLst>
          </p:cNvPr>
          <p:cNvSpPr/>
          <p:nvPr/>
        </p:nvSpPr>
        <p:spPr>
          <a:xfrm>
            <a:off x="98854" y="605482"/>
            <a:ext cx="10354962" cy="306447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>
                <a:solidFill>
                  <a:srgbClr val="C00000"/>
                </a:solidFill>
                <a:latin typeface="Georgia" panose="02040502050405020303" pitchFamily="18" charset="0"/>
              </a:rPr>
              <a:t> </a:t>
            </a:r>
          </a:p>
          <a:p>
            <a:pPr algn="ctr"/>
            <a:endParaRPr lang="ru-RU" sz="5400" b="1" dirty="0">
              <a:solidFill>
                <a:srgbClr val="C00000"/>
              </a:solidFill>
              <a:latin typeface="Georgia" panose="02040502050405020303" pitchFamily="18" charset="0"/>
            </a:endParaRPr>
          </a:p>
          <a:p>
            <a:pPr algn="ctr"/>
            <a:r>
              <a:rPr lang="ru-RU" sz="5400" b="1" dirty="0">
                <a:solidFill>
                  <a:srgbClr val="C00000"/>
                </a:solidFill>
                <a:latin typeface="Georgia" panose="02040502050405020303" pitchFamily="18" charset="0"/>
              </a:rPr>
              <a:t>Український етнограф Олександр Курочкін пов’язує гарбуз зі святом Андрія, що припадає </a:t>
            </a:r>
          </a:p>
          <a:p>
            <a:pPr algn="ctr"/>
            <a:r>
              <a:rPr lang="ru-RU" sz="5400" b="1" dirty="0">
                <a:solidFill>
                  <a:srgbClr val="C00000"/>
                </a:solidFill>
                <a:latin typeface="Georgia" panose="02040502050405020303" pitchFamily="18" charset="0"/>
              </a:rPr>
              <a:t>на 30 листопада.</a:t>
            </a:r>
            <a:endParaRPr lang="uk-UA" sz="5400" b="1" dirty="0">
              <a:solidFill>
                <a:srgbClr val="C00000"/>
              </a:solidFill>
              <a:latin typeface="Georgia" panose="02040502050405020303" pitchFamily="18" charset="0"/>
            </a:endParaRPr>
          </a:p>
          <a:p>
            <a:pPr algn="ctr"/>
            <a:endParaRPr lang="uk-UA" sz="5400" b="1" dirty="0">
              <a:solidFill>
                <a:srgbClr val="C00000"/>
              </a:solidFill>
              <a:latin typeface="Georgia" panose="02040502050405020303" pitchFamily="18" charset="0"/>
            </a:endParaRPr>
          </a:p>
          <a:p>
            <a:pPr algn="ctr"/>
            <a:endParaRPr lang="ru-RU" sz="1000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1C02ADC-BE4A-4AE9-B923-FC04FFBF258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93107" y="3995268"/>
            <a:ext cx="3231164" cy="26884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91554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494B8AA8-7835-47C2-A23A-4CB6D28432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2001" cy="6850277"/>
          </a:xfrm>
          <a:prstGeom prst="rect">
            <a:avLst/>
          </a:prstGeom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C2472D65-ECA3-4063-A04E-968E81740A4B}"/>
              </a:ext>
            </a:extLst>
          </p:cNvPr>
          <p:cNvSpPr/>
          <p:nvPr/>
        </p:nvSpPr>
        <p:spPr>
          <a:xfrm>
            <a:off x="1025611" y="605482"/>
            <a:ext cx="10354962" cy="306447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400" b="1" dirty="0">
              <a:solidFill>
                <a:srgbClr val="C00000"/>
              </a:solidFill>
              <a:latin typeface="Georgia" panose="02040502050405020303" pitchFamily="18" charset="0"/>
            </a:endParaRPr>
          </a:p>
          <a:p>
            <a:pPr algn="ctr"/>
            <a:endParaRPr lang="ru-RU" sz="4400" b="1" dirty="0">
              <a:solidFill>
                <a:srgbClr val="C00000"/>
              </a:solidFill>
              <a:latin typeface="Georgia" panose="02040502050405020303" pitchFamily="18" charset="0"/>
            </a:endParaRPr>
          </a:p>
          <a:p>
            <a:pPr algn="ctr"/>
            <a:endParaRPr lang="ru-RU" sz="4400" b="1" dirty="0">
              <a:solidFill>
                <a:srgbClr val="C00000"/>
              </a:solidFill>
              <a:latin typeface="Georgia" panose="02040502050405020303" pitchFamily="18" charset="0"/>
            </a:endParaRPr>
          </a:p>
          <a:p>
            <a:pPr algn="ctr"/>
            <a:endParaRPr lang="ru-RU" sz="4400" b="1" dirty="0">
              <a:solidFill>
                <a:srgbClr val="C00000"/>
              </a:solidFill>
              <a:latin typeface="Georgia" panose="02040502050405020303" pitchFamily="18" charset="0"/>
            </a:endParaRPr>
          </a:p>
          <a:p>
            <a:pPr algn="ctr"/>
            <a:r>
              <a:rPr lang="ru-RU" sz="4400" b="1" dirty="0">
                <a:solidFill>
                  <a:srgbClr val="C00000"/>
                </a:solidFill>
                <a:latin typeface="Georgia" panose="02040502050405020303" pitchFamily="18" charset="0"/>
              </a:rPr>
              <a:t>«У подільських селах із святом Андрія був пов’язаний звичай виготовлення гарбузових масок. Освітлені зсередини свічкою (пізніше – ліхтариком) у темряві вони нагадували людський череп. Зазвичай хлопці лякали ними дівчат «на порі»».</a:t>
            </a:r>
            <a:endParaRPr lang="ru-RU" sz="800" dirty="0"/>
          </a:p>
        </p:txBody>
      </p:sp>
    </p:spTree>
    <p:extLst>
      <p:ext uri="{BB962C8B-B14F-4D97-AF65-F5344CB8AC3E}">
        <p14:creationId xmlns:p14="http://schemas.microsoft.com/office/powerpoint/2010/main" val="27719436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494B8AA8-7835-47C2-A23A-4CB6D28432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2001" cy="6850277"/>
          </a:xfrm>
          <a:prstGeom prst="rect">
            <a:avLst/>
          </a:prstGeom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042018B2-BB43-418A-A8DB-324A419F263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33419" y="2706129"/>
            <a:ext cx="6001136" cy="4000757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F8EA5FB9-0599-4751-831D-B94860137BD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1521" y="151114"/>
            <a:ext cx="5763124" cy="38707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14219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494B8AA8-7835-47C2-A23A-4CB6D28432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2001" cy="6850277"/>
          </a:xfrm>
          <a:prstGeom prst="rect">
            <a:avLst/>
          </a:prstGeom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C2472D65-ECA3-4063-A04E-968E81740A4B}"/>
              </a:ext>
            </a:extLst>
          </p:cNvPr>
          <p:cNvSpPr/>
          <p:nvPr/>
        </p:nvSpPr>
        <p:spPr>
          <a:xfrm>
            <a:off x="444843" y="605482"/>
            <a:ext cx="11368216" cy="306447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400" b="1" dirty="0">
              <a:solidFill>
                <a:srgbClr val="C00000"/>
              </a:solidFill>
              <a:latin typeface="Georgia" panose="02040502050405020303" pitchFamily="18" charset="0"/>
            </a:endParaRPr>
          </a:p>
          <a:p>
            <a:pPr algn="ctr"/>
            <a:endParaRPr lang="ru-RU" sz="4400" b="1" dirty="0">
              <a:solidFill>
                <a:srgbClr val="C00000"/>
              </a:solidFill>
              <a:latin typeface="Georgia" panose="02040502050405020303" pitchFamily="18" charset="0"/>
            </a:endParaRPr>
          </a:p>
          <a:p>
            <a:pPr algn="ctr"/>
            <a:endParaRPr lang="ru-RU" sz="4400" b="1" dirty="0">
              <a:solidFill>
                <a:srgbClr val="C00000"/>
              </a:solidFill>
              <a:latin typeface="Georgia" panose="02040502050405020303" pitchFamily="18" charset="0"/>
            </a:endParaRPr>
          </a:p>
          <a:p>
            <a:pPr algn="ctr"/>
            <a:endParaRPr lang="ru-RU" sz="4400" b="1" dirty="0">
              <a:solidFill>
                <a:srgbClr val="C00000"/>
              </a:solidFill>
              <a:latin typeface="Georgia" panose="02040502050405020303" pitchFamily="18" charset="0"/>
            </a:endParaRPr>
          </a:p>
          <a:p>
            <a:pPr algn="ctr"/>
            <a:r>
              <a:rPr lang="ru-RU" sz="8800" b="1" dirty="0">
                <a:solidFill>
                  <a:srgbClr val="C00000"/>
                </a:solidFill>
                <a:latin typeface="Georgia" panose="02040502050405020303" pitchFamily="18" charset="0"/>
              </a:rPr>
              <a:t>Із святом гарбуза!</a:t>
            </a:r>
          </a:p>
          <a:p>
            <a:pPr algn="ctr"/>
            <a:endParaRPr lang="ru-RU" sz="8800" b="1" dirty="0">
              <a:solidFill>
                <a:srgbClr val="C00000"/>
              </a:solidFill>
              <a:latin typeface="Georgia" panose="02040502050405020303" pitchFamily="18" charset="0"/>
            </a:endParaRPr>
          </a:p>
          <a:p>
            <a:pPr algn="ctr"/>
            <a:endParaRPr lang="ru-RU" sz="8800" b="1" dirty="0">
              <a:solidFill>
                <a:srgbClr val="C00000"/>
              </a:solidFill>
              <a:latin typeface="Georgia" panose="02040502050405020303" pitchFamily="18" charset="0"/>
            </a:endParaRPr>
          </a:p>
          <a:p>
            <a:pPr algn="ctr"/>
            <a:endParaRPr lang="ru-RU" sz="8800" b="1" dirty="0">
              <a:solidFill>
                <a:srgbClr val="C00000"/>
              </a:solidFill>
              <a:latin typeface="Georgia" panose="02040502050405020303" pitchFamily="18" charset="0"/>
            </a:endParaRPr>
          </a:p>
          <a:p>
            <a:pPr algn="ctr"/>
            <a:endParaRPr lang="ru-RU" sz="8800" b="1" dirty="0">
              <a:solidFill>
                <a:srgbClr val="C00000"/>
              </a:solidFill>
              <a:latin typeface="Georgia" panose="02040502050405020303" pitchFamily="18" charset="0"/>
            </a:endParaRPr>
          </a:p>
          <a:p>
            <a:pPr algn="ctr"/>
            <a:endParaRPr lang="ru-RU" sz="1600" dirty="0"/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FCE0EE97-DD88-46BE-9B18-C30754BDA60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7901" y="1403651"/>
            <a:ext cx="8648843" cy="47129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98842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494B8AA8-7835-47C2-A23A-4CB6D28432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2001" cy="6850277"/>
          </a:xfrm>
          <a:prstGeom prst="rect">
            <a:avLst/>
          </a:prstGeom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C2472D65-ECA3-4063-A04E-968E81740A4B}"/>
              </a:ext>
            </a:extLst>
          </p:cNvPr>
          <p:cNvSpPr/>
          <p:nvPr/>
        </p:nvSpPr>
        <p:spPr>
          <a:xfrm>
            <a:off x="1025611" y="605481"/>
            <a:ext cx="10379675" cy="583238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9600" b="1" dirty="0">
                <a:solidFill>
                  <a:srgbClr val="C00000"/>
                </a:solidFill>
                <a:latin typeface="Georgia" panose="02040502050405020303" pitchFamily="18" charset="0"/>
              </a:rPr>
              <a:t>ДЖЕРЕЛА</a:t>
            </a:r>
          </a:p>
          <a:p>
            <a:pPr algn="ctr"/>
            <a:r>
              <a:rPr lang="en-US" b="1" dirty="0">
                <a:solidFill>
                  <a:srgbClr val="C00000"/>
                </a:solidFill>
                <a:latin typeface="Georgia" panose="02040502050405020303" pitchFamily="18" charset="0"/>
                <a:hlinkClick r:id="rId3"/>
              </a:rPr>
              <a:t>https://xn--80ablbaanka7beun6ae4de9e.xn--p1ai/raznye-fony/387.html</a:t>
            </a:r>
            <a:r>
              <a:rPr lang="uk-UA" b="1" dirty="0">
                <a:solidFill>
                  <a:srgbClr val="C00000"/>
                </a:solidFill>
                <a:latin typeface="Georgia" panose="02040502050405020303" pitchFamily="18" charset="0"/>
              </a:rPr>
              <a:t> </a:t>
            </a:r>
          </a:p>
          <a:p>
            <a:pPr algn="ctr"/>
            <a:r>
              <a:rPr lang="en-US" sz="1600" b="1" dirty="0">
                <a:latin typeface="Georgia" panose="02040502050405020303" pitchFamily="18" charset="0"/>
                <a:hlinkClick r:id="rId4"/>
              </a:rPr>
              <a:t>https://stolychno.news/novyny/khellovin-velesova-nich-a-harbuz-ukrainska-tradytsiia/</a:t>
            </a:r>
            <a:endParaRPr lang="uk-UA" sz="1600" b="1" dirty="0">
              <a:latin typeface="Georgia" panose="02040502050405020303" pitchFamily="18" charset="0"/>
            </a:endParaRPr>
          </a:p>
          <a:p>
            <a:pPr algn="ctr"/>
            <a:r>
              <a:rPr lang="en-US" b="1" dirty="0">
                <a:latin typeface="Georgia" panose="02040502050405020303" pitchFamily="18" charset="0"/>
                <a:hlinkClick r:id="rId5"/>
              </a:rPr>
              <a:t>https://volshebnaya-eda.ru/product/osennii-tykvy/</a:t>
            </a:r>
            <a:endParaRPr lang="uk-UA" b="1" dirty="0">
              <a:latin typeface="Georgia" panose="02040502050405020303" pitchFamily="18" charset="0"/>
            </a:endParaRPr>
          </a:p>
          <a:p>
            <a:pPr algn="ctr"/>
            <a:r>
              <a:rPr lang="en-US" b="1" dirty="0">
                <a:latin typeface="Georgia" panose="02040502050405020303" pitchFamily="18" charset="0"/>
                <a:hlinkClick r:id="rId6"/>
              </a:rPr>
              <a:t>https://1news.com.ua/tsikave/yak-zrobyty-garbuz-na-hellovin-svoyimy-rukamy-tsikavi-ideyi.html</a:t>
            </a:r>
            <a:endParaRPr lang="uk-UA" b="1" dirty="0">
              <a:latin typeface="Georgia" panose="02040502050405020303" pitchFamily="18" charset="0"/>
            </a:endParaRPr>
          </a:p>
          <a:p>
            <a:pPr algn="ctr"/>
            <a:r>
              <a:rPr lang="en-US" b="1" dirty="0">
                <a:latin typeface="Georgia" panose="02040502050405020303" pitchFamily="18" charset="0"/>
                <a:hlinkClick r:id="rId7"/>
              </a:rPr>
              <a:t>https://t4.ftcdn.net/jpg/01/23/59/43/360_F_123594324_Q0ptz8PCY58SrzZCD6qtz4Bg1R2qS1pi.jpg</a:t>
            </a:r>
            <a:endParaRPr lang="uk-UA" b="1" dirty="0">
              <a:latin typeface="Georgia" panose="02040502050405020303" pitchFamily="18" charset="0"/>
            </a:endParaRPr>
          </a:p>
          <a:p>
            <a:pPr algn="ctr"/>
            <a:r>
              <a:rPr lang="en-US" b="1" dirty="0">
                <a:latin typeface="Georgia" panose="02040502050405020303" pitchFamily="18" charset="0"/>
                <a:hlinkClick r:id="rId8"/>
              </a:rPr>
              <a:t>http://doskoluzradisty.blogspot.com/2016/09/blog-post.html</a:t>
            </a:r>
            <a:endParaRPr lang="uk-UA" b="1" dirty="0">
              <a:latin typeface="Georgia" panose="02040502050405020303" pitchFamily="18" charset="0"/>
            </a:endParaRPr>
          </a:p>
          <a:p>
            <a:pPr algn="ctr"/>
            <a:r>
              <a:rPr lang="en-US" b="1" dirty="0">
                <a:latin typeface="Georgia" panose="02040502050405020303" pitchFamily="18" charset="0"/>
                <a:hlinkClick r:id="rId9"/>
              </a:rPr>
              <a:t>http://www.kam.gov.ua/ua</a:t>
            </a:r>
            <a:endParaRPr lang="uk-UA" b="1" dirty="0">
              <a:latin typeface="Georgia" panose="02040502050405020303" pitchFamily="18" charset="0"/>
            </a:endParaRPr>
          </a:p>
          <a:p>
            <a:pPr algn="ctr"/>
            <a:r>
              <a:rPr lang="en-US" b="1" dirty="0">
                <a:latin typeface="Georgia" panose="02040502050405020303" pitchFamily="18" charset="0"/>
                <a:hlinkClick r:id="rId10"/>
              </a:rPr>
              <a:t>https://www.pinterest.com/krivulya1983/%D0%BE%D0%B2%D0%BE%D1%89%D0%B8-%D0%B8-%D1%84%D1%80%D1%83%D0%BA%D1%82%D1%8B/</a:t>
            </a:r>
            <a:endParaRPr lang="uk-UA" b="1" dirty="0">
              <a:latin typeface="Georgia" panose="02040502050405020303" pitchFamily="18" charset="0"/>
            </a:endParaRPr>
          </a:p>
          <a:p>
            <a:pPr algn="ctr"/>
            <a:r>
              <a:rPr lang="en-US" b="1" dirty="0">
                <a:latin typeface="Georgia" panose="02040502050405020303" pitchFamily="18" charset="0"/>
                <a:hlinkClick r:id="rId11"/>
              </a:rPr>
              <a:t>http://prolisok-hust.dytsadok.org.ua/u-sviti-muziki-10-25-30-11-02-2020/</a:t>
            </a:r>
            <a:endParaRPr lang="uk-UA" b="1" dirty="0">
              <a:latin typeface="Georgia" panose="02040502050405020303" pitchFamily="18" charset="0"/>
            </a:endParaRPr>
          </a:p>
          <a:p>
            <a:pPr algn="ctr"/>
            <a:r>
              <a:rPr lang="en-US" sz="2000" b="1" dirty="0">
                <a:latin typeface="Georgia" panose="02040502050405020303" pitchFamily="18" charset="0"/>
                <a:hlinkClick r:id="rId12"/>
              </a:rPr>
              <a:t>https://sverediuk.com.ua/zhivopis-ivana-gorobchuka/</a:t>
            </a:r>
            <a:endParaRPr lang="uk-UA" sz="2000" b="1" dirty="0">
              <a:latin typeface="Georgia" panose="02040502050405020303" pitchFamily="18" charset="0"/>
            </a:endParaRPr>
          </a:p>
          <a:p>
            <a:pPr algn="ctr"/>
            <a:r>
              <a:rPr lang="en-US" sz="2000" b="1" dirty="0">
                <a:latin typeface="Georgia" panose="02040502050405020303" pitchFamily="18" charset="0"/>
                <a:hlinkClick r:id="rId13"/>
              </a:rPr>
              <a:t>https://ivona.ua/kulinarija/sovety/5391929-osinni-stravi-z-garbuza-top-5-receptiv</a:t>
            </a:r>
            <a:endParaRPr lang="uk-UA" sz="2000" b="1" dirty="0">
              <a:latin typeface="Georgia" panose="02040502050405020303" pitchFamily="18" charset="0"/>
            </a:endParaRPr>
          </a:p>
          <a:p>
            <a:pPr algn="ctr"/>
            <a:r>
              <a:rPr lang="en-US" sz="2000" b="1" dirty="0">
                <a:latin typeface="Georgia" panose="02040502050405020303" pitchFamily="18" charset="0"/>
                <a:hlinkClick r:id="rId14"/>
              </a:rPr>
              <a:t>https://traditions.in.ua/kalendarni-sviata/zymovyi-tsykl/261-13-grudnia-vorozhinnia-gadannia-ta-zbytky-na-andriia</a:t>
            </a:r>
            <a:endParaRPr lang="uk-UA" sz="2000" b="1" dirty="0">
              <a:latin typeface="Georgia" panose="02040502050405020303" pitchFamily="18" charset="0"/>
            </a:endParaRPr>
          </a:p>
          <a:p>
            <a:pPr algn="ctr"/>
            <a:endParaRPr lang="uk-UA" sz="2000" b="1" dirty="0">
              <a:latin typeface="Georgia" panose="02040502050405020303" pitchFamily="18" charset="0"/>
            </a:endParaRPr>
          </a:p>
          <a:p>
            <a:pPr algn="ctr"/>
            <a:endParaRPr lang="uk-UA" sz="2000" b="1" dirty="0">
              <a:latin typeface="Georgia" panose="02040502050405020303" pitchFamily="18" charset="0"/>
            </a:endParaRPr>
          </a:p>
          <a:p>
            <a:pPr algn="ctr"/>
            <a:endParaRPr lang="ru-RU" sz="2000" b="1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06310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87</TotalTime>
  <Words>329</Words>
  <Application>Microsoft Office PowerPoint</Application>
  <PresentationFormat>Широкоэкранный</PresentationFormat>
  <Paragraphs>73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7" baseType="lpstr">
      <vt:lpstr>Arial</vt:lpstr>
      <vt:lpstr>Calibri</vt:lpstr>
      <vt:lpstr>Calibri Light</vt:lpstr>
      <vt:lpstr>Georgia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1</dc:creator>
  <cp:lastModifiedBy>1</cp:lastModifiedBy>
  <cp:revision>2</cp:revision>
  <dcterms:created xsi:type="dcterms:W3CDTF">2021-10-28T11:16:13Z</dcterms:created>
  <dcterms:modified xsi:type="dcterms:W3CDTF">2021-10-28T13:31:31Z</dcterms:modified>
</cp:coreProperties>
</file>