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PT Serif Bold Italics" charset="1" panose="020A0703040505090204"/>
      <p:regular r:id="rId20"/>
    </p:embeddedFont>
    <p:embeddedFont>
      <p:font typeface="Nickainley" charset="1" panose="000005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pn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11" Target="../media/image12.png" Type="http://schemas.openxmlformats.org/officeDocument/2006/relationships/image"/><Relationship Id="rId12" Target="../media/image13.svg" Type="http://schemas.openxmlformats.org/officeDocument/2006/relationships/image"/><Relationship Id="rId13" Target="../media/image14.png" Type="http://schemas.openxmlformats.org/officeDocument/2006/relationships/image"/><Relationship Id="rId14" Target="../media/image15.svg" Type="http://schemas.openxmlformats.org/officeDocument/2006/relationships/image"/><Relationship Id="rId15" Target="../media/image16.png" Type="http://schemas.openxmlformats.org/officeDocument/2006/relationships/image"/><Relationship Id="rId16" Target="../media/image17.svg" Type="http://schemas.openxmlformats.org/officeDocument/2006/relationships/image"/><Relationship Id="rId17" Target="../media/image22.png" Type="http://schemas.openxmlformats.org/officeDocument/2006/relationships/image"/><Relationship Id="rId18" Target="../media/image23.svg" Type="http://schemas.openxmlformats.org/officeDocument/2006/relationships/image"/><Relationship Id="rId19" Target="../media/image20.png" Type="http://schemas.openxmlformats.org/officeDocument/2006/relationships/image"/><Relationship Id="rId2" Target="../media/image3.png" Type="http://schemas.openxmlformats.org/officeDocument/2006/relationships/image"/><Relationship Id="rId20" Target="../media/image21.sv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0.png" Type="http://schemas.openxmlformats.org/officeDocument/2006/relationships/image"/><Relationship Id="rId14" Target="../media/image21.svg" Type="http://schemas.openxmlformats.org/officeDocument/2006/relationships/image"/><Relationship Id="rId15" Target="../media/image24.png" Type="http://schemas.openxmlformats.org/officeDocument/2006/relationships/image"/><Relationship Id="rId16" Target="../media/image25.svg" Type="http://schemas.openxmlformats.org/officeDocument/2006/relationships/image"/><Relationship Id="rId17" Target="../media/image10.png" Type="http://schemas.openxmlformats.org/officeDocument/2006/relationships/image"/><Relationship Id="rId18" Target="../media/image11.svg" Type="http://schemas.openxmlformats.org/officeDocument/2006/relationships/image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17" Target="../media/image24.png" Type="http://schemas.openxmlformats.org/officeDocument/2006/relationships/image"/><Relationship Id="rId18" Target="../media/image25.svg" Type="http://schemas.openxmlformats.org/officeDocument/2006/relationships/image"/><Relationship Id="rId19" Target="../media/image10.png" Type="http://schemas.openxmlformats.org/officeDocument/2006/relationships/image"/><Relationship Id="rId2" Target="../media/image6.png" Type="http://schemas.openxmlformats.org/officeDocument/2006/relationships/image"/><Relationship Id="rId20" Target="../media/image11.svg" Type="http://schemas.openxmlformats.org/officeDocument/2006/relationships/image"/><Relationship Id="rId21" Target="../media/image8.png" Type="http://schemas.openxmlformats.org/officeDocument/2006/relationships/image"/><Relationship Id="rId22" Target="../media/image9.sv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17" Target="../media/image10.png" Type="http://schemas.openxmlformats.org/officeDocument/2006/relationships/image"/><Relationship Id="rId18" Target="../media/image11.svg" Type="http://schemas.openxmlformats.org/officeDocument/2006/relationships/image"/><Relationship Id="rId19" Target="../media/image24.png" Type="http://schemas.openxmlformats.org/officeDocument/2006/relationships/image"/><Relationship Id="rId2" Target="../media/image26.png" Type="http://schemas.openxmlformats.org/officeDocument/2006/relationships/image"/><Relationship Id="rId20" Target="../media/image25.svg" Type="http://schemas.openxmlformats.org/officeDocument/2006/relationships/image"/><Relationship Id="rId3" Target="../media/image27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0.png" Type="http://schemas.openxmlformats.org/officeDocument/2006/relationships/image"/><Relationship Id="rId14" Target="../media/image21.svg" Type="http://schemas.openxmlformats.org/officeDocument/2006/relationships/image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0.png" Type="http://schemas.openxmlformats.org/officeDocument/2006/relationships/image"/><Relationship Id="rId14" Target="../media/image21.svg" Type="http://schemas.openxmlformats.org/officeDocument/2006/relationships/image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0.png" Type="http://schemas.openxmlformats.org/officeDocument/2006/relationships/image"/><Relationship Id="rId14" Target="../media/image21.svg" Type="http://schemas.openxmlformats.org/officeDocument/2006/relationships/image"/><Relationship Id="rId15" Target="../media/image10.png" Type="http://schemas.openxmlformats.org/officeDocument/2006/relationships/image"/><Relationship Id="rId16" Target="../media/image11.svg" Type="http://schemas.openxmlformats.org/officeDocument/2006/relationships/image"/><Relationship Id="rId17" Target="../media/image6.png" Type="http://schemas.openxmlformats.org/officeDocument/2006/relationships/image"/><Relationship Id="rId18" Target="../media/image7.svg" Type="http://schemas.openxmlformats.org/officeDocument/2006/relationships/image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12" Target="../media/image20.png" Type="http://schemas.openxmlformats.org/officeDocument/2006/relationships/image"/><Relationship Id="rId13" Target="../media/image21.svg" Type="http://schemas.openxmlformats.org/officeDocument/2006/relationships/image"/><Relationship Id="rId14" Target="../media/image8.png" Type="http://schemas.openxmlformats.org/officeDocument/2006/relationships/image"/><Relationship Id="rId15" Target="../media/image9.svg" Type="http://schemas.openxmlformats.org/officeDocument/2006/relationships/image"/><Relationship Id="rId16" Target="../media/image10.png" Type="http://schemas.openxmlformats.org/officeDocument/2006/relationships/image"/><Relationship Id="rId17" Target="../media/image11.svg" Type="http://schemas.openxmlformats.org/officeDocument/2006/relationships/image"/><Relationship Id="rId18" Target="../media/image28.png" Type="http://schemas.openxmlformats.org/officeDocument/2006/relationships/image"/><Relationship Id="rId19" Target="../media/image29.sv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../media/image16.png" Type="http://schemas.openxmlformats.org/officeDocument/2006/relationships/image"/><Relationship Id="rId9" Target="../media/image17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svg" Type="http://schemas.openxmlformats.org/officeDocument/2006/relationships/image"/><Relationship Id="rId11" Target="../media/image16.png" Type="http://schemas.openxmlformats.org/officeDocument/2006/relationships/image"/><Relationship Id="rId12" Target="../media/image17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15" Target="../media/image20.png" Type="http://schemas.openxmlformats.org/officeDocument/2006/relationships/image"/><Relationship Id="rId16" Target="../media/image21.sv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12.png" Type="http://schemas.openxmlformats.org/officeDocument/2006/relationships/image"/><Relationship Id="rId8" Target="../media/image13.sv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0.png" Type="http://schemas.openxmlformats.org/officeDocument/2006/relationships/image"/><Relationship Id="rId14" Target="../media/image21.svg" Type="http://schemas.openxmlformats.org/officeDocument/2006/relationships/image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3.png" Type="http://schemas.openxmlformats.org/officeDocument/2006/relationships/image"/><Relationship Id="rId5" Target="../media/image12.png" Type="http://schemas.openxmlformats.org/officeDocument/2006/relationships/image"/><Relationship Id="rId6" Target="../media/image13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1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97844" y="2197270"/>
            <a:ext cx="10225718" cy="6813735"/>
          </a:xfrm>
          <a:custGeom>
            <a:avLst/>
            <a:gdLst/>
            <a:ahLst/>
            <a:cxnLst/>
            <a:rect r="r" b="b" t="t" l="l"/>
            <a:pathLst>
              <a:path h="6813735" w="10225718">
                <a:moveTo>
                  <a:pt x="0" y="0"/>
                </a:moveTo>
                <a:lnTo>
                  <a:pt x="10225719" y="0"/>
                </a:lnTo>
                <a:lnTo>
                  <a:pt x="10225719" y="6813736"/>
                </a:lnTo>
                <a:lnTo>
                  <a:pt x="0" y="68137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701147" y="7009322"/>
            <a:ext cx="7315200" cy="3007039"/>
          </a:xfrm>
          <a:custGeom>
            <a:avLst/>
            <a:gdLst/>
            <a:ahLst/>
            <a:cxnLst/>
            <a:rect r="r" b="b" t="t" l="l"/>
            <a:pathLst>
              <a:path h="3007039" w="7315200">
                <a:moveTo>
                  <a:pt x="0" y="0"/>
                </a:moveTo>
                <a:lnTo>
                  <a:pt x="7315200" y="0"/>
                </a:lnTo>
                <a:lnTo>
                  <a:pt x="7315200" y="3007038"/>
                </a:lnTo>
                <a:lnTo>
                  <a:pt x="0" y="30070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104013" y="4511093"/>
            <a:ext cx="4787877" cy="3638786"/>
          </a:xfrm>
          <a:custGeom>
            <a:avLst/>
            <a:gdLst/>
            <a:ahLst/>
            <a:cxnLst/>
            <a:rect r="r" b="b" t="t" l="l"/>
            <a:pathLst>
              <a:path h="3638786" w="4787877">
                <a:moveTo>
                  <a:pt x="0" y="0"/>
                </a:moveTo>
                <a:lnTo>
                  <a:pt x="4787877" y="0"/>
                </a:lnTo>
                <a:lnTo>
                  <a:pt x="4787877" y="3638786"/>
                </a:lnTo>
                <a:lnTo>
                  <a:pt x="0" y="363878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637047" y="4431372"/>
            <a:ext cx="4758600" cy="3798228"/>
          </a:xfrm>
          <a:custGeom>
            <a:avLst/>
            <a:gdLst/>
            <a:ahLst/>
            <a:cxnLst/>
            <a:rect r="r" b="b" t="t" l="l"/>
            <a:pathLst>
              <a:path h="3798228" w="4758600">
                <a:moveTo>
                  <a:pt x="0" y="0"/>
                </a:moveTo>
                <a:lnTo>
                  <a:pt x="4758600" y="0"/>
                </a:lnTo>
                <a:lnTo>
                  <a:pt x="4758600" y="3798228"/>
                </a:lnTo>
                <a:lnTo>
                  <a:pt x="0" y="379822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9">
              <a:alphaModFix amt="34000"/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9" id="19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563374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63833" y="504566"/>
            <a:ext cx="14985626" cy="2031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75"/>
              </a:lnSpc>
            </a:pPr>
            <a:r>
              <a:rPr lang="en-US" sz="16102">
                <a:solidFill>
                  <a:srgbClr val="D5B719"/>
                </a:solidFill>
                <a:latin typeface="Nickainley"/>
                <a:ea typeface="Nickainley"/>
                <a:cs typeface="Nickainley"/>
                <a:sym typeface="Nickainley"/>
              </a:rPr>
              <a:t>Хлiб-усьому голова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44903" y="5697381"/>
            <a:ext cx="7315200" cy="3007039"/>
          </a:xfrm>
          <a:custGeom>
            <a:avLst/>
            <a:gdLst/>
            <a:ahLst/>
            <a:cxnLst/>
            <a:rect r="r" b="b" t="t" l="l"/>
            <a:pathLst>
              <a:path h="3007039" w="7315200">
                <a:moveTo>
                  <a:pt x="0" y="0"/>
                </a:moveTo>
                <a:lnTo>
                  <a:pt x="7315200" y="0"/>
                </a:lnTo>
                <a:lnTo>
                  <a:pt x="7315200" y="3007038"/>
                </a:lnTo>
                <a:lnTo>
                  <a:pt x="0" y="300703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61152" y="3113662"/>
            <a:ext cx="4641401" cy="3527465"/>
          </a:xfrm>
          <a:custGeom>
            <a:avLst/>
            <a:gdLst/>
            <a:ahLst/>
            <a:cxnLst/>
            <a:rect r="r" b="b" t="t" l="l"/>
            <a:pathLst>
              <a:path h="3527465" w="4641401">
                <a:moveTo>
                  <a:pt x="0" y="0"/>
                </a:moveTo>
                <a:lnTo>
                  <a:pt x="4641401" y="0"/>
                </a:lnTo>
                <a:lnTo>
                  <a:pt x="4641401" y="3527465"/>
                </a:lnTo>
                <a:lnTo>
                  <a:pt x="0" y="35274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462734" y="4826967"/>
            <a:ext cx="4758600" cy="3798228"/>
          </a:xfrm>
          <a:custGeom>
            <a:avLst/>
            <a:gdLst/>
            <a:ahLst/>
            <a:cxnLst/>
            <a:rect r="r" b="b" t="t" l="l"/>
            <a:pathLst>
              <a:path h="3798228" w="4758600">
                <a:moveTo>
                  <a:pt x="0" y="0"/>
                </a:moveTo>
                <a:lnTo>
                  <a:pt x="4758600" y="0"/>
                </a:lnTo>
                <a:lnTo>
                  <a:pt x="4758600" y="3798228"/>
                </a:lnTo>
                <a:lnTo>
                  <a:pt x="0" y="379822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7">
              <a:alphaModFix amt="34000"/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8" id="18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0210789" y="6816386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666167" y="1099460"/>
            <a:ext cx="15593133" cy="4675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30"/>
              </a:lnSpc>
              <a:spcBef>
                <a:spcPct val="0"/>
              </a:spcBef>
            </a:pPr>
            <a:r>
              <a:rPr lang="en-US" b="true" sz="5307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«Хліб — усьому голова» — кажуть у народі. </a:t>
            </a:r>
          </a:p>
          <a:p>
            <a:pPr algn="l">
              <a:lnSpc>
                <a:spcPts val="7430"/>
              </a:lnSpc>
              <a:spcBef>
                <a:spcPct val="0"/>
              </a:spcBef>
            </a:pPr>
            <a:r>
              <a:rPr lang="en-US" b="true" sz="5307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Здавна вважали хліб основою життя, символом добробуту й багатства. </a:t>
            </a:r>
          </a:p>
          <a:p>
            <a:pPr algn="l">
              <a:lnSpc>
                <a:spcPts val="7430"/>
              </a:lnSpc>
              <a:spcBef>
                <a:spcPct val="0"/>
              </a:spcBef>
            </a:pPr>
            <a:r>
              <a:rPr lang="en-US" b="true" sz="5307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 цінували та вважаючи величезною святинею.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1">
              <a:alphaModFix amt="34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488103" y="942975"/>
            <a:ext cx="14436221" cy="5901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683"/>
              </a:lnSpc>
              <a:spcBef>
                <a:spcPct val="0"/>
              </a:spcBef>
            </a:pPr>
            <a:r>
              <a:rPr lang="en-US" b="true" sz="4773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 – це не просто їжа, це частина української ідентичності, яка здавна оспівується в народних піснях, казках та поезії. </a:t>
            </a:r>
          </a:p>
          <a:p>
            <a:pPr algn="l">
              <a:lnSpc>
                <a:spcPts val="6683"/>
              </a:lnSpc>
              <a:spcBef>
                <a:spcPct val="0"/>
              </a:spcBef>
            </a:pPr>
            <a:r>
              <a:rPr lang="en-US" b="true" sz="4773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Вірші про хліб – це не просто літературні твори, це свідчення глибокої поваги українського народу до цієї священної їжі. </a:t>
            </a:r>
          </a:p>
          <a:p>
            <a:pPr algn="l">
              <a:lnSpc>
                <a:spcPts val="6683"/>
              </a:lnSpc>
              <a:spcBef>
                <a:spcPct val="0"/>
              </a:spcBef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3791958" y="3060232"/>
            <a:ext cx="4264733" cy="4140668"/>
          </a:xfrm>
          <a:custGeom>
            <a:avLst/>
            <a:gdLst/>
            <a:ahLst/>
            <a:cxnLst/>
            <a:rect r="r" b="b" t="t" l="l"/>
            <a:pathLst>
              <a:path h="4140668" w="4264733">
                <a:moveTo>
                  <a:pt x="0" y="0"/>
                </a:moveTo>
                <a:lnTo>
                  <a:pt x="4264733" y="0"/>
                </a:lnTo>
                <a:lnTo>
                  <a:pt x="4264733" y="4140668"/>
                </a:lnTo>
                <a:lnTo>
                  <a:pt x="0" y="414066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4289005" y="5591506"/>
            <a:ext cx="3999057" cy="3191974"/>
          </a:xfrm>
          <a:custGeom>
            <a:avLst/>
            <a:gdLst/>
            <a:ahLst/>
            <a:cxnLst/>
            <a:rect r="r" b="b" t="t" l="l"/>
            <a:pathLst>
              <a:path h="3191974" w="3999057">
                <a:moveTo>
                  <a:pt x="0" y="0"/>
                </a:moveTo>
                <a:lnTo>
                  <a:pt x="3999057" y="0"/>
                </a:lnTo>
                <a:lnTo>
                  <a:pt x="3999057" y="3191975"/>
                </a:lnTo>
                <a:lnTo>
                  <a:pt x="0" y="319197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97844" y="4897535"/>
            <a:ext cx="6406579" cy="2633535"/>
          </a:xfrm>
          <a:custGeom>
            <a:avLst/>
            <a:gdLst/>
            <a:ahLst/>
            <a:cxnLst/>
            <a:rect r="r" b="b" t="t" l="l"/>
            <a:pathLst>
              <a:path h="2633535" w="6406579">
                <a:moveTo>
                  <a:pt x="0" y="0"/>
                </a:moveTo>
                <a:lnTo>
                  <a:pt x="6406580" y="0"/>
                </a:lnTo>
                <a:lnTo>
                  <a:pt x="6406580" y="2633534"/>
                </a:lnTo>
                <a:lnTo>
                  <a:pt x="0" y="26335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3">
              <a:alphaModFix amt="34000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141617" y="741579"/>
            <a:ext cx="16434592" cy="3829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08"/>
              </a:lnSpc>
              <a:spcBef>
                <a:spcPct val="0"/>
              </a:spcBef>
            </a:pPr>
            <a:r>
              <a:rPr lang="en-US" b="true" sz="543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Вірші, казки та оповідання про хліб</a:t>
            </a:r>
            <a:r>
              <a:rPr lang="en-US" b="true" sz="543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</a:t>
            </a:r>
          </a:p>
          <a:p>
            <a:pPr algn="l">
              <a:lnSpc>
                <a:spcPts val="7608"/>
              </a:lnSpc>
              <a:spcBef>
                <a:spcPct val="0"/>
              </a:spcBef>
            </a:pPr>
            <a:r>
              <a:rPr lang="en-US" b="true" sz="543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нагадують  про цінність праці хліборобів, </a:t>
            </a:r>
          </a:p>
          <a:p>
            <a:pPr algn="l">
              <a:lnSpc>
                <a:spcPts val="7608"/>
              </a:lnSpc>
              <a:spcBef>
                <a:spcPct val="0"/>
              </a:spcBef>
            </a:pPr>
            <a:r>
              <a:rPr lang="en-US" b="true" sz="543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про важливість бережливого ставлення до хліба та про те, що він завжди має бути на столі.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0563214" y="4570793"/>
            <a:ext cx="4264733" cy="4140668"/>
          </a:xfrm>
          <a:custGeom>
            <a:avLst/>
            <a:gdLst/>
            <a:ahLst/>
            <a:cxnLst/>
            <a:rect r="r" b="b" t="t" l="l"/>
            <a:pathLst>
              <a:path h="4140668" w="4264733">
                <a:moveTo>
                  <a:pt x="0" y="0"/>
                </a:moveTo>
                <a:lnTo>
                  <a:pt x="4264733" y="0"/>
                </a:lnTo>
                <a:lnTo>
                  <a:pt x="4264733" y="4140668"/>
                </a:lnTo>
                <a:lnTo>
                  <a:pt x="0" y="414066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6942624" y="5207465"/>
            <a:ext cx="3999057" cy="3191974"/>
          </a:xfrm>
          <a:custGeom>
            <a:avLst/>
            <a:gdLst/>
            <a:ahLst/>
            <a:cxnLst/>
            <a:rect r="r" b="b" t="t" l="l"/>
            <a:pathLst>
              <a:path h="3191974" w="3999057">
                <a:moveTo>
                  <a:pt x="0" y="0"/>
                </a:moveTo>
                <a:lnTo>
                  <a:pt x="3999057" y="0"/>
                </a:lnTo>
                <a:lnTo>
                  <a:pt x="3999057" y="3191974"/>
                </a:lnTo>
                <a:lnTo>
                  <a:pt x="0" y="3191974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3415290" y="4871974"/>
            <a:ext cx="4641401" cy="3527465"/>
          </a:xfrm>
          <a:custGeom>
            <a:avLst/>
            <a:gdLst/>
            <a:ahLst/>
            <a:cxnLst/>
            <a:rect r="r" b="b" t="t" l="l"/>
            <a:pathLst>
              <a:path h="3527465" w="4641401">
                <a:moveTo>
                  <a:pt x="0" y="0"/>
                </a:moveTo>
                <a:lnTo>
                  <a:pt x="4641401" y="0"/>
                </a:lnTo>
                <a:lnTo>
                  <a:pt x="4641401" y="3527465"/>
                </a:lnTo>
                <a:lnTo>
                  <a:pt x="0" y="3527465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68711" y="1028700"/>
            <a:ext cx="12350578" cy="8229600"/>
          </a:xfrm>
          <a:custGeom>
            <a:avLst/>
            <a:gdLst/>
            <a:ahLst/>
            <a:cxnLst/>
            <a:rect r="r" b="b" t="t" l="l"/>
            <a:pathLst>
              <a:path h="8229600" w="12350578">
                <a:moveTo>
                  <a:pt x="0" y="0"/>
                </a:moveTo>
                <a:lnTo>
                  <a:pt x="12350578" y="0"/>
                </a:lnTo>
                <a:lnTo>
                  <a:pt x="1235057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3">
              <a:alphaModFix amt="34000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959836" y="2618105"/>
            <a:ext cx="7753055" cy="47725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Був зерном він у землі,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Став із сіллю на столі.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 ним їсти ми сідаємо,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гостей стрічаємо. 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(хліб)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968711" y="218109"/>
            <a:ext cx="9613220" cy="14249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59"/>
              </a:lnSpc>
              <a:spcBef>
                <a:spcPct val="0"/>
              </a:spcBef>
            </a:pPr>
            <a:r>
              <a:rPr lang="en-US" b="true" sz="8399" i="true">
                <a:solidFill>
                  <a:srgbClr val="153056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Загадки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352235" y="1463019"/>
            <a:ext cx="12350578" cy="8229600"/>
          </a:xfrm>
          <a:custGeom>
            <a:avLst/>
            <a:gdLst/>
            <a:ahLst/>
            <a:cxnLst/>
            <a:rect r="r" b="b" t="t" l="l"/>
            <a:pathLst>
              <a:path h="8229600" w="12350578">
                <a:moveTo>
                  <a:pt x="0" y="0"/>
                </a:moveTo>
                <a:lnTo>
                  <a:pt x="12350579" y="0"/>
                </a:lnTo>
                <a:lnTo>
                  <a:pt x="123505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3">
              <a:alphaModFix amt="34000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2500700" y="4431372"/>
            <a:ext cx="4758600" cy="3798228"/>
          </a:xfrm>
          <a:custGeom>
            <a:avLst/>
            <a:gdLst/>
            <a:ahLst/>
            <a:cxnLst/>
            <a:rect r="r" b="b" t="t" l="l"/>
            <a:pathLst>
              <a:path h="3798228" w="4758600">
                <a:moveTo>
                  <a:pt x="0" y="0"/>
                </a:moveTo>
                <a:lnTo>
                  <a:pt x="4758600" y="0"/>
                </a:lnTo>
                <a:lnTo>
                  <a:pt x="4758600" y="3798228"/>
                </a:lnTo>
                <a:lnTo>
                  <a:pt x="0" y="379822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3959836" y="2618105"/>
            <a:ext cx="7753055" cy="47725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Був зерном він у землі,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Став із сіллю на столі.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 ним їсти ми сідаємо,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гостей стрічаємо. </a:t>
            </a:r>
          </a:p>
          <a:p>
            <a:pPr algn="l">
              <a:lnSpc>
                <a:spcPts val="7587"/>
              </a:lnSpc>
              <a:spcBef>
                <a:spcPct val="0"/>
              </a:spcBef>
            </a:pPr>
            <a:r>
              <a:rPr lang="en-US" b="true" sz="54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(хліб)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9651021" y="5875692"/>
            <a:ext cx="4264733" cy="4140668"/>
          </a:xfrm>
          <a:custGeom>
            <a:avLst/>
            <a:gdLst/>
            <a:ahLst/>
            <a:cxnLst/>
            <a:rect r="r" b="b" t="t" l="l"/>
            <a:pathLst>
              <a:path h="4140668" w="4264733">
                <a:moveTo>
                  <a:pt x="0" y="0"/>
                </a:moveTo>
                <a:lnTo>
                  <a:pt x="4264733" y="0"/>
                </a:lnTo>
                <a:lnTo>
                  <a:pt x="4264733" y="4140668"/>
                </a:lnTo>
                <a:lnTo>
                  <a:pt x="0" y="4140668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968711" y="218109"/>
            <a:ext cx="9613220" cy="14249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759"/>
              </a:lnSpc>
              <a:spcBef>
                <a:spcPct val="0"/>
              </a:spcBef>
            </a:pPr>
            <a:r>
              <a:rPr lang="en-US" b="true" sz="8399" i="true">
                <a:solidFill>
                  <a:srgbClr val="153056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Загадки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97844" y="1028700"/>
            <a:ext cx="12350578" cy="8229600"/>
          </a:xfrm>
          <a:custGeom>
            <a:avLst/>
            <a:gdLst/>
            <a:ahLst/>
            <a:cxnLst/>
            <a:rect r="r" b="b" t="t" l="l"/>
            <a:pathLst>
              <a:path h="8229600" w="12350578">
                <a:moveTo>
                  <a:pt x="0" y="0"/>
                </a:moveTo>
                <a:lnTo>
                  <a:pt x="12350579" y="0"/>
                </a:lnTo>
                <a:lnTo>
                  <a:pt x="123505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3">
              <a:alphaModFix amt="34000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840089" y="275259"/>
            <a:ext cx="6370701" cy="9202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Хоч не солодкий,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Та дуже смачний,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Хоч сам маленький,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Проте дорогий.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Сядемо обідати –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Він на столі.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Люблять його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дорослі, й малі. 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(Хліб).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97844" y="1028700"/>
            <a:ext cx="12350578" cy="8229600"/>
          </a:xfrm>
          <a:custGeom>
            <a:avLst/>
            <a:gdLst/>
            <a:ahLst/>
            <a:cxnLst/>
            <a:rect r="r" b="b" t="t" l="l"/>
            <a:pathLst>
              <a:path h="8229600" w="12350578">
                <a:moveTo>
                  <a:pt x="0" y="0"/>
                </a:moveTo>
                <a:lnTo>
                  <a:pt x="12350579" y="0"/>
                </a:lnTo>
                <a:lnTo>
                  <a:pt x="1235057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3">
              <a:alphaModFix amt="34000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0063661" y="2836675"/>
            <a:ext cx="5742401" cy="4364225"/>
          </a:xfrm>
          <a:custGeom>
            <a:avLst/>
            <a:gdLst/>
            <a:ahLst/>
            <a:cxnLst/>
            <a:rect r="r" b="b" t="t" l="l"/>
            <a:pathLst>
              <a:path h="4364225" w="5742401">
                <a:moveTo>
                  <a:pt x="0" y="0"/>
                </a:moveTo>
                <a:lnTo>
                  <a:pt x="5742401" y="0"/>
                </a:lnTo>
                <a:lnTo>
                  <a:pt x="5742401" y="4364225"/>
                </a:lnTo>
                <a:lnTo>
                  <a:pt x="0" y="436422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3840089" y="275259"/>
            <a:ext cx="6370701" cy="9202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Хоч не солодкий,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Та дуже смачний,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Хоч сам маленький,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Проте дорогий.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Сядемо обідати –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Він на столі.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Люблять його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дорослі, й малі. 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(Хліб).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1">
              <a:alphaModFix amt="34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3964613" y="265734"/>
            <a:ext cx="10324392" cy="8608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7138"/>
              </a:lnSpc>
            </a:pPr>
            <a:r>
              <a:rPr lang="en-US" b="true" sz="50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Зерно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У землі сховалось,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Щоб зимою спати,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Піднялось весною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 теплої ріллі.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Влітку з нього виріс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Колосок вусатий,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Щоб пишалась осінь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Хлібом на столі. </a:t>
            </a:r>
          </a:p>
          <a:p>
            <a:pPr algn="just">
              <a:lnSpc>
                <a:spcPts val="6085"/>
              </a:lnSpc>
            </a:pP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</a:t>
            </a:r>
            <a:r>
              <a:rPr lang="en-US" b="true" sz="4346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(Вадим Крищенко)</a:t>
            </a:r>
          </a:p>
          <a:p>
            <a:pPr algn="just">
              <a:lnSpc>
                <a:spcPts val="6085"/>
              </a:lnSpc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938434" y="3148041"/>
            <a:ext cx="5411785" cy="7156080"/>
          </a:xfrm>
          <a:custGeom>
            <a:avLst/>
            <a:gdLst/>
            <a:ahLst/>
            <a:cxnLst/>
            <a:rect r="r" b="b" t="t" l="l"/>
            <a:pathLst>
              <a:path h="7156080" w="5411785">
                <a:moveTo>
                  <a:pt x="0" y="0"/>
                </a:moveTo>
                <a:lnTo>
                  <a:pt x="5411785" y="0"/>
                </a:lnTo>
                <a:lnTo>
                  <a:pt x="5411785" y="7156079"/>
                </a:lnTo>
                <a:lnTo>
                  <a:pt x="0" y="71560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1">
              <a:alphaModFix amt="34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3126915" y="823262"/>
            <a:ext cx="12034170" cy="76895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Колосок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Тільки вийду на поля,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Шу-шу-шу… – шумить здаля.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То вусатий колосок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Подає свій голосок.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А у тому колоску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Ще зернятко у пушку.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Колосочку, дозрівай,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Зерно туго наливай. </a:t>
            </a:r>
          </a:p>
          <a:p>
            <a:pPr algn="l">
              <a:lnSpc>
                <a:spcPts val="6139"/>
              </a:lnSpc>
              <a:spcBef>
                <a:spcPct val="0"/>
              </a:spcBef>
            </a:pPr>
            <a:r>
              <a:rPr lang="en-US" b="true" sz="438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             (Тамара Коломієць)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Freeform 21" id="21"/>
          <p:cNvSpPr/>
          <p:nvPr/>
        </p:nvSpPr>
        <p:spPr>
          <a:xfrm flipH="false" flipV="false" rot="0">
            <a:off x="14057634" y="3684801"/>
            <a:ext cx="5411785" cy="7156080"/>
          </a:xfrm>
          <a:custGeom>
            <a:avLst/>
            <a:gdLst/>
            <a:ahLst/>
            <a:cxnLst/>
            <a:rect r="r" b="b" t="t" l="l"/>
            <a:pathLst>
              <a:path h="7156080" w="5411785">
                <a:moveTo>
                  <a:pt x="0" y="0"/>
                </a:moveTo>
                <a:lnTo>
                  <a:pt x="5411785" y="0"/>
                </a:lnTo>
                <a:lnTo>
                  <a:pt x="5411785" y="7156080"/>
                </a:lnTo>
                <a:lnTo>
                  <a:pt x="0" y="71560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1">
              <a:alphaModFix amt="34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3586087" y="766108"/>
            <a:ext cx="13999844" cy="7189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  <a:spcBef>
                <a:spcPct val="0"/>
              </a:spcBef>
            </a:pPr>
            <a:r>
              <a:rPr lang="en-US" b="true" sz="54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Пахне хліб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Пахне хліб,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Як тепло пахне хліб!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Любов’ю трударів,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радістю земною,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сонцем, що всміхалося весною,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І щастям наших неповторних діб.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Духмяно пахне хліб. 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  <a:r>
              <a:rPr lang="en-US" b="true" sz="4400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                                                          (Платон Воронько)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9918547" y="77423"/>
            <a:ext cx="4758600" cy="3798228"/>
          </a:xfrm>
          <a:custGeom>
            <a:avLst/>
            <a:gdLst/>
            <a:ahLst/>
            <a:cxnLst/>
            <a:rect r="r" b="b" t="t" l="l"/>
            <a:pathLst>
              <a:path h="3798228" w="4758600">
                <a:moveTo>
                  <a:pt x="0" y="0"/>
                </a:moveTo>
                <a:lnTo>
                  <a:pt x="4758601" y="0"/>
                </a:lnTo>
                <a:lnTo>
                  <a:pt x="4758601" y="3798229"/>
                </a:lnTo>
                <a:lnTo>
                  <a:pt x="0" y="379822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9918547" y="2535714"/>
            <a:ext cx="6032628" cy="2479815"/>
          </a:xfrm>
          <a:custGeom>
            <a:avLst/>
            <a:gdLst/>
            <a:ahLst/>
            <a:cxnLst/>
            <a:rect r="r" b="b" t="t" l="l"/>
            <a:pathLst>
              <a:path h="2479815" w="6032628">
                <a:moveTo>
                  <a:pt x="0" y="0"/>
                </a:moveTo>
                <a:lnTo>
                  <a:pt x="6032628" y="0"/>
                </a:lnTo>
                <a:lnTo>
                  <a:pt x="6032628" y="2479815"/>
                </a:lnTo>
                <a:lnTo>
                  <a:pt x="0" y="247981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68711" y="1028700"/>
            <a:ext cx="12350578" cy="8229600"/>
          </a:xfrm>
          <a:custGeom>
            <a:avLst/>
            <a:gdLst/>
            <a:ahLst/>
            <a:cxnLst/>
            <a:rect r="r" b="b" t="t" l="l"/>
            <a:pathLst>
              <a:path h="8229600" w="12350578">
                <a:moveTo>
                  <a:pt x="0" y="0"/>
                </a:moveTo>
                <a:lnTo>
                  <a:pt x="12350578" y="0"/>
                </a:lnTo>
                <a:lnTo>
                  <a:pt x="1235057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0">
              <a:alphaModFix amt="34000"/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2968711" y="1747803"/>
            <a:ext cx="11348475" cy="4893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67"/>
              </a:lnSpc>
            </a:pPr>
            <a:r>
              <a:rPr lang="en-US" sz="4619" i="true" b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Без хліба нема обіду.</a:t>
            </a:r>
          </a:p>
          <a:p>
            <a:pPr algn="l">
              <a:lnSpc>
                <a:spcPts val="6467"/>
              </a:lnSpc>
            </a:pPr>
            <a:r>
              <a:rPr lang="en-US" sz="4619" i="true" b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Хочеш їсти калачі, не сиди на печі.</a:t>
            </a:r>
          </a:p>
          <a:p>
            <a:pPr algn="l">
              <a:lnSpc>
                <a:spcPts val="6467"/>
              </a:lnSpc>
              <a:spcBef>
                <a:spcPct val="0"/>
              </a:spcBef>
            </a:pPr>
            <a:r>
              <a:rPr lang="en-US" b="true" sz="46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 житній — батько рідний, </a:t>
            </a:r>
          </a:p>
          <a:p>
            <a:pPr algn="l">
              <a:lnSpc>
                <a:spcPts val="6467"/>
              </a:lnSpc>
              <a:spcBef>
                <a:spcPct val="0"/>
              </a:spcBef>
            </a:pPr>
            <a:r>
              <a:rPr lang="en-US" b="true" sz="46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гречана каша — мати наша.</a:t>
            </a:r>
          </a:p>
          <a:p>
            <a:pPr algn="l">
              <a:lnSpc>
                <a:spcPts val="6467"/>
              </a:lnSpc>
              <a:spcBef>
                <a:spcPct val="0"/>
              </a:spcBef>
            </a:pPr>
            <a:r>
              <a:rPr lang="en-US" b="true" sz="46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Оце тобі хліб і ніж: бери та ріж.</a:t>
            </a:r>
          </a:p>
          <a:p>
            <a:pPr algn="l">
              <a:lnSpc>
                <a:spcPts val="6467"/>
              </a:lnSpc>
              <a:spcBef>
                <a:spcPct val="0"/>
              </a:spcBef>
            </a:pPr>
            <a:r>
              <a:rPr lang="en-US" b="true" sz="461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Без солі не смачно, а без хліба не ситно.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4289005" y="632777"/>
            <a:ext cx="4641401" cy="3527465"/>
          </a:xfrm>
          <a:custGeom>
            <a:avLst/>
            <a:gdLst/>
            <a:ahLst/>
            <a:cxnLst/>
            <a:rect r="r" b="b" t="t" l="l"/>
            <a:pathLst>
              <a:path h="3527465" w="4641401">
                <a:moveTo>
                  <a:pt x="0" y="0"/>
                </a:moveTo>
                <a:lnTo>
                  <a:pt x="4641401" y="0"/>
                </a:lnTo>
                <a:lnTo>
                  <a:pt x="4641401" y="3527465"/>
                </a:lnTo>
                <a:lnTo>
                  <a:pt x="0" y="35274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-1350600" y="1833528"/>
            <a:ext cx="4758600" cy="3798228"/>
          </a:xfrm>
          <a:custGeom>
            <a:avLst/>
            <a:gdLst/>
            <a:ahLst/>
            <a:cxnLst/>
            <a:rect r="r" b="b" t="t" l="l"/>
            <a:pathLst>
              <a:path h="3798228" w="4758600">
                <a:moveTo>
                  <a:pt x="0" y="0"/>
                </a:moveTo>
                <a:lnTo>
                  <a:pt x="4758600" y="0"/>
                </a:lnTo>
                <a:lnTo>
                  <a:pt x="4758600" y="3798228"/>
                </a:lnTo>
                <a:lnTo>
                  <a:pt x="0" y="379822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-2126925" y="4431495"/>
            <a:ext cx="4641401" cy="3527465"/>
          </a:xfrm>
          <a:custGeom>
            <a:avLst/>
            <a:gdLst/>
            <a:ahLst/>
            <a:cxnLst/>
            <a:rect r="r" b="b" t="t" l="l"/>
            <a:pathLst>
              <a:path h="3527465" w="4641401">
                <a:moveTo>
                  <a:pt x="0" y="0"/>
                </a:moveTo>
                <a:lnTo>
                  <a:pt x="4641401" y="0"/>
                </a:lnTo>
                <a:lnTo>
                  <a:pt x="4641401" y="3527465"/>
                </a:lnTo>
                <a:lnTo>
                  <a:pt x="0" y="352746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5319289" y="3425280"/>
            <a:ext cx="4997733" cy="4114800"/>
          </a:xfrm>
          <a:custGeom>
            <a:avLst/>
            <a:gdLst/>
            <a:ahLst/>
            <a:cxnLst/>
            <a:rect r="r" b="b" t="t" l="l"/>
            <a:pathLst>
              <a:path h="4114800" w="4997733">
                <a:moveTo>
                  <a:pt x="0" y="0"/>
                </a:moveTo>
                <a:lnTo>
                  <a:pt x="4997733" y="0"/>
                </a:lnTo>
                <a:lnTo>
                  <a:pt x="499773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3138754" y="499427"/>
            <a:ext cx="9755695" cy="11607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  <a:spcBef>
                <a:spcPct val="0"/>
              </a:spcBef>
            </a:pPr>
            <a:r>
              <a:rPr lang="en-US" b="true" sz="67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Прислів’я та приказки 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68711" y="1028700"/>
            <a:ext cx="12350578" cy="8229600"/>
          </a:xfrm>
          <a:custGeom>
            <a:avLst/>
            <a:gdLst/>
            <a:ahLst/>
            <a:cxnLst/>
            <a:rect r="r" b="b" t="t" l="l"/>
            <a:pathLst>
              <a:path h="8229600" w="12350578">
                <a:moveTo>
                  <a:pt x="0" y="0"/>
                </a:moveTo>
                <a:lnTo>
                  <a:pt x="12350578" y="0"/>
                </a:lnTo>
                <a:lnTo>
                  <a:pt x="1235057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831904">
            <a:off x="-1105491" y="5013090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3"/>
                </a:lnTo>
                <a:lnTo>
                  <a:pt x="0" y="56441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3">
              <a:alphaModFix amt="34000"/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518077" y="2033360"/>
            <a:ext cx="13251847" cy="5506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199" i="true" b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Де хліб та вода, там нема голода.</a:t>
            </a:r>
          </a:p>
          <a:p>
            <a:pPr algn="l">
              <a:lnSpc>
                <a:spcPts val="7279"/>
              </a:lnSpc>
            </a:pPr>
            <a:r>
              <a:rPr lang="en-US" sz="5199" i="true" b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Паляниця — хлібові сестриця.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Є хліб, буде і пісня.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 — годувальник, святиня людська.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  <a:r>
              <a:rPr lang="en-US" b="true" sz="51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Щоб хліб мати, треба добре працювати.</a:t>
            </a:r>
          </a:p>
          <a:p>
            <a:pPr algn="l">
              <a:lnSpc>
                <a:spcPts val="7279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3291154" y="651827"/>
            <a:ext cx="9755695" cy="11607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  <a:spcBef>
                <a:spcPct val="0"/>
              </a:spcBef>
            </a:pPr>
            <a:r>
              <a:rPr lang="en-US" b="true" sz="6799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Прислів’я та приказки 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8ECC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416857" y="672608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3486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94370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117974">
            <a:off x="15125109" y="-186327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160730">
            <a:off x="-520980" y="-828231"/>
            <a:ext cx="2134933" cy="4045881"/>
          </a:xfrm>
          <a:custGeom>
            <a:avLst/>
            <a:gdLst/>
            <a:ahLst/>
            <a:cxnLst/>
            <a:rect r="r" b="b" t="t" l="l"/>
            <a:pathLst>
              <a:path h="4045881" w="2134933">
                <a:moveTo>
                  <a:pt x="0" y="0"/>
                </a:moveTo>
                <a:lnTo>
                  <a:pt x="2134933" y="0"/>
                </a:lnTo>
                <a:lnTo>
                  <a:pt x="2134933" y="4045881"/>
                </a:lnTo>
                <a:lnTo>
                  <a:pt x="0" y="404588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true" rot="-278654">
            <a:off x="-762818" y="90950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-278654">
            <a:off x="12246507" y="8500707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true" rot="-8664901">
            <a:off x="-91601" y="9073440"/>
            <a:ext cx="2466436" cy="1681661"/>
          </a:xfrm>
          <a:custGeom>
            <a:avLst/>
            <a:gdLst/>
            <a:ahLst/>
            <a:cxnLst/>
            <a:rect r="r" b="b" t="t" l="l"/>
            <a:pathLst>
              <a:path h="1681661" w="2466436">
                <a:moveTo>
                  <a:pt x="0" y="1681661"/>
                </a:moveTo>
                <a:lnTo>
                  <a:pt x="2466436" y="1681661"/>
                </a:lnTo>
                <a:lnTo>
                  <a:pt x="2466436" y="0"/>
                </a:lnTo>
                <a:lnTo>
                  <a:pt x="0" y="0"/>
                </a:lnTo>
                <a:lnTo>
                  <a:pt x="0" y="1681661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-278654">
            <a:off x="-2367941" y="-11921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5"/>
                </a:moveTo>
                <a:lnTo>
                  <a:pt x="0" y="2383825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5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true" rot="-278654">
            <a:off x="3707372" y="9054588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6793282" y="2383824"/>
                </a:moveTo>
                <a:lnTo>
                  <a:pt x="0" y="2383824"/>
                </a:lnTo>
                <a:lnTo>
                  <a:pt x="0" y="0"/>
                </a:lnTo>
                <a:lnTo>
                  <a:pt x="6793282" y="0"/>
                </a:lnTo>
                <a:lnTo>
                  <a:pt x="6793282" y="2383824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4441631" y="720090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true" flipV="true" rot="10519076">
            <a:off x="-1034322" y="-4110124"/>
            <a:ext cx="6915363" cy="6035226"/>
          </a:xfrm>
          <a:custGeom>
            <a:avLst/>
            <a:gdLst/>
            <a:ahLst/>
            <a:cxnLst/>
            <a:rect r="r" b="b" t="t" l="l"/>
            <a:pathLst>
              <a:path h="6035226" w="6915363">
                <a:moveTo>
                  <a:pt x="6915362" y="6035226"/>
                </a:moveTo>
                <a:lnTo>
                  <a:pt x="0" y="6035226"/>
                </a:lnTo>
                <a:lnTo>
                  <a:pt x="0" y="0"/>
                </a:lnTo>
                <a:lnTo>
                  <a:pt x="6915362" y="0"/>
                </a:lnTo>
                <a:lnTo>
                  <a:pt x="6915362" y="6035226"/>
                </a:lnTo>
                <a:close/>
              </a:path>
            </a:pathLst>
          </a:custGeom>
          <a:blipFill>
            <a:blip r:embed="rId11">
              <a:alphaModFix amt="34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-278654">
            <a:off x="9875020" y="-821403"/>
            <a:ext cx="6793282" cy="2383824"/>
          </a:xfrm>
          <a:custGeom>
            <a:avLst/>
            <a:gdLst/>
            <a:ahLst/>
            <a:cxnLst/>
            <a:rect r="r" b="b" t="t" l="l"/>
            <a:pathLst>
              <a:path h="2383824" w="6793282">
                <a:moveTo>
                  <a:pt x="0" y="0"/>
                </a:moveTo>
                <a:lnTo>
                  <a:pt x="6793282" y="0"/>
                </a:lnTo>
                <a:lnTo>
                  <a:pt x="6793282" y="2383824"/>
                </a:lnTo>
                <a:lnTo>
                  <a:pt x="0" y="238382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7502503" y="7835161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6" y="0"/>
                </a:lnTo>
                <a:lnTo>
                  <a:pt x="27082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358747" y="7958960"/>
            <a:ext cx="2708287" cy="4114800"/>
          </a:xfrm>
          <a:custGeom>
            <a:avLst/>
            <a:gdLst/>
            <a:ahLst/>
            <a:cxnLst/>
            <a:rect r="r" b="b" t="t" l="l"/>
            <a:pathLst>
              <a:path h="4114800" w="2708287">
                <a:moveTo>
                  <a:pt x="0" y="0"/>
                </a:moveTo>
                <a:lnTo>
                  <a:pt x="2708287" y="0"/>
                </a:lnTo>
                <a:lnTo>
                  <a:pt x="2708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true" flipV="true" rot="8824776">
            <a:off x="17010585" y="4658667"/>
            <a:ext cx="2092210" cy="3964919"/>
          </a:xfrm>
          <a:custGeom>
            <a:avLst/>
            <a:gdLst/>
            <a:ahLst/>
            <a:cxnLst/>
            <a:rect r="r" b="b" t="t" l="l"/>
            <a:pathLst>
              <a:path h="3964919" w="2092210">
                <a:moveTo>
                  <a:pt x="2092211" y="3964919"/>
                </a:moveTo>
                <a:lnTo>
                  <a:pt x="0" y="3964919"/>
                </a:lnTo>
                <a:lnTo>
                  <a:pt x="0" y="0"/>
                </a:lnTo>
                <a:lnTo>
                  <a:pt x="2092211" y="0"/>
                </a:lnTo>
                <a:lnTo>
                  <a:pt x="2092211" y="3964919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93775" y="9359405"/>
            <a:ext cx="43169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63805D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Дудник Ольга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1133" y="1620170"/>
            <a:ext cx="15422524" cy="69990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</a:t>
            </a: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екли в пекарні хліб. Одна паляниця схопилася і покотилася дорогою. Прикотилася до воріт одного пана. Почала у двері стукати й говорити: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– Прийміть мене до себе! Усі будете ситі!..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– У нас і калачів досить! – каже пан.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Хлібина покотилася далі. Докотилася вона на край села, до хати бідняка. Надворі бавилися діти. Побачили її, вхопили в обійми і радо занесли до хижі. Тут же діти почали краяти ножем та їсти. З'їли майже всю, залишився тільки окраєць. А з окрайця виросла нова хлібина. І так у хаті бідного був хліб, і не було більше голоду.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Одного разу з високої гори відірвалося золото. Покотилося золото й зупинилося перед хатою бідняка. Стукав у двері й просить, щоб його прийняли. Вийшов бідняк, подивився й каже: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– У нас тепер є що їсти, нам тебе не треба…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Покотилося золото далі й зупинилося перед палацом. Вийшов пан і радо прийняв його...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З того часу діти пана почали погано вчитися в школі, панська земля перестала родити, худобина множитися, а слуга що не робив – усе було погано.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  <a:r>
              <a:rPr lang="en-US" b="true" sz="2084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Не стало в пана хліба. Як не шкодував, а взяв кусень золота і поніс до бідняка, щоб поміняти на хліб. Бідняк не взяв золота, але відрізав половину хлібини панові, половину залишив собі. З окрайця у бідняка виросла нова хлібина. З окрайця у пана хлібина не виросла…</a:t>
            </a:r>
          </a:p>
          <a:p>
            <a:pPr algn="l">
              <a:lnSpc>
                <a:spcPts val="2917"/>
              </a:lnSpc>
              <a:spcBef>
                <a:spcPct val="0"/>
              </a:spcBef>
            </a:pPr>
          </a:p>
          <a:p>
            <a:pPr algn="l">
              <a:lnSpc>
                <a:spcPts val="2917"/>
              </a:lnSpc>
              <a:spcBef>
                <a:spcPct val="0"/>
              </a:spcBef>
            </a:pPr>
          </a:p>
          <a:p>
            <a:pPr algn="l">
              <a:lnSpc>
                <a:spcPts val="2917"/>
              </a:lnSpc>
              <a:spcBef>
                <a:spcPct val="0"/>
              </a:spcBef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-113837" y="402901"/>
            <a:ext cx="18515673" cy="1794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67"/>
              </a:lnSpc>
            </a:pPr>
            <a:r>
              <a:rPr lang="en-US" b="true" sz="5905" i="true">
                <a:solidFill>
                  <a:srgbClr val="000000"/>
                </a:solidFill>
                <a:latin typeface="PT Serif Bold Italics"/>
                <a:ea typeface="PT Serif Bold Italics"/>
                <a:cs typeface="PT Serif Bold Italics"/>
                <a:sym typeface="PT Serif Bold Italics"/>
              </a:rPr>
              <a:t>Хліб і золото (українська народна казка)</a:t>
            </a:r>
          </a:p>
          <a:p>
            <a:pPr algn="ctr">
              <a:lnSpc>
                <a:spcPts val="6027"/>
              </a:lnSpc>
              <a:spcBef>
                <a:spcPct val="0"/>
              </a:spcBef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140365">
            <a:off x="-2029563" y="2857776"/>
            <a:ext cx="4268383" cy="5644142"/>
          </a:xfrm>
          <a:custGeom>
            <a:avLst/>
            <a:gdLst/>
            <a:ahLst/>
            <a:cxnLst/>
            <a:rect r="r" b="b" t="t" l="l"/>
            <a:pathLst>
              <a:path h="5644142" w="4268383">
                <a:moveTo>
                  <a:pt x="0" y="0"/>
                </a:moveTo>
                <a:lnTo>
                  <a:pt x="4268382" y="0"/>
                </a:lnTo>
                <a:lnTo>
                  <a:pt x="4268382" y="5644142"/>
                </a:lnTo>
                <a:lnTo>
                  <a:pt x="0" y="56441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DAGTWD_cr9I</dc:identifier>
  <dcterms:modified xsi:type="dcterms:W3CDTF">2011-08-01T06:04:30Z</dcterms:modified>
  <cp:revision>1</cp:revision>
  <dc:title>Зерно У землі сховалось, Щоб зимою спати, Піднялось весною З теплої ріллі. Влітку з нього виріс Колосок вусатий, Щоб пишалась осінь Хлібом на столі. (Вадим Крищенко)</dc:title>
</cp:coreProperties>
</file>