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Arimo Bold Italics" charset="1" panose="020B0704020202090204"/>
      <p:regular r:id="rId17"/>
    </p:embeddedFont>
    <p:embeddedFont>
      <p:font typeface="Noto Serif Display" charset="1" panose="02020502080505020204"/>
      <p:regular r:id="rId18"/>
    </p:embeddedFont>
    <p:embeddedFont>
      <p:font typeface="PT Serif Bold Italics" charset="1" panose="020A0703040505090204"/>
      <p:regular r:id="rId19"/>
    </p:embeddedFont>
    <p:embeddedFont>
      <p:font typeface="Noto Serif Display Bold Italics" charset="1" panose="02020802080505090204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661334"/>
            <a:ext cx="18618675" cy="14769264"/>
          </a:xfrm>
          <a:custGeom>
            <a:avLst/>
            <a:gdLst/>
            <a:ahLst/>
            <a:cxnLst/>
            <a:rect r="r" b="b" t="t" l="l"/>
            <a:pathLst>
              <a:path h="14769264" w="18618675">
                <a:moveTo>
                  <a:pt x="0" y="0"/>
                </a:moveTo>
                <a:lnTo>
                  <a:pt x="18618675" y="0"/>
                </a:lnTo>
                <a:lnTo>
                  <a:pt x="18618675" y="14769264"/>
                </a:lnTo>
                <a:lnTo>
                  <a:pt x="0" y="147692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5268" r="0" b="-230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41961" y="2868878"/>
            <a:ext cx="7969220" cy="7969220"/>
          </a:xfrm>
          <a:custGeom>
            <a:avLst/>
            <a:gdLst/>
            <a:ahLst/>
            <a:cxnLst/>
            <a:rect r="r" b="b" t="t" l="l"/>
            <a:pathLst>
              <a:path h="7969220" w="7969220">
                <a:moveTo>
                  <a:pt x="0" y="0"/>
                </a:moveTo>
                <a:lnTo>
                  <a:pt x="7969220" y="0"/>
                </a:lnTo>
                <a:lnTo>
                  <a:pt x="7969220" y="7969220"/>
                </a:lnTo>
                <a:lnTo>
                  <a:pt x="0" y="79692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229737" y="781050"/>
            <a:ext cx="13205830" cy="1862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907"/>
              </a:lnSpc>
            </a:pPr>
            <a:r>
              <a:rPr lang="en-US" b="true" sz="10647" i="true">
                <a:solidFill>
                  <a:srgbClr val="3222CE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 Родина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60850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19183" y="2676805"/>
            <a:ext cx="12709159" cy="5548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826"/>
              </a:lnSpc>
            </a:pP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Шануй тата й неньку, </a:t>
            </a:r>
          </a:p>
          <a:p>
            <a:pPr algn="just">
              <a:lnSpc>
                <a:spcPts val="8826"/>
              </a:lnSpc>
            </a:pP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буде скрізь гарненько.</a:t>
            </a:r>
          </a:p>
          <a:p>
            <a:pPr algn="just">
              <a:lnSpc>
                <a:spcPts val="8826"/>
              </a:lnSpc>
            </a:pP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Добре тому, хто у своєму дому.</a:t>
            </a:r>
          </a:p>
          <a:p>
            <a:pPr algn="just">
              <a:lnSpc>
                <a:spcPts val="8826"/>
              </a:lnSpc>
            </a:pP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Вдома і стіни гріють.</a:t>
            </a:r>
          </a:p>
          <a:p>
            <a:pPr algn="just">
              <a:lnSpc>
                <a:spcPts val="8826"/>
              </a:lnSpc>
            </a:pP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</a:t>
            </a:r>
            <a:r>
              <a:rPr lang="en-US" b="true" sz="6304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імейна злагода всього дорожча.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691384" y="819150"/>
            <a:ext cx="12236958" cy="1564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0"/>
              </a:lnSpc>
            </a:pPr>
            <a:r>
              <a:rPr lang="en-US" b="true" sz="8900" i="true">
                <a:solidFill>
                  <a:srgbClr val="3222CE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Прислів'я про родину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60850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569299" y="5694678"/>
            <a:ext cx="6240564" cy="6240564"/>
          </a:xfrm>
          <a:custGeom>
            <a:avLst/>
            <a:gdLst/>
            <a:ahLst/>
            <a:cxnLst/>
            <a:rect r="r" b="b" t="t" l="l"/>
            <a:pathLst>
              <a:path h="6240564" w="6240564">
                <a:moveTo>
                  <a:pt x="0" y="0"/>
                </a:moveTo>
                <a:lnTo>
                  <a:pt x="6240564" y="0"/>
                </a:lnTo>
                <a:lnTo>
                  <a:pt x="6240564" y="6240564"/>
                </a:lnTo>
                <a:lnTo>
                  <a:pt x="0" y="62405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59372" y="525231"/>
            <a:ext cx="10900981" cy="1564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0"/>
              </a:lnSpc>
            </a:pPr>
            <a:r>
              <a:rPr lang="en-US" b="true" sz="8900" i="true">
                <a:solidFill>
                  <a:srgbClr val="3222CE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Загадки  про сім'ю.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489842" y="1994619"/>
            <a:ext cx="9358195" cy="4516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189"/>
              </a:lnSpc>
            </a:pPr>
            <a:r>
              <a:rPr lang="en-US" b="true" sz="5135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Це словов кожен знає,</a:t>
            </a:r>
          </a:p>
          <a:p>
            <a:pPr algn="just">
              <a:lnSpc>
                <a:spcPts val="7189"/>
              </a:lnSpc>
            </a:pPr>
            <a:r>
              <a:rPr lang="en-US" b="true" sz="5135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Ні на що не проміняє!</a:t>
            </a:r>
          </a:p>
          <a:p>
            <a:pPr algn="just">
              <a:lnSpc>
                <a:spcPts val="7189"/>
              </a:lnSpc>
            </a:pPr>
            <a:r>
              <a:rPr lang="en-US" b="true" sz="5135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До цифри “сім” додам “я” -</a:t>
            </a:r>
          </a:p>
          <a:p>
            <a:pPr algn="just">
              <a:lnSpc>
                <a:spcPts val="7189"/>
              </a:lnSpc>
            </a:pPr>
            <a:r>
              <a:rPr lang="en-US" b="true" sz="5135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Що вийде? </a:t>
            </a:r>
          </a:p>
          <a:p>
            <a:pPr algn="just">
              <a:lnSpc>
                <a:spcPts val="7189"/>
              </a:lnSpc>
            </a:pPr>
            <a:r>
              <a:rPr lang="en-US" b="true" sz="5135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   (Сім'я)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903436" y="5143500"/>
            <a:ext cx="6240564" cy="6240564"/>
          </a:xfrm>
          <a:custGeom>
            <a:avLst/>
            <a:gdLst/>
            <a:ahLst/>
            <a:cxnLst/>
            <a:rect r="r" b="b" t="t" l="l"/>
            <a:pathLst>
              <a:path h="6240564" w="6240564">
                <a:moveTo>
                  <a:pt x="0" y="0"/>
                </a:moveTo>
                <a:lnTo>
                  <a:pt x="6240564" y="0"/>
                </a:lnTo>
                <a:lnTo>
                  <a:pt x="6240564" y="6240564"/>
                </a:lnTo>
                <a:lnTo>
                  <a:pt x="0" y="62405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201911" y="220525"/>
            <a:ext cx="12979241" cy="7273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646"/>
              </a:lnSpc>
            </a:pPr>
            <a:r>
              <a:rPr lang="en-US" b="true" sz="6890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Ніжна, лагідна і мила,</a:t>
            </a:r>
          </a:p>
          <a:p>
            <a:pPr algn="just">
              <a:lnSpc>
                <a:spcPts val="9646"/>
              </a:lnSpc>
            </a:pPr>
            <a:r>
              <a:rPr lang="en-US" b="true" sz="6890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На цей світ нас народила.</a:t>
            </a:r>
          </a:p>
          <a:p>
            <a:pPr algn="just">
              <a:lnSpc>
                <a:spcPts val="9646"/>
              </a:lnSpc>
            </a:pPr>
            <a:r>
              <a:rPr lang="en-US" b="true" sz="6890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Я до неї пригорнуся,</a:t>
            </a:r>
          </a:p>
          <a:p>
            <a:pPr algn="just">
              <a:lnSpc>
                <a:spcPts val="9646"/>
              </a:lnSpc>
            </a:pPr>
            <a:r>
              <a:rPr lang="en-US" b="true" sz="6890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Це ріднесенька… </a:t>
            </a:r>
          </a:p>
          <a:p>
            <a:pPr algn="just">
              <a:lnSpc>
                <a:spcPts val="9646"/>
              </a:lnSpc>
            </a:pPr>
            <a:r>
              <a:rPr lang="en-US" b="true" sz="6890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(Матуся)</a:t>
            </a:r>
          </a:p>
          <a:p>
            <a:pPr algn="just">
              <a:lnSpc>
                <a:spcPts val="9646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202586" y="5143500"/>
            <a:ext cx="6240564" cy="6240564"/>
          </a:xfrm>
          <a:custGeom>
            <a:avLst/>
            <a:gdLst/>
            <a:ahLst/>
            <a:cxnLst/>
            <a:rect r="r" b="b" t="t" l="l"/>
            <a:pathLst>
              <a:path h="6240564" w="6240564">
                <a:moveTo>
                  <a:pt x="0" y="0"/>
                </a:moveTo>
                <a:lnTo>
                  <a:pt x="6240565" y="0"/>
                </a:lnTo>
                <a:lnTo>
                  <a:pt x="6240565" y="6240564"/>
                </a:lnTo>
                <a:lnTo>
                  <a:pt x="0" y="62405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202586" y="473538"/>
            <a:ext cx="11952831" cy="6407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549"/>
              </a:lnSpc>
            </a:pPr>
            <a:r>
              <a:rPr lang="en-US" b="true" sz="6107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Сильний, добрий, справедливий,</a:t>
            </a:r>
          </a:p>
          <a:p>
            <a:pPr algn="just">
              <a:lnSpc>
                <a:spcPts val="8549"/>
              </a:lnSpc>
            </a:pPr>
            <a:r>
              <a:rPr lang="en-US" b="true" sz="6107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Біля нього ми щасливі.</a:t>
            </a:r>
          </a:p>
          <a:p>
            <a:pPr algn="just">
              <a:lnSpc>
                <a:spcPts val="8549"/>
              </a:lnSpc>
            </a:pPr>
            <a:r>
              <a:rPr lang="en-US" b="true" sz="6107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Знає, вміє він багато.</a:t>
            </a:r>
          </a:p>
          <a:p>
            <a:pPr algn="just">
              <a:lnSpc>
                <a:spcPts val="8549"/>
              </a:lnSpc>
            </a:pPr>
            <a:r>
              <a:rPr lang="en-US" b="true" sz="6107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Гордимось, бо це наш … </a:t>
            </a:r>
          </a:p>
          <a:p>
            <a:pPr algn="just">
              <a:lnSpc>
                <a:spcPts val="8305"/>
              </a:lnSpc>
            </a:pPr>
            <a:r>
              <a:rPr lang="en-US" b="true" sz="5932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     (Тато)</a:t>
            </a:r>
          </a:p>
          <a:p>
            <a:pPr algn="just">
              <a:lnSpc>
                <a:spcPts val="8549"/>
              </a:lnSpc>
            </a:pPr>
            <a:r>
              <a:rPr lang="en-US" b="true" sz="6107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202586" y="930229"/>
            <a:ext cx="9892845" cy="6490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379"/>
              </a:lnSpc>
            </a:pPr>
            <a:r>
              <a:rPr lang="en-US" b="true" sz="527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Краще всіх носочки в’яже,</a:t>
            </a:r>
          </a:p>
          <a:p>
            <a:pPr algn="just">
              <a:lnSpc>
                <a:spcPts val="7379"/>
              </a:lnSpc>
            </a:pPr>
            <a:r>
              <a:rPr lang="en-US" b="true" sz="527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Казочку вона розкаже,</a:t>
            </a:r>
          </a:p>
          <a:p>
            <a:pPr algn="just">
              <a:lnSpc>
                <a:spcPts val="7379"/>
              </a:lnSpc>
            </a:pPr>
            <a:r>
              <a:rPr lang="en-US" b="true" sz="527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Колискову заспіває,</a:t>
            </a:r>
          </a:p>
          <a:p>
            <a:pPr algn="just">
              <a:lnSpc>
                <a:spcPts val="7379"/>
              </a:lnSpc>
            </a:pPr>
            <a:r>
              <a:rPr lang="en-US" b="true" sz="527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порадою допомагає.</a:t>
            </a:r>
          </a:p>
          <a:p>
            <a:pPr algn="just">
              <a:lnSpc>
                <a:spcPts val="7379"/>
              </a:lnSpc>
            </a:pPr>
            <a:r>
              <a:rPr lang="en-US" b="true" sz="527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  (Бабуся)</a:t>
            </a:r>
          </a:p>
          <a:p>
            <a:pPr algn="just">
              <a:lnSpc>
                <a:spcPts val="7379"/>
              </a:lnSpc>
            </a:pPr>
          </a:p>
          <a:p>
            <a:pPr algn="just">
              <a:lnSpc>
                <a:spcPts val="737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202586" y="5143500"/>
            <a:ext cx="6240564" cy="6240564"/>
          </a:xfrm>
          <a:custGeom>
            <a:avLst/>
            <a:gdLst/>
            <a:ahLst/>
            <a:cxnLst/>
            <a:rect r="r" b="b" t="t" l="l"/>
            <a:pathLst>
              <a:path h="6240564" w="6240564">
                <a:moveTo>
                  <a:pt x="0" y="0"/>
                </a:moveTo>
                <a:lnTo>
                  <a:pt x="6240565" y="0"/>
                </a:lnTo>
                <a:lnTo>
                  <a:pt x="6240565" y="6240564"/>
                </a:lnTo>
                <a:lnTo>
                  <a:pt x="0" y="62405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911943" y="3441326"/>
            <a:ext cx="6189656" cy="4873943"/>
          </a:xfrm>
          <a:custGeom>
            <a:avLst/>
            <a:gdLst/>
            <a:ahLst/>
            <a:cxnLst/>
            <a:rect r="r" b="b" t="t" l="l"/>
            <a:pathLst>
              <a:path h="4873943" w="6189656">
                <a:moveTo>
                  <a:pt x="0" y="0"/>
                </a:moveTo>
                <a:lnTo>
                  <a:pt x="6189656" y="0"/>
                </a:lnTo>
                <a:lnTo>
                  <a:pt x="6189656" y="4873943"/>
                </a:lnTo>
                <a:lnTo>
                  <a:pt x="0" y="48739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279" t="-9045" r="-2279" b="-6289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400245" y="550620"/>
            <a:ext cx="5842346" cy="9736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БАБУСЯ І ДІДУСЬ 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бабуся, і дідусь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Зовсім вже старенькі,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у хаті, і в садку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Ходять помаленьку.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Хоч, бува, бурчать вони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На сестру й на мене,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Та зате у них завжди</a:t>
            </a:r>
          </a:p>
          <a:p>
            <a:pPr algn="just">
              <a:lnSpc>
                <a:spcPts val="5532"/>
              </a:lnSpc>
            </a:pPr>
            <a:r>
              <a:rPr lang="en-US" b="true" sz="3951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Ласощі в кишені.</a:t>
            </a:r>
          </a:p>
          <a:p>
            <a:pPr algn="just">
              <a:lnSpc>
                <a:spcPts val="4478"/>
              </a:lnSpc>
            </a:pPr>
          </a:p>
          <a:p>
            <a:pPr algn="just">
              <a:lnSpc>
                <a:spcPts val="4478"/>
              </a:lnSpc>
            </a:pPr>
            <a:r>
              <a:rPr lang="en-US" b="true" sz="3199" i="true">
                <a:solidFill>
                  <a:srgbClr val="25223C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Катерина Перелісна</a:t>
            </a:r>
          </a:p>
          <a:p>
            <a:pPr algn="just">
              <a:lnSpc>
                <a:spcPts val="6113"/>
              </a:lnSpc>
            </a:pPr>
          </a:p>
          <a:p>
            <a:pPr algn="just">
              <a:lnSpc>
                <a:spcPts val="6113"/>
              </a:lnSpc>
            </a:pPr>
          </a:p>
          <a:p>
            <a:pPr algn="just">
              <a:lnSpc>
                <a:spcPts val="611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912293" y="3568818"/>
            <a:ext cx="6718182" cy="6718182"/>
          </a:xfrm>
          <a:custGeom>
            <a:avLst/>
            <a:gdLst/>
            <a:ahLst/>
            <a:cxnLst/>
            <a:rect r="r" b="b" t="t" l="l"/>
            <a:pathLst>
              <a:path h="6718182" w="6718182">
                <a:moveTo>
                  <a:pt x="0" y="0"/>
                </a:moveTo>
                <a:lnTo>
                  <a:pt x="6718182" y="0"/>
                </a:lnTo>
                <a:lnTo>
                  <a:pt x="6718182" y="6718182"/>
                </a:lnTo>
                <a:lnTo>
                  <a:pt x="0" y="67181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512232" y="358467"/>
            <a:ext cx="5884859" cy="88998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Моїй мамі.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Мамо люба, добра, мила.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Як іще назвать тебе?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Це ж для мене ти пошила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З шовку плаття голубе.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Ти мені читаєш книжку,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Хочеш розуму навчить.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Ляжу спати – ходиш нишком,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Все боїшся розбудить.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Захворію хоч злегенька –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Цілу ніч не будеш спать.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То ж дозволь, тебе, рідненька,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За усе поцілувать!</a:t>
            </a:r>
          </a:p>
          <a:p>
            <a:pPr algn="l">
              <a:lnSpc>
                <a:spcPts val="3928"/>
              </a:lnSpc>
              <a:spcBef>
                <a:spcPct val="0"/>
              </a:spcBef>
            </a:pPr>
          </a:p>
          <a:p>
            <a:pPr algn="l">
              <a:lnSpc>
                <a:spcPts val="3928"/>
              </a:lnSpc>
              <a:spcBef>
                <a:spcPct val="0"/>
              </a:spcBef>
            </a:pPr>
            <a:r>
              <a:rPr lang="en-US" b="true" sz="2805" i="true">
                <a:solidFill>
                  <a:srgbClr val="25223C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Познанська Марія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477749" y="397991"/>
            <a:ext cx="5993987" cy="3580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Мама</a:t>
            </a:r>
          </a:p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Мама, мамочка, матуся,</a:t>
            </a:r>
          </a:p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Я до неї пригорнуся.</a:t>
            </a:r>
          </a:p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Вона добра і привітна,</a:t>
            </a:r>
          </a:p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Ніби сонце в небі, світла.</a:t>
            </a:r>
          </a:p>
          <a:p>
            <a:pPr algn="l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В. Лущик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449401" y="4822840"/>
            <a:ext cx="5464160" cy="5464160"/>
          </a:xfrm>
          <a:custGeom>
            <a:avLst/>
            <a:gdLst/>
            <a:ahLst/>
            <a:cxnLst/>
            <a:rect r="r" b="b" t="t" l="l"/>
            <a:pathLst>
              <a:path h="5464160" w="5464160">
                <a:moveTo>
                  <a:pt x="0" y="0"/>
                </a:moveTo>
                <a:lnTo>
                  <a:pt x="5464160" y="0"/>
                </a:lnTo>
                <a:lnTo>
                  <a:pt x="5464160" y="5464160"/>
                </a:lnTo>
                <a:lnTo>
                  <a:pt x="0" y="54641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913561" y="337150"/>
            <a:ext cx="8311990" cy="74288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Тато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Все на світі вміє тато: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Може шафу змайструвати,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Швидко цвях заб’є у стіну,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Ще й полагодить машину.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Я завжди йому кажу: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– Тату, дай допоможу!</a:t>
            </a:r>
          </a:p>
          <a:p>
            <a:pPr algn="l">
              <a:lnSpc>
                <a:spcPts val="5939"/>
              </a:lnSpc>
              <a:spcBef>
                <a:spcPct val="0"/>
              </a:spcBef>
            </a:pPr>
          </a:p>
          <a:p>
            <a:pPr algn="l">
              <a:lnSpc>
                <a:spcPts val="5939"/>
              </a:lnSpc>
              <a:spcBef>
                <a:spcPct val="0"/>
              </a:spcBef>
            </a:pPr>
            <a:r>
              <a:rPr lang="en-US" b="true" sz="4242" i="true">
                <a:solidFill>
                  <a:srgbClr val="000000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Яна Мазур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571765"/>
            <a:ext cx="18288000" cy="14238833"/>
          </a:xfrm>
          <a:custGeom>
            <a:avLst/>
            <a:gdLst/>
            <a:ahLst/>
            <a:cxnLst/>
            <a:rect r="r" b="b" t="t" l="l"/>
            <a:pathLst>
              <a:path h="14238833" w="18288000">
                <a:moveTo>
                  <a:pt x="0" y="0"/>
                </a:moveTo>
                <a:lnTo>
                  <a:pt x="18288000" y="0"/>
                </a:lnTo>
                <a:lnTo>
                  <a:pt x="18288000" y="14238832"/>
                </a:lnTo>
                <a:lnTo>
                  <a:pt x="0" y="142388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300" r="0" b="-3276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40434" y="2154357"/>
            <a:ext cx="5618139" cy="5618139"/>
          </a:xfrm>
          <a:custGeom>
            <a:avLst/>
            <a:gdLst/>
            <a:ahLst/>
            <a:cxnLst/>
            <a:rect r="r" b="b" t="t" l="l"/>
            <a:pathLst>
              <a:path h="5618139" w="5618139">
                <a:moveTo>
                  <a:pt x="0" y="0"/>
                </a:moveTo>
                <a:lnTo>
                  <a:pt x="5618139" y="0"/>
                </a:lnTo>
                <a:lnTo>
                  <a:pt x="5618139" y="5618139"/>
                </a:lnTo>
                <a:lnTo>
                  <a:pt x="0" y="56181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058573" y="706186"/>
            <a:ext cx="8689345" cy="87462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СИВА ВОЛОСИНКА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Маленький Михайлик побачив у косі матері три сиві волосинки.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Мамо, у Вашій косі три сиві волосинки, - сказав Михайлик.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Мама усміхнулась і нічого не сказала. Через кілька днів Михайлик побачив у материній косі чотири сиві волосинки.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Мамо, - сказав Михайлик здивовано, - у вашій косі чотири сиві волосинки, а було три...Чого це посивіла ще одна волосинка?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Від болю, - відповіла мати. - Коли болить серце, тоді й сивіє волосинка...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А від чого ж у вас боліло серце?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Пам'ятаєш, ти поліз на високе-високе дерево? Я глянула у вікно, побачила тебе на тоненькій гілці. Серце заболіло, й волосинка посивіла.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Михайлик довго сидів задумливий, мовчазний. Потім підійшов до мами, обняв її і тихо спитав: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- Мамо, а коли я на товстій гілці сидітиму, волосинка не посивіє?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</a:p>
          <a:p>
            <a:pPr algn="l">
              <a:lnSpc>
                <a:spcPts val="3050"/>
              </a:lnSpc>
              <a:spcBef>
                <a:spcPct val="0"/>
              </a:spcBef>
            </a:pPr>
            <a:r>
              <a:rPr lang="en-US" b="true" sz="2178" i="true">
                <a:solidFill>
                  <a:srgbClr val="25223C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Василь Сухомлинський</a:t>
            </a:r>
          </a:p>
          <a:p>
            <a:pPr algn="l">
              <a:lnSpc>
                <a:spcPts val="305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16993" y="0"/>
            <a:ext cx="18288000" cy="16002330"/>
          </a:xfrm>
          <a:custGeom>
            <a:avLst/>
            <a:gdLst/>
            <a:ahLst/>
            <a:cxnLst/>
            <a:rect r="r" b="b" t="t" l="l"/>
            <a:pathLst>
              <a:path h="16002330" w="18288000">
                <a:moveTo>
                  <a:pt x="0" y="0"/>
                </a:moveTo>
                <a:lnTo>
                  <a:pt x="18288000" y="0"/>
                </a:lnTo>
                <a:lnTo>
                  <a:pt x="18288000" y="16002330"/>
                </a:lnTo>
                <a:lnTo>
                  <a:pt x="0" y="160023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2846" r="0" b="-2915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155418" y="9706610"/>
            <a:ext cx="31325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222CE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 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9234435" y="2607827"/>
            <a:ext cx="6885128" cy="5071345"/>
          </a:xfrm>
          <a:custGeom>
            <a:avLst/>
            <a:gdLst/>
            <a:ahLst/>
            <a:cxnLst/>
            <a:rect r="r" b="b" t="t" l="l"/>
            <a:pathLst>
              <a:path h="5071345" w="6885128">
                <a:moveTo>
                  <a:pt x="0" y="0"/>
                </a:moveTo>
                <a:lnTo>
                  <a:pt x="6885127" y="0"/>
                </a:lnTo>
                <a:lnTo>
                  <a:pt x="6885127" y="5071346"/>
                </a:lnTo>
                <a:lnTo>
                  <a:pt x="0" y="50713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10322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051444" y="403668"/>
            <a:ext cx="12911095" cy="89999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НАЙЛАСКАВІШІ РУКИ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Маленька дівчинка приїхала з мамою у велике місто. Пішли вони на базар. Мама вела доньку за руку. Дівчинка побачила щось цікаве. На радощах заплескала в долоні. І загубилася в юрбі. Загубилась і заплакала: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Мамо!.. Де моя мама?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Люди оточили дівчинку й питають: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Як тебе звуть, дівчинко?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Оля.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А маму як звуть? Скажи, ми зараз її знайдемо.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Маму звуть… мама… матуся.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Люди усміхнулись. І знову питають: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Ну, скажи, які в твоєї мами очі: карі, сині, блакитні, сірі?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Очі в неї… найдобріші…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А коси? Які в мами коси – чорні, русі?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Коси… найкрасивіші…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Знов усміхнулися люди. Питають: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Ну, скажи, які в неї руки? Може, якась родимка в неї на руках є, згадай.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– Руки в неї… найласкавіші.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Пішли люди й оголосили по радіо: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«Загубилася дівчинка. В її мами найдобріші очі, найкрасивіші коси, найласкавіші в світі руки». І мама знайшлася.</a:t>
            </a:r>
          </a:p>
          <a:p>
            <a:pPr algn="l">
              <a:lnSpc>
                <a:spcPts val="2983"/>
              </a:lnSpc>
              <a:spcBef>
                <a:spcPct val="0"/>
              </a:spcBef>
            </a:pPr>
          </a:p>
          <a:p>
            <a:pPr algn="l">
              <a:lnSpc>
                <a:spcPts val="2983"/>
              </a:lnSpc>
              <a:spcBef>
                <a:spcPct val="0"/>
              </a:spcBef>
            </a:pPr>
            <a:r>
              <a:rPr lang="en-US" b="true" sz="2131" i="true">
                <a:solidFill>
                  <a:srgbClr val="000000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Василь Сухомлинський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DAGTRemxhQk</dc:identifier>
  <dcterms:modified xsi:type="dcterms:W3CDTF">2011-08-01T06:04:30Z</dcterms:modified>
  <cp:revision>1</cp:revision>
  <dc:title>Родина</dc:title>
</cp:coreProperties>
</file>