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2" r:id="rId4"/>
    <p:sldId id="269" r:id="rId5"/>
    <p:sldId id="284" r:id="rId6"/>
    <p:sldId id="272" r:id="rId7"/>
    <p:sldId id="270" r:id="rId8"/>
    <p:sldId id="273" r:id="rId9"/>
    <p:sldId id="260" r:id="rId10"/>
    <p:sldId id="271" r:id="rId11"/>
    <p:sldId id="257" r:id="rId12"/>
    <p:sldId id="256" r:id="rId13"/>
    <p:sldId id="279" r:id="rId14"/>
    <p:sldId id="280" r:id="rId15"/>
    <p:sldId id="281" r:id="rId16"/>
    <p:sldId id="282" r:id="rId17"/>
    <p:sldId id="266" r:id="rId18"/>
    <p:sldId id="274" r:id="rId19"/>
    <p:sldId id="268" r:id="rId20"/>
    <p:sldId id="276" r:id="rId21"/>
    <p:sldId id="259" r:id="rId22"/>
    <p:sldId id="283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08" autoAdjust="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OneDrive\Рабочий стол\Теоретична частина досвіду\a9859885ca0c37f59a973f6317681b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132856"/>
            <a:ext cx="8064896" cy="2808312"/>
          </a:xfrm>
        </p:spPr>
        <p:txBody>
          <a:bodyPr>
            <a:normAutofit/>
          </a:bodyPr>
          <a:lstStyle/>
          <a:p>
            <a:r>
              <a:rPr lang="uk-UA" sz="6000" b="1" i="1" dirty="0" err="1" smtClean="0">
                <a:solidFill>
                  <a:srgbClr val="C00000"/>
                </a:solidFill>
                <a:latin typeface="Bookman Old Style" pitchFamily="18" charset="0"/>
              </a:rPr>
              <a:t>“Гарбузове</a:t>
            </a:r>
            <a:r>
              <a:rPr lang="uk-UA" sz="6000" b="1" i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br>
              <a:rPr lang="uk-UA" sz="6000" b="1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uk-UA" sz="6000" b="1" i="1" dirty="0" err="1" smtClean="0">
                <a:solidFill>
                  <a:srgbClr val="C00000"/>
                </a:solidFill>
                <a:latin typeface="Bookman Old Style" pitchFamily="18" charset="0"/>
              </a:rPr>
              <a:t>диво”</a:t>
            </a:r>
            <a:r>
              <a:rPr lang="uk-UA" sz="6000" b="1" i="1" dirty="0" smtClean="0">
                <a:solidFill>
                  <a:srgbClr val="C00000"/>
                </a:solidFill>
                <a:latin typeface="Bookman Old Style" pitchFamily="18" charset="0"/>
              </a:rPr>
              <a:t>.</a:t>
            </a:r>
            <a:endParaRPr lang="ru-RU" sz="6000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6309320"/>
            <a:ext cx="4499992" cy="406896"/>
          </a:xfrm>
        </p:spPr>
        <p:txBody>
          <a:bodyPr>
            <a:normAutofit fontScale="55000" lnSpcReduction="20000"/>
          </a:bodyPr>
          <a:lstStyle/>
          <a:p>
            <a:r>
              <a:rPr lang="uk-UA" i="1" dirty="0" smtClean="0">
                <a:solidFill>
                  <a:schemeClr val="tx1"/>
                </a:solidFill>
                <a:latin typeface="Bookman Old Style" pitchFamily="18" charset="0"/>
              </a:rPr>
              <a:t>Вихователь: Дудник Ольга Іванівна</a:t>
            </a:r>
            <a:endParaRPr lang="ru-RU" i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5" name="Рисунок 4" descr="tykva92-1170x7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52578">
            <a:off x="3907409" y="-34613"/>
            <a:ext cx="4716130" cy="3007037"/>
          </a:xfrm>
          <a:prstGeom prst="rect">
            <a:avLst/>
          </a:prstGeom>
        </p:spPr>
      </p:pic>
      <p:pic>
        <p:nvPicPr>
          <p:cNvPr id="6" name="Рисунок 5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005064"/>
            <a:ext cx="3845163" cy="2451702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tykva92-1170x74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7647" y="116632"/>
            <a:ext cx="2156353" cy="1374906"/>
          </a:xfrm>
          <a:prstGeom prst="rect">
            <a:avLst/>
          </a:prstGeom>
        </p:spPr>
      </p:pic>
      <p:pic>
        <p:nvPicPr>
          <p:cNvPr id="8" name="Picture 4" descr="https://i.pinimg.com/564x/fd/84/8f/fd848f9df74892c8ca7ce6f1f586dd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255076"/>
            <a:ext cx="3978816" cy="2458908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5576" y="1628800"/>
            <a:ext cx="8064896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Мета: закріпити знання дітей про гарбуз, як овоч.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 smtClean="0">
                <a:latin typeface="Bookman Old Style" pitchFamily="18" charset="0"/>
                <a:ea typeface="+mj-ea"/>
                <a:cs typeface="+mj-cs"/>
              </a:rPr>
              <a:t>Розширити знання про гарбуз – де росте, яку форму та розмір має,  а також яке насіння в гарбуза та його використання.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 smtClean="0">
                <a:latin typeface="Bookman Old Style" pitchFamily="18" charset="0"/>
                <a:ea typeface="+mj-ea"/>
                <a:cs typeface="+mj-cs"/>
              </a:rPr>
              <a:t>Вчити емоційно сприймати текс віршів про гарбуз.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Розширити знання про страви, які можна приготувати</a:t>
            </a:r>
            <a:r>
              <a:rPr kumimoji="0" lang="uk-UA" sz="4400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з гарбуза (суп-пюре,  пиріг, оладки, кекси, мармелад, цукерки, пастила та сік).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 smtClean="0">
                <a:latin typeface="Bookman Old Style" pitchFamily="18" charset="0"/>
                <a:ea typeface="+mj-ea"/>
                <a:cs typeface="+mj-cs"/>
              </a:rPr>
              <a:t>Закріпити назви геометричних фігур, форму та розміри.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 smtClean="0">
                <a:latin typeface="Bookman Old Style" pitchFamily="18" charset="0"/>
                <a:ea typeface="+mj-ea"/>
                <a:cs typeface="+mj-cs"/>
              </a:rPr>
              <a:t>Розвивати логічне мислення, пам’ять та увагу.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 smtClean="0">
                <a:latin typeface="Bookman Old Style" pitchFamily="18" charset="0"/>
                <a:ea typeface="+mj-ea"/>
                <a:cs typeface="+mj-cs"/>
              </a:rPr>
              <a:t>Виховувати інтерес до ігрових завдань.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400" i="1" dirty="0" smtClean="0">
              <a:latin typeface="Bookman Old Style" pitchFamily="18" charset="0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4400" i="1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4400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10" name="Рисунок 9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4869160"/>
            <a:ext cx="2791014" cy="1779570"/>
          </a:xfrm>
          <a:prstGeom prst="rect">
            <a:avLst/>
          </a:prstGeom>
        </p:spPr>
      </p:pic>
      <p:pic>
        <p:nvPicPr>
          <p:cNvPr id="11" name="Рисунок 10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195736" cy="1400017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tykva92-1170x74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0"/>
            <a:ext cx="3851920" cy="2456011"/>
          </a:xfrm>
          <a:prstGeom prst="rect">
            <a:avLst/>
          </a:prstGeom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pic>
        <p:nvPicPr>
          <p:cNvPr id="614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276600"/>
            <a:ext cx="3581400" cy="3581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0"/>
            <a:ext cx="7772400" cy="1470025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Вірш про гарбуз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400800" cy="321791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Не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сваріться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,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любі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,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годі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!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Я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найстарший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на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городі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!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Я — великий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бокастий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,</a:t>
            </a:r>
          </a:p>
          <a:p>
            <a:pPr algn="l"/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Жовтогрудий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смугастий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Я —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чудовий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дар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осінній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,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З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гарним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та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смачним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насінням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</a:p>
          <a:p>
            <a:pPr algn="l"/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Хто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їсть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кашу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гарбузову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,</a:t>
            </a:r>
          </a:p>
          <a:p>
            <a:pPr algn="l"/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Буде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сильним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і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i="1" dirty="0" err="1" smtClean="0">
                <a:solidFill>
                  <a:schemeClr val="tx1"/>
                </a:solidFill>
                <a:latin typeface="Bookman Old Style" pitchFamily="18" charset="0"/>
              </a:rPr>
              <a:t>здоровим</a:t>
            </a:r>
            <a:r>
              <a:rPr lang="ru-RU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  <a:endParaRPr lang="ru-RU" i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9" name="Рисунок 8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4941168"/>
            <a:ext cx="2710435" cy="1728192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3112" y="4293096"/>
            <a:ext cx="2420888" cy="2420888"/>
          </a:xfrm>
          <a:prstGeom prst="rect">
            <a:avLst/>
          </a:prstGeom>
          <a:noFill/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0848" y="260648"/>
            <a:ext cx="7283152" cy="922114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Гарбуз росте на городі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5" name="Содержимое 4" descr="pumpkin7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123728" y="1340768"/>
            <a:ext cx="5185320" cy="3893105"/>
          </a:xfrm>
        </p:spPr>
      </p:pic>
      <p:pic>
        <p:nvPicPr>
          <p:cNvPr id="8" name="Рисунок 7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51361"/>
            <a:ext cx="3379519" cy="2406639"/>
          </a:xfrm>
          <a:prstGeom prst="rect">
            <a:avLst/>
          </a:prstGeom>
        </p:spPr>
      </p:pic>
      <p:pic>
        <p:nvPicPr>
          <p:cNvPr id="9" name="Рисунок 8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5589240"/>
            <a:ext cx="1559411" cy="111049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Як росте гарбуз</a:t>
            </a:r>
            <a:endParaRPr lang="ru-RU" dirty="0"/>
          </a:p>
        </p:txBody>
      </p:sp>
      <p:pic>
        <p:nvPicPr>
          <p:cNvPr id="40962" name="Picture 2" descr="C:\Users\user\OneDrive\Рабочий стол\Теоретична частина досвіду\8b4a263673bbef380ce3c0aa682fa932 — копия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32318">
            <a:off x="6021531" y="3464160"/>
            <a:ext cx="2350514" cy="2060725"/>
          </a:xfrm>
          <a:prstGeom prst="rect">
            <a:avLst/>
          </a:prstGeom>
          <a:noFill/>
        </p:spPr>
      </p:pic>
      <p:pic>
        <p:nvPicPr>
          <p:cNvPr id="40963" name="Picture 3" descr="C:\Users\user\OneDrive\Рабочий стол\Теоретична частина досвіду\8b4a263673bbef380ce3c0aa682fa932 — копия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1728192" cy="1855265"/>
          </a:xfrm>
          <a:prstGeom prst="rect">
            <a:avLst/>
          </a:prstGeom>
          <a:noFill/>
        </p:spPr>
      </p:pic>
      <p:pic>
        <p:nvPicPr>
          <p:cNvPr id="40964" name="Picture 4" descr="C:\Users\user\OneDrive\Рабочий стол\Теоретична частина досвіду\8b4a263673bbef380ce3c0aa682fa9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00808"/>
            <a:ext cx="792087" cy="985031"/>
          </a:xfrm>
          <a:prstGeom prst="rect">
            <a:avLst/>
          </a:prstGeom>
          <a:noFill/>
        </p:spPr>
      </p:pic>
      <p:pic>
        <p:nvPicPr>
          <p:cNvPr id="40965" name="Picture 5" descr="C:\Users\user\OneDrive\Рабочий стол\Теоретична частина досвіду\8b4a263673bbef380ce3c0aa682fa932 — коп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293096"/>
            <a:ext cx="1656184" cy="2025276"/>
          </a:xfrm>
          <a:prstGeom prst="rect">
            <a:avLst/>
          </a:prstGeom>
          <a:noFill/>
        </p:spPr>
      </p:pic>
      <p:pic>
        <p:nvPicPr>
          <p:cNvPr id="40966" name="Picture 6" descr="C:\Users\user\OneDrive\Рабочий стол\Теоретична частина досвіду\8b4a263673bbef380ce3c0aa682fa932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1244" y="1268760"/>
            <a:ext cx="2002756" cy="1848698"/>
          </a:xfrm>
          <a:prstGeom prst="rect">
            <a:avLst/>
          </a:prstGeom>
          <a:noFill/>
        </p:spPr>
      </p:pic>
      <p:pic>
        <p:nvPicPr>
          <p:cNvPr id="40967" name="Picture 7" descr="C:\Users\user\OneDrive\Рабочий стол\Теоретична частина досвіду\8b4a263673bbef380ce3c0aa682fa932 (1) — копи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4077072"/>
            <a:ext cx="1898231" cy="187072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0fb1f4045b191773a24e6ca7d4bc95e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38925" y="0"/>
            <a:ext cx="1905075" cy="1905075"/>
          </a:xfr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Види гарбузів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24581" name="Picture 5" descr="C:\Users\user\OneDrive\Рабочий стол\Теоретична частина досвіду\Vidyi-tyik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6912768" cy="4320480"/>
          </a:xfrm>
          <a:prstGeom prst="rect">
            <a:avLst/>
          </a:prstGeom>
          <a:noFill/>
        </p:spPr>
      </p:pic>
      <p:pic>
        <p:nvPicPr>
          <p:cNvPr id="10" name="Рисунок 9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554552" cy="1628800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ttps://i.pinimg.com/564x/fd/84/8f/fd848f9df74892c8ca7ce6f1f586dd4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3567741" cy="2204864"/>
          </a:xfrm>
          <a:prstGeom prst="rect">
            <a:avLst/>
          </a:prstGeom>
          <a:noFill/>
        </p:spPr>
      </p:pic>
      <p:pic>
        <p:nvPicPr>
          <p:cNvPr id="4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0888" cy="24208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             Гарбузове насіння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0325" y="4924325"/>
            <a:ext cx="1933675" cy="1933675"/>
          </a:xfrm>
          <a:prstGeom prst="rect">
            <a:avLst/>
          </a:prstGeom>
          <a:noFill/>
        </p:spPr>
      </p:pic>
      <p:pic>
        <p:nvPicPr>
          <p:cNvPr id="23557" name="Picture 5" descr="C:\Users\user\OneDrive\Рабочий стол\Теоретична частина досвіду\be15dd98531aeb489de85a4a89e41f9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292763"/>
            <a:ext cx="5976664" cy="3984442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user\OneDrive\Рабочий стол\Теоретична частина досвіду\nasinnya-garbuza-ochishtene-100-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36912"/>
            <a:ext cx="2736304" cy="2052228"/>
          </a:xfrm>
          <a:prstGeom prst="rect">
            <a:avLst/>
          </a:prstGeom>
          <a:noFill/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8197" y="3772197"/>
            <a:ext cx="3085803" cy="3085803"/>
          </a:xfrm>
          <a:prstGeom prst="rect">
            <a:avLst/>
          </a:prstGeom>
          <a:noFill/>
        </p:spPr>
      </p:pic>
      <p:pic>
        <p:nvPicPr>
          <p:cNvPr id="4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             Гарбузове насіння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25602" name="Picture 2" descr="C:\Users\user\OneDrive\Рабочий стол\Теоретична частина досвіду\nasinnya-garbuza-sklad-koryst-i-zastosuvanny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268760"/>
            <a:ext cx="5038936" cy="3350892"/>
          </a:xfrm>
          <a:prstGeom prst="rect">
            <a:avLst/>
          </a:prstGeom>
          <a:noFill/>
        </p:spPr>
      </p:pic>
      <p:pic>
        <p:nvPicPr>
          <p:cNvPr id="13" name="Рисунок 12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293096"/>
            <a:ext cx="3816424" cy="2433378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OneDrive\Рабочий стол\Теоретична частина досвіду\2ef171bf2fa050706e9f98f4698a9b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924944"/>
            <a:ext cx="4392488" cy="3672408"/>
          </a:xfrm>
          <a:prstGeom prst="rect">
            <a:avLst/>
          </a:prstGeom>
          <a:noFill/>
        </p:spPr>
      </p:pic>
      <p:pic>
        <p:nvPicPr>
          <p:cNvPr id="7" name="Picture 6" descr="C:\Users\user\OneDrive\Рабочий стол\Теоретична частина досвіду\af60eb8a603c891118e21f4d9d19b3f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052736"/>
            <a:ext cx="3816424" cy="3384376"/>
          </a:xfrm>
          <a:prstGeom prst="rect">
            <a:avLst/>
          </a:prstGeom>
          <a:noFill/>
        </p:spPr>
      </p:pic>
      <p:pic>
        <p:nvPicPr>
          <p:cNvPr id="8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02224"/>
            <a:ext cx="2555776" cy="2555776"/>
          </a:xfrm>
          <a:prstGeom prst="rect">
            <a:avLst/>
          </a:prstGeom>
          <a:noFill/>
        </p:spPr>
      </p:pic>
      <p:pic>
        <p:nvPicPr>
          <p:cNvPr id="9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620688"/>
            <a:ext cx="2232248" cy="2232248"/>
          </a:xfrm>
          <a:prstGeom prst="rect">
            <a:avLst/>
          </a:prstGeom>
          <a:noFill/>
        </p:spPr>
      </p:pic>
      <p:pic>
        <p:nvPicPr>
          <p:cNvPr id="10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55876">
            <a:off x="6878183" y="1198679"/>
            <a:ext cx="1521246" cy="1521246"/>
          </a:xfrm>
          <a:prstGeom prst="rect">
            <a:avLst/>
          </a:prstGeom>
          <a:noFill/>
        </p:spPr>
      </p:pic>
      <p:pic>
        <p:nvPicPr>
          <p:cNvPr id="11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55876">
            <a:off x="2629711" y="4871087"/>
            <a:ext cx="1521246" cy="152124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95536" y="260649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 smtClean="0">
                <a:solidFill>
                  <a:srgbClr val="C00000"/>
                </a:solidFill>
                <a:latin typeface="Bookman Old Style" pitchFamily="18" charset="0"/>
              </a:rPr>
              <a:t>Приготування  гарбуза </a:t>
            </a:r>
            <a:endParaRPr lang="ru-RU" sz="36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tykva92-1170x74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9768"/>
            <a:ext cx="3275110" cy="2088232"/>
          </a:xfrm>
          <a:prstGeom prst="rect">
            <a:avLst/>
          </a:prstGeom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8037" y="2332037"/>
            <a:ext cx="4525963" cy="4525963"/>
          </a:xfrm>
          <a:prstGeom prst="rect">
            <a:avLst/>
          </a:prstGeom>
          <a:noFill/>
        </p:spPr>
      </p:pic>
      <p:pic>
        <p:nvPicPr>
          <p:cNvPr id="4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           Гарбузові страви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1268760"/>
            <a:ext cx="2377574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Суп-пюре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Каша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Оладки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Кекс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Пиріг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Джем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Пастила 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Цукерки </a:t>
            </a:r>
          </a:p>
          <a:p>
            <a:r>
              <a:rPr lang="uk-UA" sz="3200" b="1" i="1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Сік </a:t>
            </a:r>
          </a:p>
          <a:p>
            <a:endParaRPr lang="ru-RU" sz="32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9136" y="4653136"/>
            <a:ext cx="2204864" cy="2204864"/>
          </a:xfrm>
          <a:prstGeom prst="rect">
            <a:avLst/>
          </a:prstGeom>
          <a:noFill/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476672"/>
            <a:ext cx="7772400" cy="1470025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Смачна та корисна </a:t>
            </a:r>
            <a:b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гарбузова каша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C:\Users\user\OneDrive\Рабочий стол\Теоретична частина досвіду\1f377bcbb6ea30b97df93cd9a74d09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204864"/>
            <a:ext cx="5372100" cy="4029075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9136" y="4653136"/>
            <a:ext cx="2204864" cy="2204864"/>
          </a:xfrm>
          <a:prstGeom prst="rect">
            <a:avLst/>
          </a:prstGeom>
          <a:noFill/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pic>
        <p:nvPicPr>
          <p:cNvPr id="2050" name="Picture 2" descr="C:\Users\user\OneDrive\Рабочий стол\Теоретична частина досвіду\ce55e5c2785ad4f379f2afdaf06203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196752"/>
            <a:ext cx="5866656" cy="4025900"/>
          </a:xfrm>
          <a:prstGeom prst="rect">
            <a:avLst/>
          </a:prstGeom>
          <a:noFill/>
        </p:spPr>
      </p:pic>
      <p:pic>
        <p:nvPicPr>
          <p:cNvPr id="7" name="Рисунок 6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717032"/>
            <a:ext cx="4926184" cy="3140968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i.pinimg.com/564x/fd/84/8f/fd848f9df74892c8ca7ce6f1f586dd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62847"/>
            <a:ext cx="3713840" cy="229515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Кекс 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5" name="Рисунок 4" descr="tykva92-1170x7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41618" cy="1556792"/>
          </a:xfrm>
          <a:prstGeom prst="rect">
            <a:avLst/>
          </a:prstGeom>
        </p:spPr>
      </p:pic>
      <p:pic>
        <p:nvPicPr>
          <p:cNvPr id="6" name="Рисунок 5" descr="tykva92-1170x7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83284" y="0"/>
            <a:ext cx="2060716" cy="1313927"/>
          </a:xfrm>
          <a:prstGeom prst="rect">
            <a:avLst/>
          </a:prstGeom>
        </p:spPr>
      </p:pic>
      <p:pic>
        <p:nvPicPr>
          <p:cNvPr id="7" name="Рисунок 6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54310" y="4887993"/>
            <a:ext cx="3089690" cy="1970007"/>
          </a:xfrm>
          <a:prstGeom prst="rect">
            <a:avLst/>
          </a:prstGeom>
        </p:spPr>
      </p:pic>
      <p:pic>
        <p:nvPicPr>
          <p:cNvPr id="29698" name="Picture 2" descr="C:\Users\user\OneDrive\Рабочий стол\Теоретична частина досвіду\14550-tykvenniy-kek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1412776"/>
            <a:ext cx="5008379" cy="3572644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Гарбузовий сік. Натуральний 100% сік без цукру і консервантів 500 мл,  EkaMediсa: продаж, ціна у Львові. Біодобавки від &quot;Інтернет-магазин  здорового харчування, натуральної косметики, вітамінів та cуперфудів&quot; -  12188916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08720"/>
            <a:ext cx="5904656" cy="4428492"/>
          </a:xfrm>
          <a:prstGeom prst="rect">
            <a:avLst/>
          </a:prstGeom>
          <a:noFill/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4950296"/>
            <a:ext cx="1907704" cy="1907704"/>
          </a:xfrm>
          <a:prstGeom prst="rect">
            <a:avLst/>
          </a:prstGeom>
          <a:noFill/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776" cy="255577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923928" y="332656"/>
            <a:ext cx="410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Bookman Old Style" pitchFamily="18" charset="0"/>
              </a:rPr>
              <a:t>  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9144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i="1" dirty="0" smtClean="0">
                <a:solidFill>
                  <a:srgbClr val="C00000"/>
                </a:solidFill>
                <a:latin typeface="Bookman Old Style" pitchFamily="18" charset="0"/>
                <a:ea typeface="+mj-ea"/>
                <a:cs typeface="+mj-cs"/>
              </a:rPr>
              <a:t>Сік з гарбуза</a:t>
            </a:r>
            <a:r>
              <a:rPr kumimoji="0" lang="uk-UA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pic>
        <p:nvPicPr>
          <p:cNvPr id="10" name="Picture 4" descr="https://i.pinimg.com/564x/fd/84/8f/fd848f9df74892c8ca7ce6f1f586dd4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4266848" cy="2636912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25008"/>
            <a:ext cx="2032992" cy="2032992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Пастила 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7" name="Рисунок 6" descr="tykva92-1170x7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5090682"/>
            <a:ext cx="2771800" cy="1767318"/>
          </a:xfrm>
          <a:prstGeom prst="rect">
            <a:avLst/>
          </a:prstGeom>
        </p:spPr>
      </p:pic>
      <p:pic>
        <p:nvPicPr>
          <p:cNvPr id="37890" name="Picture 2" descr="15 найкращих способів приготувати пастилу з гарбуз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196752"/>
            <a:ext cx="5775598" cy="3850399"/>
          </a:xfrm>
          <a:prstGeom prst="rect">
            <a:avLst/>
          </a:prstGeom>
          <a:noFill/>
        </p:spPr>
      </p:pic>
      <p:pic>
        <p:nvPicPr>
          <p:cNvPr id="6" name="Рисунок 5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3789040"/>
            <a:ext cx="4673545" cy="2979884"/>
          </a:xfrm>
          <a:prstGeom prst="rect">
            <a:avLst/>
          </a:prstGeom>
        </p:spPr>
      </p:pic>
      <p:pic>
        <p:nvPicPr>
          <p:cNvPr id="9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1008" y="188640"/>
            <a:ext cx="2032992" cy="2032992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2555776" cy="25557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Смачні цукерки та мармелад</a:t>
            </a:r>
            <a:endParaRPr lang="ru-RU" b="1" i="1" dirty="0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700808"/>
            <a:ext cx="2672833" cy="3092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302224"/>
            <a:ext cx="2555776" cy="2555776"/>
          </a:xfrm>
          <a:prstGeom prst="rect">
            <a:avLst/>
          </a:prstGeom>
          <a:noFill/>
        </p:spPr>
      </p:pic>
      <p:pic>
        <p:nvPicPr>
          <p:cNvPr id="7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89040"/>
            <a:ext cx="2555776" cy="2555776"/>
          </a:xfrm>
          <a:prstGeom prst="rect">
            <a:avLst/>
          </a:prstGeom>
          <a:noFill/>
        </p:spPr>
      </p:pic>
      <p:pic>
        <p:nvPicPr>
          <p:cNvPr id="38916" name="Picture 4" descr="Солодощі з гарбуза. Як приготувати цукати, цукерки, мармелад, пастилу,  чіпси з гарбуза в домашніх умовах?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869160"/>
            <a:ext cx="2928324" cy="1756995"/>
          </a:xfrm>
          <a:prstGeom prst="rect">
            <a:avLst/>
          </a:prstGeom>
          <a:noFill/>
        </p:spPr>
      </p:pic>
      <p:pic>
        <p:nvPicPr>
          <p:cNvPr id="38918" name="Picture 6" descr="Як приготувати корисний мармелад з гарбуза: кілька способі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628800"/>
            <a:ext cx="2922786" cy="2922787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Гарбузові фантазії</a:t>
            </a:r>
            <a:endParaRPr lang="ru-RU" dirty="0"/>
          </a:p>
        </p:txBody>
      </p:sp>
      <p:pic>
        <p:nvPicPr>
          <p:cNvPr id="4" name="Содержимое 3" descr="tykva92-1170x74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386460"/>
            <a:ext cx="3563888" cy="2272359"/>
          </a:xfrm>
          <a:prstGeom prst="rect">
            <a:avLst/>
          </a:prstGeom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6632"/>
            <a:ext cx="2005608" cy="2005608"/>
          </a:xfrm>
          <a:prstGeom prst="rect">
            <a:avLst/>
          </a:prstGeom>
          <a:noFill/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725144"/>
            <a:ext cx="2005608" cy="2005608"/>
          </a:xfrm>
          <a:prstGeom prst="rect">
            <a:avLst/>
          </a:prstGeom>
          <a:noFill/>
        </p:spPr>
      </p:pic>
      <p:pic>
        <p:nvPicPr>
          <p:cNvPr id="26626" name="Picture 2" descr="C:\Users\user\OneDrive\Рабочий стол\Теоретична частина досвіду\cd5b3ab3d7c2074e1f895f0c42b432f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844824"/>
            <a:ext cx="4223471" cy="2736304"/>
          </a:xfrm>
          <a:prstGeom prst="rect">
            <a:avLst/>
          </a:prstGeom>
          <a:noFill/>
        </p:spPr>
      </p:pic>
      <p:pic>
        <p:nvPicPr>
          <p:cNvPr id="26627" name="Picture 3" descr="C:\Users\user\OneDrive\Рабочий стол\Теоретична частина досвіду\images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844824"/>
            <a:ext cx="2923197" cy="2736304"/>
          </a:xfrm>
          <a:prstGeom prst="rect">
            <a:avLst/>
          </a:prstGeom>
          <a:noFill/>
        </p:spPr>
      </p:pic>
      <p:pic>
        <p:nvPicPr>
          <p:cNvPr id="11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5085184"/>
            <a:ext cx="1512168" cy="1512168"/>
          </a:xfrm>
          <a:prstGeom prst="rect">
            <a:avLst/>
          </a:prstGeom>
          <a:noFill/>
        </p:spPr>
      </p:pic>
      <p:pic>
        <p:nvPicPr>
          <p:cNvPr id="12" name="Содержимое 3" descr="tykva92-1170x74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3968" y="4797152"/>
            <a:ext cx="2915816" cy="1859144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852392"/>
            <a:ext cx="2005608" cy="20056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143000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Гарбузові фантазії</a:t>
            </a:r>
            <a:endParaRPr lang="ru-RU" dirty="0"/>
          </a:p>
        </p:txBody>
      </p:sp>
      <p:pic>
        <p:nvPicPr>
          <p:cNvPr id="4" name="Содержимое 3" descr="tykva92-1170x746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4581128"/>
            <a:ext cx="3258577" cy="2077691"/>
          </a:xfrm>
          <a:prstGeom prst="rect">
            <a:avLst/>
          </a:prstGeom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2005608" cy="2005608"/>
          </a:xfrm>
          <a:prstGeom prst="rect">
            <a:avLst/>
          </a:prstGeom>
          <a:noFill/>
        </p:spPr>
      </p:pic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8392" y="4852392"/>
            <a:ext cx="2005608" cy="2005608"/>
          </a:xfrm>
          <a:prstGeom prst="rect">
            <a:avLst/>
          </a:prstGeom>
          <a:noFill/>
        </p:spPr>
      </p:pic>
      <p:pic>
        <p:nvPicPr>
          <p:cNvPr id="26628" name="Picture 4" descr="C:\Users\user\OneDrive\Рабочий стол\Теоретична частина досвіду\image_38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132856"/>
            <a:ext cx="2351011" cy="2376264"/>
          </a:xfrm>
          <a:prstGeom prst="rect">
            <a:avLst/>
          </a:prstGeom>
          <a:noFill/>
        </p:spPr>
      </p:pic>
      <p:pic>
        <p:nvPicPr>
          <p:cNvPr id="27650" name="Picture 2" descr="C:\Users\user\OneDrive\Рабочий стол\Теоретична частина досвіду\image_35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8017" y="1484784"/>
            <a:ext cx="5096567" cy="3600400"/>
          </a:xfrm>
          <a:prstGeom prst="rect">
            <a:avLst/>
          </a:prstGeom>
          <a:noFill/>
        </p:spPr>
      </p:pic>
      <p:pic>
        <p:nvPicPr>
          <p:cNvPr id="12" name="Содержимое 3" descr="tykva92-1170x74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5085184"/>
            <a:ext cx="2555776" cy="1629580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Содержимое 3" descr="tykva92-1170x74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28683" cy="14847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Гарбузові фігури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0"/>
            <a:ext cx="1628800" cy="1628800"/>
          </a:xfrm>
          <a:prstGeom prst="rect">
            <a:avLst/>
          </a:prstGeom>
          <a:noFill/>
        </p:spPr>
      </p:pic>
      <p:pic>
        <p:nvPicPr>
          <p:cNvPr id="28674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060848"/>
            <a:ext cx="2970330" cy="2376264"/>
          </a:xfrm>
          <a:prstGeom prst="rect">
            <a:avLst/>
          </a:prstGeom>
          <a:noFill/>
        </p:spPr>
      </p:pic>
      <p:pic>
        <p:nvPicPr>
          <p:cNvPr id="9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365104"/>
            <a:ext cx="2936100" cy="2348880"/>
          </a:xfrm>
          <a:prstGeom prst="rect">
            <a:avLst/>
          </a:prstGeom>
          <a:noFill/>
        </p:spPr>
      </p:pic>
      <p:pic>
        <p:nvPicPr>
          <p:cNvPr id="10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365104"/>
            <a:ext cx="2936100" cy="2348880"/>
          </a:xfrm>
          <a:prstGeom prst="rect">
            <a:avLst/>
          </a:prstGeom>
          <a:noFill/>
        </p:spPr>
      </p:pic>
      <p:pic>
        <p:nvPicPr>
          <p:cNvPr id="11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916832"/>
            <a:ext cx="2936100" cy="2348880"/>
          </a:xfrm>
          <a:prstGeom prst="rect">
            <a:avLst/>
          </a:prstGeom>
          <a:noFill/>
        </p:spPr>
      </p:pic>
      <p:pic>
        <p:nvPicPr>
          <p:cNvPr id="12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7900" y="1988840"/>
            <a:ext cx="2936100" cy="2348880"/>
          </a:xfrm>
          <a:prstGeom prst="rect">
            <a:avLst/>
          </a:prstGeom>
          <a:noFill/>
        </p:spPr>
      </p:pic>
      <p:sp>
        <p:nvSpPr>
          <p:cNvPr id="13" name="Овал 12"/>
          <p:cNvSpPr/>
          <p:nvPr/>
        </p:nvSpPr>
        <p:spPr>
          <a:xfrm>
            <a:off x="899592" y="3068960"/>
            <a:ext cx="936104" cy="93610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3923928" y="2924944"/>
            <a:ext cx="1060704" cy="914400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948264" y="3068960"/>
            <a:ext cx="770384" cy="77038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932040" y="5589240"/>
            <a:ext cx="1512168" cy="77038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835696" y="5517232"/>
            <a:ext cx="1152128" cy="77038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Содержимое 3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6336" y="5788421"/>
            <a:ext cx="1677490" cy="1069579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Розміри гарбуза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6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0"/>
            <a:ext cx="1628800" cy="1628800"/>
          </a:xfrm>
          <a:prstGeom prst="rect">
            <a:avLst/>
          </a:prstGeom>
          <a:noFill/>
        </p:spPr>
      </p:pic>
      <p:pic>
        <p:nvPicPr>
          <p:cNvPr id="28674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340768"/>
            <a:ext cx="3888432" cy="3110746"/>
          </a:xfrm>
          <a:prstGeom prst="rect">
            <a:avLst/>
          </a:prstGeom>
          <a:noFill/>
        </p:spPr>
      </p:pic>
      <p:pic>
        <p:nvPicPr>
          <p:cNvPr id="9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717032"/>
            <a:ext cx="2846090" cy="2276872"/>
          </a:xfrm>
          <a:prstGeom prst="rect">
            <a:avLst/>
          </a:prstGeom>
          <a:noFill/>
        </p:spPr>
      </p:pic>
      <p:pic>
        <p:nvPicPr>
          <p:cNvPr id="10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797152"/>
            <a:ext cx="1945990" cy="1556792"/>
          </a:xfrm>
          <a:prstGeom prst="rect">
            <a:avLst/>
          </a:prstGeom>
          <a:noFill/>
        </p:spPr>
      </p:pic>
      <p:pic>
        <p:nvPicPr>
          <p:cNvPr id="11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725144"/>
            <a:ext cx="1423932" cy="1139146"/>
          </a:xfrm>
          <a:prstGeom prst="rect">
            <a:avLst/>
          </a:prstGeom>
          <a:noFill/>
        </p:spPr>
      </p:pic>
      <p:pic>
        <p:nvPicPr>
          <p:cNvPr id="12" name="Picture 2" descr="C:\Users\user\OneDrive\Рабочий стол\Теоретична частина досвіду\44350214-stock-vector-illustration-of-autumn-pumpkin-and-lea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628800"/>
            <a:ext cx="2486050" cy="198884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user\OneDrive\Рабочий стол\Теоретична частина досвіду\bcf12f775947f500fc94f350c95cbb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204864"/>
            <a:ext cx="4149080" cy="4149080"/>
          </a:xfrm>
          <a:prstGeom prst="rect">
            <a:avLst/>
          </a:prstGeom>
          <a:noFill/>
        </p:spPr>
      </p:pic>
      <p:pic>
        <p:nvPicPr>
          <p:cNvPr id="9" name="Рисунок 8" descr="tykva92-1170x7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116632"/>
            <a:ext cx="2555776" cy="16295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848872" cy="1470025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Вірш про гарбуз</a:t>
            </a:r>
            <a:endParaRPr lang="ru-RU" b="1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1340768"/>
            <a:ext cx="6400800" cy="4320480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“</a:t>
            </a:r>
            <a:r>
              <a:rPr lang="ru-RU" sz="2000" b="1" i="1" dirty="0" err="1" smtClean="0">
                <a:solidFill>
                  <a:schemeClr val="tx1"/>
                </a:solidFill>
                <a:latin typeface="Bookman Old Style" pitchFamily="18" charset="0"/>
              </a:rPr>
              <a:t>Гарбуз</a:t>
            </a:r>
            <a:r>
              <a:rPr lang="ru-RU" sz="2000" b="1" i="1" dirty="0" smtClean="0">
                <a:solidFill>
                  <a:schemeClr val="tx1"/>
                </a:solidFill>
                <a:latin typeface="Bookman Old Style" pitchFamily="18" charset="0"/>
              </a:rPr>
              <a:t>”</a:t>
            </a: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Трипудовий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гарбуз</a:t>
            </a:r>
            <a:endParaRPr lang="ru-RU" sz="20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На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городі</a:t>
            </a:r>
            <a:endParaRPr lang="ru-RU" sz="20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Загруз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А на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цей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гарбуз</a:t>
            </a:r>
            <a:endParaRPr lang="ru-RU" sz="20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Сів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з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дітьми</a:t>
            </a:r>
            <a:endParaRPr lang="ru-RU" sz="20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Чорногуз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Каже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він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до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діток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: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—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Сіли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ми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На горбок.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—І не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зна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чорногуз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,</a:t>
            </a:r>
          </a:p>
          <a:p>
            <a:pPr algn="l"/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Що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він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сів</a:t>
            </a:r>
            <a:endParaRPr lang="ru-RU" sz="20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На </a:t>
            </a:r>
            <a:r>
              <a:rPr lang="ru-RU" sz="2000" i="1" dirty="0" err="1" smtClean="0">
                <a:solidFill>
                  <a:schemeClr val="tx1"/>
                </a:solidFill>
                <a:latin typeface="Bookman Old Style" pitchFamily="18" charset="0"/>
              </a:rPr>
              <a:t>гарбуз</a:t>
            </a:r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.</a:t>
            </a:r>
          </a:p>
          <a:p>
            <a:pPr algn="l"/>
            <a:r>
              <a:rPr lang="ru-RU" sz="2000" i="1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              Михайло Стельмах </a:t>
            </a:r>
          </a:p>
        </p:txBody>
      </p:sp>
      <p:pic>
        <p:nvPicPr>
          <p:cNvPr id="8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005608" cy="2005608"/>
          </a:xfrm>
          <a:prstGeom prst="rect">
            <a:avLst/>
          </a:prstGeom>
          <a:noFill/>
        </p:spPr>
      </p:pic>
      <p:pic>
        <p:nvPicPr>
          <p:cNvPr id="11" name="Рисунок 10" descr="tykva92-1170x7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5229200"/>
            <a:ext cx="2376264" cy="1515122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Bookman Old Style" pitchFamily="18" charset="0"/>
              </a:rPr>
              <a:t>Малюнок </a:t>
            </a:r>
            <a:endParaRPr lang="ru-RU" dirty="0"/>
          </a:p>
        </p:txBody>
      </p:sp>
      <p:pic>
        <p:nvPicPr>
          <p:cNvPr id="39938" name="Picture 2" descr="C:\Users\user\OneDrive\Рабочий стол\Теоретична частина досвіду\wwq_2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268760"/>
            <a:ext cx="5196097" cy="4468644"/>
          </a:xfrm>
          <a:prstGeom prst="rect">
            <a:avLst/>
          </a:prstGeom>
          <a:noFill/>
        </p:spPr>
      </p:pic>
      <p:pic>
        <p:nvPicPr>
          <p:cNvPr id="5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0"/>
            <a:ext cx="1628800" cy="1628800"/>
          </a:xfrm>
          <a:prstGeom prst="rect">
            <a:avLst/>
          </a:prstGeom>
          <a:noFill/>
        </p:spPr>
      </p:pic>
      <p:pic>
        <p:nvPicPr>
          <p:cNvPr id="7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628800" cy="1628800"/>
          </a:xfrm>
          <a:prstGeom prst="rect">
            <a:avLst/>
          </a:prstGeom>
          <a:noFill/>
        </p:spPr>
      </p:pic>
      <p:pic>
        <p:nvPicPr>
          <p:cNvPr id="8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15200" y="5229200"/>
            <a:ext cx="1628800" cy="1628800"/>
          </a:xfrm>
          <a:prstGeom prst="rect">
            <a:avLst/>
          </a:prstGeom>
          <a:noFill/>
        </p:spPr>
      </p:pic>
      <p:pic>
        <p:nvPicPr>
          <p:cNvPr id="10" name="Picture 2" descr="C:\Users\user\OneDrive\Рабочий стол\Теоретична частина досвіду\0fb1f4045b191773a24e6ca7d4bc95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52392"/>
            <a:ext cx="2005608" cy="2005608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OneDrive\Рабочий стол\Теоретична частина досвіду\b7951004d7ab1b629c6f9711db2fcb1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620688"/>
            <a:ext cx="5832648" cy="5832648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245</Words>
  <Application>Microsoft Office PowerPoint</Application>
  <PresentationFormat>Экран (4:3)</PresentationFormat>
  <Paragraphs>62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“Гарбузове  диво”.</vt:lpstr>
      <vt:lpstr>Слайд 2</vt:lpstr>
      <vt:lpstr>Вірш про гарбуз</vt:lpstr>
      <vt:lpstr>Гарбуз росте на городі</vt:lpstr>
      <vt:lpstr>Як росте гарбуз</vt:lpstr>
      <vt:lpstr>Види гарбузів</vt:lpstr>
      <vt:lpstr>             Гарбузове насіння</vt:lpstr>
      <vt:lpstr>             Гарбузове насіння</vt:lpstr>
      <vt:lpstr>Слайд 9</vt:lpstr>
      <vt:lpstr>           Гарбузові страви</vt:lpstr>
      <vt:lpstr>Смачна та корисна  гарбузова каша</vt:lpstr>
      <vt:lpstr>Слайд 12</vt:lpstr>
      <vt:lpstr>Кекс </vt:lpstr>
      <vt:lpstr>Слайд 14</vt:lpstr>
      <vt:lpstr>Пастила </vt:lpstr>
      <vt:lpstr>Смачні цукерки та мармелад</vt:lpstr>
      <vt:lpstr>Гарбузові фантазії</vt:lpstr>
      <vt:lpstr>Гарбузові фантазії</vt:lpstr>
      <vt:lpstr>Гарбузові фігури</vt:lpstr>
      <vt:lpstr>Розміри гарбуза</vt:lpstr>
      <vt:lpstr>Вірш про гарбуз</vt:lpstr>
      <vt:lpstr>Малюнок 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</cp:revision>
  <dcterms:created xsi:type="dcterms:W3CDTF">2024-10-09T13:34:07Z</dcterms:created>
  <dcterms:modified xsi:type="dcterms:W3CDTF">2024-10-09T16:27:45Z</dcterms:modified>
</cp:coreProperties>
</file>