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58" r:id="rId8"/>
    <p:sldId id="266" r:id="rId9"/>
    <p:sldId id="268" r:id="rId10"/>
    <p:sldId id="265" r:id="rId11"/>
    <p:sldId id="267" r:id="rId12"/>
    <p:sldId id="26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16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uk-UA" b="1" dirty="0">
                <a:solidFill>
                  <a:schemeClr val="bg2">
                    <a:lumMod val="50000"/>
                  </a:schemeClr>
                </a:solidFill>
              </a:rPr>
              <a:t>Гіперактивна дитина: особливості поведінки та виховання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2400" y="3843867"/>
            <a:ext cx="4010297" cy="2651759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" y="3843867"/>
            <a:ext cx="7223760" cy="1947333"/>
          </a:xfrm>
        </p:spPr>
        <p:txBody>
          <a:bodyPr>
            <a:noAutofit/>
          </a:bodyPr>
          <a:lstStyle/>
          <a:p>
            <a:endParaRPr lang="uk-UA" sz="2400" dirty="0"/>
          </a:p>
          <a:p>
            <a:endParaRPr lang="uk-UA" sz="2400" dirty="0"/>
          </a:p>
          <a:p>
            <a:r>
              <a:rPr lang="uk-UA" sz="2400" b="1" dirty="0">
                <a:solidFill>
                  <a:schemeClr val="bg1"/>
                </a:solidFill>
              </a:rPr>
              <a:t>Виконала: вихователь ЗДО №285</a:t>
            </a:r>
          </a:p>
          <a:p>
            <a:r>
              <a:rPr lang="uk-UA" sz="2400" b="1" dirty="0" err="1">
                <a:solidFill>
                  <a:schemeClr val="bg1"/>
                </a:solidFill>
              </a:rPr>
              <a:t>Обремська</a:t>
            </a:r>
            <a:r>
              <a:rPr lang="uk-UA" sz="2400" b="1" dirty="0">
                <a:solidFill>
                  <a:schemeClr val="bg1"/>
                </a:solidFill>
              </a:rPr>
              <a:t> Олена Миколаївна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013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8125" y="861535"/>
            <a:ext cx="1001485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Г</a:t>
            </a:r>
            <a:r>
              <a:rPr lang="uk-UA" sz="4000" b="1" dirty="0">
                <a:solidFill>
                  <a:schemeClr val="bg1"/>
                </a:solidFill>
                <a:cs typeface="Arial" panose="020B0604020202020204" pitchFamily="34" charset="0"/>
              </a:rPr>
              <a:t>- </a:t>
            </a:r>
            <a:r>
              <a:rPr lang="uk-UA" sz="4000" b="1" dirty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гіперактивний</a:t>
            </a:r>
          </a:p>
          <a:p>
            <a:r>
              <a:rPr lang="uk-UA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Р</a:t>
            </a:r>
            <a:r>
              <a:rPr lang="uk-UA" sz="4000" b="1" dirty="0">
                <a:solidFill>
                  <a:schemeClr val="bg1"/>
                </a:solidFill>
                <a:cs typeface="Arial" panose="020B0604020202020204" pitchFamily="34" charset="0"/>
              </a:rPr>
              <a:t> - </a:t>
            </a:r>
            <a:r>
              <a:rPr lang="uk-UA" sz="4000" b="1" dirty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розлад </a:t>
            </a:r>
          </a:p>
          <a:p>
            <a:r>
              <a:rPr lang="uk-UA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Д</a:t>
            </a:r>
            <a:r>
              <a:rPr lang="uk-UA" sz="4000" b="1" dirty="0">
                <a:solidFill>
                  <a:schemeClr val="bg1"/>
                </a:solidFill>
                <a:cs typeface="Arial" panose="020B0604020202020204" pitchFamily="34" charset="0"/>
              </a:rPr>
              <a:t>- </a:t>
            </a:r>
            <a:r>
              <a:rPr lang="uk-UA" sz="4000" b="1" dirty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із дефіцитом </a:t>
            </a:r>
          </a:p>
          <a:p>
            <a:r>
              <a:rPr lang="uk-UA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У</a:t>
            </a:r>
            <a:r>
              <a:rPr lang="uk-UA" sz="4000" b="1" dirty="0">
                <a:solidFill>
                  <a:schemeClr val="bg1"/>
                </a:solidFill>
                <a:cs typeface="Arial" panose="020B0604020202020204" pitchFamily="34" charset="0"/>
              </a:rPr>
              <a:t>- </a:t>
            </a:r>
            <a:r>
              <a:rPr lang="uk-UA" sz="4000" b="1" dirty="0">
                <a:solidFill>
                  <a:schemeClr val="bg2">
                    <a:lumMod val="75000"/>
                  </a:schemeClr>
                </a:solidFill>
                <a:cs typeface="Arial" panose="020B0604020202020204" pitchFamily="34" charset="0"/>
              </a:rPr>
              <a:t>уваги 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r>
              <a:rPr lang="uk-UA" sz="2400" b="1" dirty="0">
                <a:solidFill>
                  <a:schemeClr val="bg1"/>
                </a:solidFill>
              </a:rPr>
              <a:t>Гіперактивний розлад із дефіцитом уваги (ГРДУ) – це розлад самоконтролю, який означає дефіцит уваги, проблеми контролю над бажаннями і високий рівень активності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7044" y="541836"/>
            <a:ext cx="3095625" cy="20383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2494" y="1189944"/>
            <a:ext cx="2114550" cy="31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86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0933" y="281092"/>
            <a:ext cx="8534400" cy="1507067"/>
          </a:xfrm>
        </p:spPr>
        <p:txBody>
          <a:bodyPr>
            <a:normAutofit/>
          </a:bodyPr>
          <a:lstStyle/>
          <a:p>
            <a:pPr algn="ctr"/>
            <a:r>
              <a:rPr lang="uk-UA" sz="4800" b="1" cap="none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ОСНОВНІ ПРИЧИНИ ГРДУ</a:t>
            </a:r>
            <a:endParaRPr lang="en-US" sz="4800" b="1" cap="none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5206" y="281092"/>
            <a:ext cx="5455331" cy="36152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3600" b="1" dirty="0"/>
              <a:t> </a:t>
            </a:r>
            <a:r>
              <a:rPr lang="uk-UA" sz="3600" b="1" dirty="0"/>
              <a:t>Спадковість (генетичні фактори)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4521" y="907869"/>
            <a:ext cx="4934479" cy="36152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uk-UA" sz="3600" b="1" dirty="0"/>
              <a:t> Порушення    функціонування кори головного мозку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777" y="2847703"/>
            <a:ext cx="3997234" cy="33702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4185149"/>
            <a:ext cx="2506215" cy="178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49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0338" y="0"/>
            <a:ext cx="8534400" cy="1507067"/>
          </a:xfrm>
        </p:spPr>
        <p:txBody>
          <a:bodyPr>
            <a:normAutofit/>
          </a:bodyPr>
          <a:lstStyle/>
          <a:p>
            <a:pPr algn="ctr"/>
            <a:r>
              <a:rPr lang="uk-UA" sz="4800" b="1" cap="none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ОЗНАКИ ГРДУ</a:t>
            </a:r>
            <a:endParaRPr lang="en-US" sz="4800" b="1" cap="none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4949" y="1156458"/>
            <a:ext cx="1107730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нездатність зосередитися на деталях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помилки через неуважність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нездатність доводити розпочату справу до кінця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низькі організаторські здібності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негативне ставлення до завдань, що потребують розумового напруження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відволікання на сторонні подразники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забудькуватість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не може всидіти на одному місці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схоплюється з місця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без дозволу втручається в розмову старших, заняття інших дітей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не може грати в спокійні ігри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викрикує відповідь, не дослухавши запитання до кінця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не може дочекатися своєї черги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виявляється щонайменше в двох сферах діяльності (у школі та вдома)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переживає психологічний дискомфорт і дезадаптацію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000" b="1" dirty="0">
                <a:solidFill>
                  <a:schemeClr val="bg1"/>
                </a:solidFill>
              </a:rPr>
              <a:t>має супутні розлади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6311" y="94420"/>
            <a:ext cx="2952750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051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9160" y="0"/>
            <a:ext cx="8534400" cy="1507067"/>
          </a:xfrm>
        </p:spPr>
        <p:txBody>
          <a:bodyPr>
            <a:normAutofit/>
          </a:bodyPr>
          <a:lstStyle/>
          <a:p>
            <a:pPr algn="ctr"/>
            <a:r>
              <a:rPr lang="uk-UA" sz="4400" b="1" cap="none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КЛАСИФІКАЦІЯ ГРДУ</a:t>
            </a:r>
            <a:endParaRPr lang="en-US" sz="4400" b="1" cap="none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1972491" y="1149531"/>
            <a:ext cx="2246811" cy="587829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5473337" y="1031966"/>
            <a:ext cx="0" cy="783771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871063" y="1149531"/>
            <a:ext cx="1802674" cy="587829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422365" y="2170334"/>
            <a:ext cx="303929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u="sng" dirty="0">
                <a:solidFill>
                  <a:schemeClr val="bg1"/>
                </a:solidFill>
              </a:rPr>
              <a:t>ГІПЕРАКТИВНІСТЬ</a:t>
            </a:r>
            <a:r>
              <a:rPr lang="uk-UA" b="1" dirty="0">
                <a:solidFill>
                  <a:schemeClr val="bg1"/>
                </a:solidFill>
              </a:rPr>
              <a:t> </a:t>
            </a:r>
          </a:p>
          <a:p>
            <a:r>
              <a:rPr lang="uk-UA" b="1" dirty="0">
                <a:solidFill>
                  <a:schemeClr val="bg1"/>
                </a:solidFill>
              </a:rPr>
              <a:t>- не може всидіти на місці, постійно рухається </a:t>
            </a:r>
          </a:p>
          <a:p>
            <a:r>
              <a:rPr lang="uk-UA" b="1" dirty="0">
                <a:solidFill>
                  <a:schemeClr val="bg1"/>
                </a:solidFill>
              </a:rPr>
              <a:t>- часто залишає робоче місце, коли треба сидіти </a:t>
            </a:r>
          </a:p>
          <a:p>
            <a:r>
              <a:rPr lang="uk-UA" b="1" dirty="0">
                <a:solidFill>
                  <a:schemeClr val="bg1"/>
                </a:solidFill>
              </a:rPr>
              <a:t>- багато бігає і чинить  гармидер </a:t>
            </a:r>
          </a:p>
          <a:p>
            <a:r>
              <a:rPr lang="uk-UA" b="1" dirty="0">
                <a:solidFill>
                  <a:schemeClr val="bg1"/>
                </a:solidFill>
              </a:rPr>
              <a:t>- не здатна тихо, спокійно бавитися або відпочивати </a:t>
            </a:r>
          </a:p>
          <a:p>
            <a:r>
              <a:rPr lang="uk-UA" b="1" dirty="0">
                <a:solidFill>
                  <a:schemeClr val="bg1"/>
                </a:solidFill>
              </a:rPr>
              <a:t>- діє, немов “заведена” метушлива </a:t>
            </a:r>
          </a:p>
          <a:p>
            <a:r>
              <a:rPr lang="uk-UA" b="1" dirty="0">
                <a:solidFill>
                  <a:schemeClr val="bg1"/>
                </a:solidFill>
              </a:rPr>
              <a:t>- надто балакуча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255996" y="1843057"/>
            <a:ext cx="243468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2000" b="1" i="1" u="sng" dirty="0" err="1">
                <a:solidFill>
                  <a:schemeClr val="bg1"/>
                </a:solidFill>
              </a:rPr>
              <a:t>імпульсивність</a:t>
            </a:r>
            <a:endParaRPr lang="en-US" sz="2000" b="1" i="1" u="sng" dirty="0">
              <a:solidFill>
                <a:schemeClr val="bg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036423" y="2243167"/>
            <a:ext cx="316180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uk-UA" b="1" dirty="0">
                <a:solidFill>
                  <a:schemeClr val="bg1"/>
                </a:solidFill>
              </a:rPr>
              <a:t>- часто висловлюється, не дослухавши запитання до кінця</a:t>
            </a:r>
          </a:p>
          <a:p>
            <a:pPr marL="285750" indent="-285750">
              <a:buFontTx/>
              <a:buChar char="-"/>
            </a:pPr>
            <a:r>
              <a:rPr lang="uk-UA" b="1" dirty="0">
                <a:solidFill>
                  <a:schemeClr val="bg1"/>
                </a:solidFill>
              </a:rPr>
              <a:t>нетерпелива </a:t>
            </a:r>
          </a:p>
          <a:p>
            <a:pPr marL="285750" indent="-285750">
              <a:buFontTx/>
              <a:buChar char="-"/>
            </a:pPr>
            <a:r>
              <a:rPr lang="uk-UA" b="1" dirty="0">
                <a:solidFill>
                  <a:schemeClr val="bg1"/>
                </a:solidFill>
              </a:rPr>
              <a:t>перебиває розмову інших і втручається в їхню діяльність </a:t>
            </a:r>
          </a:p>
          <a:p>
            <a:r>
              <a:rPr lang="uk-UA" b="1" dirty="0">
                <a:solidFill>
                  <a:schemeClr val="bg1"/>
                </a:solidFill>
              </a:rPr>
              <a:t>- не дотримується   правил поведінки, гри - не може дочекатися своєї черги </a:t>
            </a:r>
          </a:p>
          <a:p>
            <a:pPr marL="285750" indent="-285750">
              <a:buFontTx/>
              <a:buChar char="-"/>
            </a:pPr>
            <a:r>
              <a:rPr lang="uk-UA" b="1" dirty="0">
                <a:solidFill>
                  <a:schemeClr val="bg1"/>
                </a:solidFill>
              </a:rPr>
              <a:t>часто підвищує голос </a:t>
            </a:r>
          </a:p>
          <a:p>
            <a:r>
              <a:rPr lang="uk-UA" b="1" dirty="0">
                <a:solidFill>
                  <a:schemeClr val="bg1"/>
                </a:solidFill>
              </a:rPr>
              <a:t>- часто змінюється настрій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8231314" y="1873835"/>
            <a:ext cx="18822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u="sng" dirty="0" err="1">
                <a:solidFill>
                  <a:schemeClr val="bg1"/>
                </a:solidFill>
              </a:rPr>
              <a:t>неуважність</a:t>
            </a:r>
            <a:r>
              <a:rPr lang="ru-RU" dirty="0"/>
              <a:t> </a:t>
            </a:r>
            <a:endParaRPr lang="en-US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7955280" y="2551837"/>
            <a:ext cx="391885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uk-UA" b="1" dirty="0">
                <a:solidFill>
                  <a:schemeClr val="bg1"/>
                </a:solidFill>
              </a:rPr>
              <a:t>- нездатна довго утримувати увагу </a:t>
            </a:r>
          </a:p>
          <a:p>
            <a:pPr marL="285750" indent="-285750">
              <a:buFontTx/>
              <a:buChar char="-"/>
            </a:pPr>
            <a:r>
              <a:rPr lang="uk-UA" b="1" dirty="0">
                <a:solidFill>
                  <a:schemeClr val="bg1"/>
                </a:solidFill>
              </a:rPr>
              <a:t>має багато незакінчених справ </a:t>
            </a:r>
          </a:p>
          <a:p>
            <a:pPr marL="285750" indent="-285750">
              <a:buFontTx/>
              <a:buChar char="-"/>
            </a:pPr>
            <a:r>
              <a:rPr lang="uk-UA" b="1" dirty="0">
                <a:solidFill>
                  <a:schemeClr val="bg1"/>
                </a:solidFill>
              </a:rPr>
              <a:t>непослідовна в поведінці </a:t>
            </a:r>
          </a:p>
          <a:p>
            <a:pPr marL="285750" indent="-285750">
              <a:buFontTx/>
              <a:buChar char="-"/>
            </a:pPr>
            <a:r>
              <a:rPr lang="uk-UA" b="1" dirty="0">
                <a:solidFill>
                  <a:schemeClr val="bg1"/>
                </a:solidFill>
              </a:rPr>
              <a:t> легко відволікається на сторонні подразники </a:t>
            </a:r>
          </a:p>
          <a:p>
            <a:pPr marL="285750" indent="-285750">
              <a:buFontTx/>
              <a:buChar char="-"/>
            </a:pPr>
            <a:r>
              <a:rPr lang="uk-UA" b="1" dirty="0">
                <a:solidFill>
                  <a:schemeClr val="bg1"/>
                </a:solidFill>
              </a:rPr>
              <a:t> не чує, коли до неї звертаються </a:t>
            </a:r>
          </a:p>
          <a:p>
            <a:pPr marL="285750" indent="-285750">
              <a:buFontTx/>
              <a:buChar char="-"/>
            </a:pPr>
            <a:r>
              <a:rPr lang="uk-UA" b="1" dirty="0">
                <a:solidFill>
                  <a:schemeClr val="bg1"/>
                </a:solidFill>
              </a:rPr>
              <a:t> не дотримується вказівок і не виконує до кінця роботу</a:t>
            </a:r>
          </a:p>
          <a:p>
            <a:pPr marL="285750" indent="-285750">
              <a:buFontTx/>
              <a:buChar char="-"/>
            </a:pPr>
            <a:r>
              <a:rPr lang="uk-UA" b="1" dirty="0">
                <a:solidFill>
                  <a:schemeClr val="bg1"/>
                </a:solidFill>
              </a:rPr>
              <a:t>часто губить свої речі</a:t>
            </a:r>
          </a:p>
          <a:p>
            <a:pPr marL="285750" indent="-285750">
              <a:buFontTx/>
              <a:buChar char="-"/>
            </a:pPr>
            <a:r>
              <a:rPr lang="uk-UA" b="1" dirty="0">
                <a:solidFill>
                  <a:schemeClr val="bg1"/>
                </a:solidFill>
              </a:rPr>
              <a:t>забудькувата</a:t>
            </a:r>
          </a:p>
        </p:txBody>
      </p:sp>
    </p:spTree>
    <p:extLst>
      <p:ext uri="{BB962C8B-B14F-4D97-AF65-F5344CB8AC3E}">
        <p14:creationId xmlns:p14="http://schemas.microsoft.com/office/powerpoint/2010/main" val="2654563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475" y="0"/>
            <a:ext cx="8534400" cy="1507067"/>
          </a:xfrm>
        </p:spPr>
        <p:txBody>
          <a:bodyPr>
            <a:normAutofit/>
          </a:bodyPr>
          <a:lstStyle/>
          <a:p>
            <a:r>
              <a:rPr lang="uk-UA" sz="4400" b="1" cap="none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СУПУТНІ РОЗЛАДИ</a:t>
            </a:r>
            <a:endParaRPr lang="en-US" sz="4400" b="1" cap="none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45165" y="996945"/>
            <a:ext cx="577671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i="1" dirty="0">
                <a:solidFill>
                  <a:schemeClr val="bg1"/>
                </a:solidFill>
              </a:rPr>
              <a:t>ЧАСТІ РОЗЛАДИ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400" b="1" dirty="0">
                <a:solidFill>
                  <a:schemeClr val="bg1"/>
                </a:solidFill>
              </a:rPr>
              <a:t>Розлади мовлення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400" b="1" dirty="0">
                <a:solidFill>
                  <a:schemeClr val="bg1"/>
                </a:solidFill>
              </a:rPr>
              <a:t>Розлади психічних і когнітивних процесів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400" b="1" dirty="0">
                <a:solidFill>
                  <a:schemeClr val="bg1"/>
                </a:solidFill>
              </a:rPr>
              <a:t>Розлади сну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400" b="1" dirty="0">
                <a:solidFill>
                  <a:schemeClr val="bg1"/>
                </a:solidFill>
              </a:rPr>
              <a:t>Занижена самооцінка</a:t>
            </a:r>
          </a:p>
          <a:p>
            <a:r>
              <a:rPr lang="uk-UA" sz="2400" b="1" i="1" dirty="0">
                <a:solidFill>
                  <a:schemeClr val="bg1"/>
                </a:solidFill>
              </a:rPr>
              <a:t>РОЗЛАДИ ПОВЕДІНКИ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400" b="1" i="1" dirty="0">
                <a:solidFill>
                  <a:schemeClr val="bg1"/>
                </a:solidFill>
              </a:rPr>
              <a:t>Опозиційні розлади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400" b="1" i="1" dirty="0">
                <a:solidFill>
                  <a:schemeClr val="bg1"/>
                </a:solidFill>
              </a:rPr>
              <a:t>Асоціальні розлади </a:t>
            </a:r>
          </a:p>
          <a:p>
            <a:r>
              <a:rPr lang="uk-UA" sz="2400" b="1" i="1" dirty="0">
                <a:solidFill>
                  <a:schemeClr val="bg1"/>
                </a:solidFill>
              </a:rPr>
              <a:t>НЕЧАСТІ РОЗЛАДИ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400" b="1" dirty="0">
                <a:solidFill>
                  <a:schemeClr val="bg1"/>
                </a:solidFill>
              </a:rPr>
              <a:t>Тики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400" b="1" dirty="0">
                <a:solidFill>
                  <a:schemeClr val="bg1"/>
                </a:solidFill>
              </a:rPr>
              <a:t>Енурез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sz="2400" b="1" dirty="0">
                <a:solidFill>
                  <a:schemeClr val="bg1"/>
                </a:solidFill>
              </a:rPr>
              <a:t>Розлади харчування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6475" y="586268"/>
            <a:ext cx="2028825" cy="2857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0484" y="3853543"/>
            <a:ext cx="314325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934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7983" y="207855"/>
            <a:ext cx="8534400" cy="1507067"/>
          </a:xfrm>
        </p:spPr>
        <p:txBody>
          <a:bodyPr>
            <a:normAutofit/>
          </a:bodyPr>
          <a:lstStyle/>
          <a:p>
            <a:pPr algn="ctr"/>
            <a:r>
              <a:rPr lang="ru-RU" sz="4400" b="1" cap="none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Чим </a:t>
            </a:r>
            <a:r>
              <a:rPr lang="ru-RU" sz="4400" b="1" cap="none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відрізняється</a:t>
            </a:r>
            <a:r>
              <a:rPr lang="ru-RU" sz="4400" b="1" cap="none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активна </a:t>
            </a:r>
            <a:r>
              <a:rPr lang="ru-RU" sz="4400" b="1" cap="none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дитина</a:t>
            </a:r>
            <a:r>
              <a:rPr lang="ru-RU" sz="4400" b="1" cap="none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4400" b="1" cap="none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від</a:t>
            </a:r>
            <a:r>
              <a:rPr lang="ru-RU" sz="4400" b="1" cap="none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4400" b="1" cap="none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гіперактивної</a:t>
            </a:r>
            <a:r>
              <a:rPr lang="ru-RU" sz="4400" b="1" cap="none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?</a:t>
            </a:r>
            <a:endParaRPr lang="en-US" sz="4400" b="1" cap="none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9391" y="1680149"/>
            <a:ext cx="4649787" cy="576262"/>
          </a:xfrm>
        </p:spPr>
        <p:txBody>
          <a:bodyPr/>
          <a:lstStyle/>
          <a:p>
            <a:r>
              <a:rPr lang="ru-RU" b="1" dirty="0">
                <a:solidFill>
                  <a:schemeClr val="bg1"/>
                </a:solidFill>
              </a:rPr>
              <a:t>Активна </a:t>
            </a:r>
            <a:r>
              <a:rPr lang="ru-RU" b="1" dirty="0" err="1">
                <a:solidFill>
                  <a:schemeClr val="bg1"/>
                </a:solidFill>
              </a:rPr>
              <a:t>дитина</a:t>
            </a:r>
            <a:r>
              <a:rPr lang="ru-RU" b="1" dirty="0">
                <a:solidFill>
                  <a:schemeClr val="bg1"/>
                </a:solidFill>
              </a:rPr>
              <a:t>: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9391" y="2442754"/>
            <a:ext cx="4937655" cy="3984171"/>
          </a:xfrm>
        </p:spPr>
        <p:txBody>
          <a:bodyPr>
            <a:normAutofit fontScale="77500" lnSpcReduction="20000"/>
          </a:bodyPr>
          <a:lstStyle/>
          <a:p>
            <a:r>
              <a:rPr lang="uk-UA" b="1" dirty="0">
                <a:solidFill>
                  <a:schemeClr val="bg1"/>
                </a:solidFill>
              </a:rPr>
              <a:t>Більшу частину дня "не сидить на місці", віддає перевагу рухливим іграм, а не пасивним (</a:t>
            </a:r>
            <a:r>
              <a:rPr lang="uk-UA" b="1" dirty="0" err="1">
                <a:solidFill>
                  <a:schemeClr val="bg1"/>
                </a:solidFill>
              </a:rPr>
              <a:t>пазли</a:t>
            </a:r>
            <a:r>
              <a:rPr lang="uk-UA" b="1" dirty="0">
                <a:solidFill>
                  <a:schemeClr val="bg1"/>
                </a:solidFill>
              </a:rPr>
              <a:t>, конструктори). Проте, якщо її зацікавити - може книжку з мамою почитати, </a:t>
            </a:r>
            <a:r>
              <a:rPr lang="uk-UA" b="1" dirty="0" err="1">
                <a:solidFill>
                  <a:schemeClr val="bg1"/>
                </a:solidFill>
              </a:rPr>
              <a:t>пазли</a:t>
            </a:r>
            <a:r>
              <a:rPr lang="uk-UA" b="1" dirty="0">
                <a:solidFill>
                  <a:schemeClr val="bg1"/>
                </a:solidFill>
              </a:rPr>
              <a:t> зібрати тощо.</a:t>
            </a:r>
          </a:p>
          <a:p>
            <a:r>
              <a:rPr lang="uk-UA" b="1" dirty="0">
                <a:solidFill>
                  <a:schemeClr val="bg1"/>
                </a:solidFill>
              </a:rPr>
              <a:t>Швидко й багато говорить, задає нескінченну кількість запитань.</a:t>
            </a:r>
          </a:p>
          <a:p>
            <a:r>
              <a:rPr lang="uk-UA" b="1" dirty="0">
                <a:solidFill>
                  <a:schemeClr val="bg1"/>
                </a:solidFill>
              </a:rPr>
              <a:t>Порушення сну й травлення  трапляються досить </a:t>
            </a:r>
            <a:r>
              <a:rPr lang="uk-UA" b="1" dirty="0" err="1">
                <a:solidFill>
                  <a:schemeClr val="bg1"/>
                </a:solidFill>
              </a:rPr>
              <a:t>рідко</a:t>
            </a:r>
            <a:r>
              <a:rPr lang="uk-UA" b="1" dirty="0">
                <a:solidFill>
                  <a:schemeClr val="bg1"/>
                </a:solidFill>
              </a:rPr>
              <a:t>.</a:t>
            </a:r>
          </a:p>
          <a:p>
            <a:r>
              <a:rPr lang="uk-UA" b="1" dirty="0">
                <a:solidFill>
                  <a:schemeClr val="bg1"/>
                </a:solidFill>
              </a:rPr>
              <a:t>Малюк активний, та не скрізь. Приміром, неспокійний і непосидючий удома, але спокійний - у садочку, серед малознайомих людей.</a:t>
            </a:r>
          </a:p>
          <a:p>
            <a:r>
              <a:rPr lang="uk-UA" b="1" dirty="0">
                <a:solidFill>
                  <a:schemeClr val="bg1"/>
                </a:solidFill>
              </a:rPr>
              <a:t>Він неагресивний. Тобто випадково або в запалі конфлікту може й відлупцювати "колегу з пісочниці", але сам не провокує конфлікти.</a:t>
            </a:r>
          </a:p>
          <a:p>
            <a:endParaRPr lang="en-US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938571" y="1644648"/>
            <a:ext cx="4665134" cy="576262"/>
          </a:xfrm>
        </p:spPr>
        <p:txBody>
          <a:bodyPr/>
          <a:lstStyle/>
          <a:p>
            <a:r>
              <a:rPr lang="ru-RU" b="1" dirty="0" err="1">
                <a:solidFill>
                  <a:schemeClr val="bg1"/>
                </a:solidFill>
              </a:rPr>
              <a:t>Гіперактивна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дитина</a:t>
            </a:r>
            <a:r>
              <a:rPr lang="ru-RU" b="1" dirty="0">
                <a:solidFill>
                  <a:schemeClr val="bg1"/>
                </a:solidFill>
              </a:rPr>
              <a:t>: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938571" y="2286000"/>
            <a:ext cx="5556743" cy="4572000"/>
          </a:xfrm>
        </p:spPr>
        <p:txBody>
          <a:bodyPr>
            <a:normAutofit fontScale="70000" lnSpcReduction="20000"/>
          </a:bodyPr>
          <a:lstStyle/>
          <a:p>
            <a:r>
              <a:rPr lang="uk-UA" sz="2300" b="1" dirty="0">
                <a:solidFill>
                  <a:schemeClr val="bg1"/>
                </a:solidFill>
              </a:rPr>
              <a:t>Перебуває у постійному русі й просто не може себе контролювати, навіть якщо утомилась продовжує рухатися, а знесилившись остаточно, плаче та влаштовує істерику.</a:t>
            </a:r>
          </a:p>
          <a:p>
            <a:r>
              <a:rPr lang="uk-UA" sz="2300" b="1" dirty="0">
                <a:solidFill>
                  <a:schemeClr val="bg1"/>
                </a:solidFill>
              </a:rPr>
              <a:t>Швидко й багато говорить, ковтає слова, перебиває, не дослуховує. Задає мільйон запитань, але </a:t>
            </a:r>
            <a:r>
              <a:rPr lang="uk-UA" sz="2300" b="1" dirty="0" err="1">
                <a:solidFill>
                  <a:schemeClr val="bg1"/>
                </a:solidFill>
              </a:rPr>
              <a:t>рідко</a:t>
            </a:r>
            <a:r>
              <a:rPr lang="uk-UA" sz="2300" b="1" dirty="0">
                <a:solidFill>
                  <a:schemeClr val="bg1"/>
                </a:solidFill>
              </a:rPr>
              <a:t> вислуховує відповіді на них.</a:t>
            </a:r>
          </a:p>
          <a:p>
            <a:r>
              <a:rPr lang="uk-UA" sz="2300" b="1" dirty="0">
                <a:solidFill>
                  <a:schemeClr val="bg1"/>
                </a:solidFill>
              </a:rPr>
              <a:t> Малюка неможливо вкласти спати, а якщо спить, то уривками, неспокійно. У нього часто виникають кишкові розлади, алергічні реакції.</a:t>
            </a:r>
          </a:p>
          <a:p>
            <a:r>
              <a:rPr lang="uk-UA" sz="2300" b="1" dirty="0">
                <a:solidFill>
                  <a:schemeClr val="bg1"/>
                </a:solidFill>
              </a:rPr>
              <a:t>Дитина - некерована, при цьому зовсім не реагує на заборони й обмеження. У будь-яких умовах (будинок, магазин, дитсадок, дитячий майданчик) поводиться однаково активно.</a:t>
            </a:r>
          </a:p>
          <a:p>
            <a:r>
              <a:rPr lang="uk-UA" sz="2300" b="1" dirty="0">
                <a:solidFill>
                  <a:schemeClr val="bg1"/>
                </a:solidFill>
              </a:rPr>
              <a:t>Часто провокує конфлікти. Не контролює свою агресію - б'ється, кусається, </a:t>
            </a:r>
            <a:r>
              <a:rPr lang="uk-UA" sz="2300" b="1" dirty="0" err="1">
                <a:solidFill>
                  <a:schemeClr val="bg1"/>
                </a:solidFill>
              </a:rPr>
              <a:t>штовхається</a:t>
            </a:r>
            <a:r>
              <a:rPr lang="uk-UA" sz="2300" b="1" dirty="0">
                <a:solidFill>
                  <a:schemeClr val="bg1"/>
                </a:solidFill>
              </a:rPr>
              <a:t>, причому пускає в хід підручні засоби: іграшки, каміння...</a:t>
            </a:r>
          </a:p>
          <a:p>
            <a:endParaRPr lang="en-US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9840" y="204380"/>
            <a:ext cx="1828897" cy="1611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0722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194" y="0"/>
            <a:ext cx="11534503" cy="7140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Правила роботи з гіперактивними дітьми.</a:t>
            </a:r>
          </a:p>
          <a:p>
            <a:r>
              <a:rPr lang="uk-UA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Поради вихователям</a:t>
            </a:r>
            <a:endParaRPr lang="uk-UA" dirty="0"/>
          </a:p>
          <a:p>
            <a:r>
              <a:rPr lang="uk-UA" sz="2400" b="1" dirty="0">
                <a:solidFill>
                  <a:schemeClr val="bg1"/>
                </a:solidFill>
              </a:rPr>
              <a:t>1. Працювати з дитиною на початку дня, а не ввечері.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2. Зменшити робоче навантаження на дитину.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3. Ділити роботу на більш короткі, але частіші періоди. Використовувати фізкультхвилинки.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4. Зменшити вимоги до акуратності на початку роботи, щоб сформувати почуття успіху.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5. Посадити дитину під час занять поруч із собою.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6. Використовувати тактильний контакт (елементи масажу, дотику, прогладжування).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7. Домовлятися з дитиною про ті або інші дії заздалегідь.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8. Давати короткі, чіткі й конкретні інструкції.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9. Використовувати гнучку систему заохочень і покарань.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10. Заохочувати дитину одразу ж, не відкладаючи на потім.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11. Давати дитині можливість вибору.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12. Залишатися спокійним.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3855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880" y="215437"/>
            <a:ext cx="1139081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13.Приймати дитину такою, якою вона є.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14	Не порівнювати її з іншими, а тільки із самим собою;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15	Повторювати завдання спокійним тоном, не робити зауважень;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16	Підтримувати дитину, бути терплячими;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17	Використовувати зоровий, хвалити дитину, коли сидить спокійно;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18	Змінювати види діяльності, давати змогу рухатися, створювати ситуації успіху, підтримувати контакт із батьками,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19	Корисними є пальчикові ігри, робота з піском, з водою, з глиною;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20	Створюйте ситуації, у яких дитина може продемонструвати свої сильні сторони;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21	Будуйте процес навчання та виховання на позитивних емоціях;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22	Навчайте дитину необхідних соціальних норм і навичок спілкування;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23	Регулюйте взаємини дитини з однолітками;</a:t>
            </a:r>
          </a:p>
          <a:p>
            <a:r>
              <a:rPr lang="uk-UA" sz="2400" b="1" dirty="0">
                <a:solidFill>
                  <a:schemeClr val="bg1"/>
                </a:solidFill>
              </a:rPr>
              <a:t>24	Пояснюйте батькам і оточуючим, що позитивні зміни відбуваються не відразу, а через деякий час; а поліпшення стану дитини залежить не тільки від спеціального лікування (медикаментозної терапії), але й від спокійного й поміркованого ставлення до неї.</a:t>
            </a:r>
          </a:p>
        </p:txBody>
      </p:sp>
    </p:spTree>
    <p:extLst>
      <p:ext uri="{BB962C8B-B14F-4D97-AF65-F5344CB8AC3E}">
        <p14:creationId xmlns:p14="http://schemas.microsoft.com/office/powerpoint/2010/main" val="2330521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6571" y="-26126"/>
            <a:ext cx="116912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Поради</a:t>
            </a:r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батькам </a:t>
            </a:r>
            <a:r>
              <a:rPr lang="ru-RU" sz="36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щодо</a:t>
            </a:r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36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роботи</a:t>
            </a:r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з </a:t>
            </a:r>
            <a:r>
              <a:rPr lang="ru-RU" sz="36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гіперактивними</a:t>
            </a:r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36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дітьми</a:t>
            </a:r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:</a:t>
            </a:r>
            <a:endParaRPr 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3691" y="1200329"/>
            <a:ext cx="1094667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У своїх взаєминах з дитиною підтримуйте позитивну установку.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Хваліть її щоразу, коли вона на це заслужила, помічайте успіхи. Це допомагає закріпити впевненість дитини у своїх силах.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Уникайте повторення слів “немає” і “не можна”.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Розмовляйте стримано, спокійно, м’яко.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Давайте дитині тільки одне завдання на певний відрізок часу, щоб вона могла його завершити.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Заохочуйте дитину до всіх видів діяльності, що потребують концентрації уваги (робота з кубиками, розфарбовування, читання).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Підтримуйте вдома чіткий розпорядок дня.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Час прийому їжі, виконання домашніх завдань і сну щодня має відповідати цьому розпорядку.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Уникайте скупчення людей. Перебування у великих магазинах, на ринках, </a:t>
            </a:r>
          </a:p>
          <a:p>
            <a:r>
              <a:rPr lang="uk-UA" b="1" dirty="0">
                <a:solidFill>
                  <a:schemeClr val="bg1"/>
                </a:solidFill>
              </a:rPr>
              <a:t>     в кафе складно переживає дитина.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Під час ігор обмежуйте дитину лише одним партнером.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Оберігайте дитину від втоми, оскільки це призводить до зниження </a:t>
            </a:r>
          </a:p>
          <a:p>
            <a:r>
              <a:rPr lang="uk-UA" b="1" dirty="0">
                <a:solidFill>
                  <a:schemeClr val="bg1"/>
                </a:solidFill>
              </a:rPr>
              <a:t>     самоконтролю й наростання гіперактивності.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9929" y="4695825"/>
            <a:ext cx="2247900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6020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0263" y="335846"/>
            <a:ext cx="1148225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Давайте дитині можливість витрачати надмірну енергію.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Корисна щоденна фізична активність на свіжому повітрі, тривалі прогулянки, біг, спортивні заняття.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Зробіть усе можливе для підвищення самооцінки дитини, адже через дефіцит уваги вона може неправильно розуміти вказівки та іншу інформацію, тому всі навколо безупинно її виправляють.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Одразу хваліть і винагороджуйте за хорошу поведінку.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Будьте послідовні в питаннях дисципліни; якщо хтось залишається з дитиною під час вашої відсутності, переконайтеся, що він дотримується ваших методів.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Завдання повинні бути простими і конкретними (“</a:t>
            </a:r>
            <a:r>
              <a:rPr lang="uk-UA" b="1" dirty="0" err="1">
                <a:solidFill>
                  <a:schemeClr val="bg1"/>
                </a:solidFill>
              </a:rPr>
              <a:t>почисть</a:t>
            </a:r>
            <a:r>
              <a:rPr lang="uk-UA" b="1" dirty="0">
                <a:solidFill>
                  <a:schemeClr val="bg1"/>
                </a:solidFill>
              </a:rPr>
              <a:t> зуби, а тепер одягайся”, а не “збирайся до школи”).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Підтримуйте дитину у всьому, в чому вона сильна, особливо у спорті й позашкільних заняттях.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Не припускайте, щоб </a:t>
            </a:r>
            <a:r>
              <a:rPr lang="uk-UA" b="1" dirty="0" err="1">
                <a:solidFill>
                  <a:schemeClr val="bg1"/>
                </a:solidFill>
              </a:rPr>
              <a:t>уроки</a:t>
            </a:r>
            <a:r>
              <a:rPr lang="uk-UA" b="1" dirty="0">
                <a:solidFill>
                  <a:schemeClr val="bg1"/>
                </a:solidFill>
              </a:rPr>
              <a:t> займали весь вільний час дитини; грати й рухатися для неї не менш важливо.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uk-UA" b="1" dirty="0">
                <a:solidFill>
                  <a:schemeClr val="bg1"/>
                </a:solidFill>
              </a:rPr>
              <a:t>В кімнаті дитини має бути якомога менше предметів, іграшки повинні бути прибрані так, щоб не відволікати увагу.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3139" y="4921839"/>
            <a:ext cx="2619375" cy="17430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7401" y="4883739"/>
            <a:ext cx="256222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485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9686" y="2149081"/>
            <a:ext cx="8534400" cy="1507067"/>
          </a:xfrm>
        </p:spPr>
        <p:txBody>
          <a:bodyPr>
            <a:normAutofit/>
          </a:bodyPr>
          <a:lstStyle/>
          <a:p>
            <a:pPr algn="ctr"/>
            <a:r>
              <a:rPr lang="uk-UA" sz="4800" b="1" cap="none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Дякую за увагу!</a:t>
            </a:r>
            <a:endParaRPr lang="en-US" sz="4800" b="1" cap="none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541933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172</TotalTime>
  <Words>1202</Words>
  <Application>Microsoft Office PowerPoint</Application>
  <PresentationFormat>Широкий екран</PresentationFormat>
  <Paragraphs>134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6" baseType="lpstr">
      <vt:lpstr>Century Gothic</vt:lpstr>
      <vt:lpstr>Wingdings</vt:lpstr>
      <vt:lpstr>Wingdings 3</vt:lpstr>
      <vt:lpstr>Сектор</vt:lpstr>
      <vt:lpstr>Гіперактивна дитина: особливості поведінки та виховання</vt:lpstr>
      <vt:lpstr>Презентація PowerPoint</vt:lpstr>
      <vt:lpstr>ОСНОВНІ ПРИЧИНИ ГРДУ</vt:lpstr>
      <vt:lpstr>ОЗНАКИ ГРДУ</vt:lpstr>
      <vt:lpstr>КЛАСИФІКАЦІЯ ГРДУ</vt:lpstr>
      <vt:lpstr>СУПУТНІ РОЗЛАДИ</vt:lpstr>
      <vt:lpstr>Чим відрізняється активна дитина від гіперактивної?</vt:lpstr>
      <vt:lpstr>Презентація PowerPoint</vt:lpstr>
      <vt:lpstr>Презентація PowerPoint</vt:lpstr>
      <vt:lpstr>Презентація PowerPoint</vt:lpstr>
      <vt:lpstr>Презентація PowerPoint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Гіперактивна дитина: особливості поведінки та виховання</dc:title>
  <dc:creator>Пользователь Windows</dc:creator>
  <cp:lastModifiedBy>metodist</cp:lastModifiedBy>
  <cp:revision>21</cp:revision>
  <dcterms:created xsi:type="dcterms:W3CDTF">2017-11-28T18:35:33Z</dcterms:created>
  <dcterms:modified xsi:type="dcterms:W3CDTF">2021-11-26T11:02:52Z</dcterms:modified>
</cp:coreProperties>
</file>