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31C3"/>
    <a:srgbClr val="2E1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72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C058AB-C66C-43C6-B495-940BB2691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265415F-1B7C-4DDD-8DF9-3518F04C85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4135EB0-F7FA-42AE-8510-B6BE1E5ED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0C096A2-9A92-4BF5-8447-167DB4EF5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DDFF97E-7215-4327-877E-E1948B9AE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806942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FAA95A-2DE8-4161-A6BC-4FBD43548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68FC3F0-DED0-4618-B3D2-62A532E8D9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65C4CB1-B084-4CEB-9449-813F6A168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C2ACF2E-BCB3-4499-963A-DE2B08AFD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E301650-F074-4065-B7B6-AF5764B7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616675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ADAA37-24CF-40FF-A413-DCE5EBB85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E968AF0-6459-4460-9206-2F7F9F87C4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749CF23-CB82-4F76-8C42-7ED5D3334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E8C61C3-E320-4521-8E90-A83CF1263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A2D437C-F56E-40C4-9B2C-451535F99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14133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798B13-8EF5-404F-94CC-34EA0FE9B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7EF1A4F-FD2C-482B-87F8-AFF72A437B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2273657-1E94-4F96-AB0E-0CF2C5B016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7A1A4A3-B761-4269-9FCD-3D1A28176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0CA7956-CC43-496F-8C45-EE95ACAB3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C593644-501B-4D5E-B789-5EDFF37F2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05637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705C9F-D048-468A-936C-C125BEFE5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E26AADF-B891-468F-B6B4-4CA8B874AC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01674E0-C54E-4812-8276-A19491108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8E1F0D2-A271-4B30-A2DF-195F073DAF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667886D2-5EA4-4F6C-B699-75586551BB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EF6FDF68-1624-4B81-B273-83A2DDC0B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D8E3D8A4-2AAB-4AEB-BEF6-68E4D4F7B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28DAC081-C45B-43C7-9764-5C75EF1DB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408081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24026A-DA1C-4AB8-9696-36FBF556C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B0E5565B-7F0B-4398-B595-70F5573C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73D0FC70-83D5-4D2D-95AC-94687E680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0C9EB2B-6C9B-4DF9-95C4-7CF556773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908616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723AFAA-812E-43F2-B71E-DFCB02AB5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2FB8F616-A7D0-42C9-9FBA-EFBF68F2E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2275211A-5814-4641-993E-78B7A6801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698374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B660E9-CD47-4F60-94FE-544EF85C9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BC2FF3-D694-4C46-8AD3-3A43C7276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AD91DA-DBBA-434D-90FD-507D5832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0DE8F86-2C0C-4D4B-8101-89B83824C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DF3B4DF-7A87-4EB3-B451-6418011C4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08330E5-E637-4ED1-ADCA-EB7759F04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17845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DB07A1-13E3-4EA2-99F8-55FD2A6C9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926FE1FA-180E-4DD4-A8C4-C0EFD923ED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9F92A8F-EE61-4C6A-96D9-1F3D90B73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CC56B48-F079-4394-9EB9-27FDC1D88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1FD57D8-8649-41A8-BD79-14C182E68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9AFAA36-3072-4386-ADBF-28A65D275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747881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AFA46C-928E-4092-809D-AF5CDCE23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56572682-DE86-4172-A903-9EAB90ED4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B2BA423-3C91-4F91-A884-E695028AF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9B3943D-F443-4C5F-B685-2F8748149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545315F-339A-4B30-9BC0-40C062221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76947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4C9BCF7-1C7E-4DB5-B8B4-C3B30B0577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9A67305D-F9EE-4A30-AC8C-D0160BB4B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B76EC6D-6712-4ABF-832D-4EC72B8C2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310F8A8-4B3E-4F57-BB35-440D2BE9E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05E66CC-ADF3-4A0D-A84A-678812351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891365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7D6567-1092-4399-8E43-B7004450C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CFF95EA-27CF-4B91-88A6-DA1BD4454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1EC6D8E-8549-4C69-843D-A3E4F2563E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16A88-AC0A-4677-B06F-4CBC69798669}" type="datetimeFigureOut">
              <a:rPr lang="LID4096" smtClean="0"/>
              <a:t>01/10/2023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6C4A2F7-57F3-4F80-8DC3-53301202E3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11A07FE-E285-4F20-A808-FAFE8BB86E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03576-B383-4591-B39E-E5B40242023C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50463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048806-1311-4ABE-9785-174A2287DA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06833"/>
            <a:ext cx="9144000" cy="2387600"/>
          </a:xfrm>
        </p:spPr>
        <p:txBody>
          <a:bodyPr/>
          <a:lstStyle/>
          <a:p>
            <a:r>
              <a:rPr lang="uk-UA" b="1" dirty="0">
                <a:solidFill>
                  <a:srgbClr val="2E13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«Граємо з динозаврами»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7496A2E-32C8-4770-98AB-BF6EED7566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79075"/>
            <a:ext cx="9144000" cy="1655762"/>
          </a:xfrm>
        </p:spPr>
        <p:txBody>
          <a:bodyPr/>
          <a:lstStyle/>
          <a:p>
            <a:r>
              <a:rPr lang="uk-UA" dirty="0">
                <a:solidFill>
                  <a:srgbClr val="2E13B3"/>
                </a:solidFill>
              </a:rPr>
              <a:t>(диференціація С-З)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4B277B-1012-4A33-B381-71F89D01C2D4}"/>
              </a:ext>
            </a:extLst>
          </p:cNvPr>
          <p:cNvSpPr txBox="1"/>
          <p:nvPr/>
        </p:nvSpPr>
        <p:spPr>
          <a:xfrm>
            <a:off x="9124950" y="4706956"/>
            <a:ext cx="2133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rgbClr val="0331C3"/>
                </a:solidFill>
              </a:rPr>
              <a:t>Вчитель-логопед </a:t>
            </a:r>
          </a:p>
          <a:p>
            <a:r>
              <a:rPr lang="uk-UA" sz="2000" b="1" dirty="0" err="1">
                <a:solidFill>
                  <a:srgbClr val="0331C3"/>
                </a:solidFill>
              </a:rPr>
              <a:t>Ойцех</a:t>
            </a:r>
            <a:r>
              <a:rPr lang="uk-UA" sz="2000" b="1" dirty="0">
                <a:solidFill>
                  <a:srgbClr val="0331C3"/>
                </a:solidFill>
              </a:rPr>
              <a:t> Л.А.</a:t>
            </a:r>
          </a:p>
        </p:txBody>
      </p:sp>
    </p:spTree>
    <p:extLst>
      <p:ext uri="{BB962C8B-B14F-4D97-AF65-F5344CB8AC3E}">
        <p14:creationId xmlns:p14="http://schemas.microsoft.com/office/powerpoint/2010/main" val="3495405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96A550-B1C6-4FCA-9F3A-6B77097B2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33204" y="3252128"/>
            <a:ext cx="4385236" cy="2696920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9B0DF570-FB47-4DAE-BDA2-0EA53BAF0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3574" y="136526"/>
            <a:ext cx="8963025" cy="76835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</a:rPr>
              <a:t>Знайомся, це </a:t>
            </a:r>
            <a:r>
              <a:rPr lang="uk-UA" sz="3200" b="1" dirty="0" err="1">
                <a:solidFill>
                  <a:srgbClr val="002060"/>
                </a:solidFill>
              </a:rPr>
              <a:t>Суня</a:t>
            </a:r>
            <a:r>
              <a:rPr lang="uk-UA" sz="3200" b="1" dirty="0">
                <a:solidFill>
                  <a:srgbClr val="002060"/>
                </a:solidFill>
              </a:rPr>
              <a:t>. Йому дуже подобається звук С.</a:t>
            </a:r>
          </a:p>
        </p:txBody>
      </p:sp>
    </p:spTree>
    <p:extLst>
      <p:ext uri="{BB962C8B-B14F-4D97-AF65-F5344CB8AC3E}">
        <p14:creationId xmlns:p14="http://schemas.microsoft.com/office/powerpoint/2010/main" val="477354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1BF6AD-51B2-4454-93C1-871144C67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3574" y="136526"/>
            <a:ext cx="8963025" cy="76835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</a:rPr>
              <a:t>Знайомся, це </a:t>
            </a:r>
            <a:r>
              <a:rPr lang="uk-UA" sz="3200" b="1" dirty="0" err="1">
                <a:solidFill>
                  <a:srgbClr val="002060"/>
                </a:solidFill>
              </a:rPr>
              <a:t>Зуня</a:t>
            </a:r>
            <a:r>
              <a:rPr lang="uk-UA" sz="3200" b="1" dirty="0">
                <a:solidFill>
                  <a:srgbClr val="002060"/>
                </a:solidFill>
              </a:rPr>
              <a:t>. Йому дуже подобається звук З.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38A7A1-16A2-42AB-8B0D-ECFC17AB4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674" y="2578212"/>
            <a:ext cx="3388449" cy="347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023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F313CB-B995-45CA-B209-9BBF2896E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9" y="2309153"/>
            <a:ext cx="4385236" cy="269692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458E80-E8B1-47D5-95AF-1B2B9D8BA3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424" y="1692387"/>
            <a:ext cx="3388449" cy="3473225"/>
          </a:xfrm>
          <a:prstGeom prst="rect">
            <a:avLst/>
          </a:prstGeom>
        </p:spPr>
      </p:pic>
      <p:sp>
        <p:nvSpPr>
          <p:cNvPr id="38" name="Заголовок 1">
            <a:extLst>
              <a:ext uri="{FF2B5EF4-FFF2-40B4-BE49-F238E27FC236}">
                <a16:creationId xmlns:a16="http://schemas.microsoft.com/office/drawing/2014/main" id="{7F9648C9-A772-4FEA-8985-4AB0774A086A}"/>
              </a:ext>
            </a:extLst>
          </p:cNvPr>
          <p:cNvSpPr txBox="1">
            <a:spLocks/>
          </p:cNvSpPr>
          <p:nvPr/>
        </p:nvSpPr>
        <p:spPr>
          <a:xfrm>
            <a:off x="838200" y="155575"/>
            <a:ext cx="10515600" cy="8540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>
                <a:solidFill>
                  <a:srgbClr val="002060"/>
                </a:solidFill>
              </a:rPr>
              <a:t>Пограємо з ними? Будемо кидати м’яч. Якщо в слові перший звук С – кидаємо </a:t>
            </a:r>
            <a:r>
              <a:rPr lang="uk-UA" b="1" dirty="0" err="1">
                <a:solidFill>
                  <a:srgbClr val="002060"/>
                </a:solidFill>
              </a:rPr>
              <a:t>Суні</a:t>
            </a:r>
            <a:r>
              <a:rPr lang="uk-UA" b="1" dirty="0">
                <a:solidFill>
                  <a:srgbClr val="002060"/>
                </a:solidFill>
              </a:rPr>
              <a:t>, якщо звук З – кидаємо </a:t>
            </a:r>
            <a:r>
              <a:rPr lang="uk-UA" b="1" dirty="0" err="1">
                <a:solidFill>
                  <a:srgbClr val="002060"/>
                </a:solidFill>
              </a:rPr>
              <a:t>Зуні</a:t>
            </a:r>
            <a:r>
              <a:rPr lang="uk-UA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9478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F313CB-B995-45CA-B209-9BBF2896E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9" y="2309153"/>
            <a:ext cx="4385236" cy="269692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458E80-E8B1-47D5-95AF-1B2B9D8BA3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424" y="1692387"/>
            <a:ext cx="3388449" cy="3473225"/>
          </a:xfrm>
          <a:prstGeom prst="rect">
            <a:avLst/>
          </a:prstGeom>
        </p:spPr>
      </p:pic>
      <p:grpSp>
        <p:nvGrpSpPr>
          <p:cNvPr id="21" name="Групувати 20">
            <a:extLst>
              <a:ext uri="{FF2B5EF4-FFF2-40B4-BE49-F238E27FC236}">
                <a16:creationId xmlns:a16="http://schemas.microsoft.com/office/drawing/2014/main" id="{64BCFA20-D9D7-4430-9DF6-707416237660}"/>
              </a:ext>
            </a:extLst>
          </p:cNvPr>
          <p:cNvGrpSpPr/>
          <p:nvPr/>
        </p:nvGrpSpPr>
        <p:grpSpPr>
          <a:xfrm>
            <a:off x="5088289" y="3873781"/>
            <a:ext cx="2257036" cy="2264585"/>
            <a:chOff x="4967482" y="3160103"/>
            <a:chExt cx="2257036" cy="2264585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9F9168E4-662C-403E-B4E9-C5160F09C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7482" y="3160103"/>
              <a:ext cx="2257036" cy="2264585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0E04FF7C-A33A-435B-8329-B80908ECAF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2677" y="3679928"/>
              <a:ext cx="1368631" cy="1224934"/>
            </a:xfrm>
            <a:prstGeom prst="rect">
              <a:avLst/>
            </a:prstGeom>
          </p:spPr>
        </p:pic>
      </p:grpSp>
      <p:grpSp>
        <p:nvGrpSpPr>
          <p:cNvPr id="32" name="Групувати 31">
            <a:extLst>
              <a:ext uri="{FF2B5EF4-FFF2-40B4-BE49-F238E27FC236}">
                <a16:creationId xmlns:a16="http://schemas.microsoft.com/office/drawing/2014/main" id="{6D5C9031-AEB8-482D-9864-536BDF6B2807}"/>
              </a:ext>
            </a:extLst>
          </p:cNvPr>
          <p:cNvGrpSpPr/>
          <p:nvPr/>
        </p:nvGrpSpPr>
        <p:grpSpPr>
          <a:xfrm>
            <a:off x="5088289" y="3873781"/>
            <a:ext cx="2257036" cy="2264585"/>
            <a:chOff x="5074200" y="3594999"/>
            <a:chExt cx="2257036" cy="2264585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EEEC193F-7A9E-4241-8433-19DF71DB8C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4200" y="3594999"/>
              <a:ext cx="2257036" cy="2264585"/>
            </a:xfrm>
            <a:prstGeom prst="rect">
              <a:avLst/>
            </a:prstGeom>
          </p:spPr>
        </p:pic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B352EB66-0A06-4771-9434-3BCECEEBAA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9724" y="3839026"/>
              <a:ext cx="1325988" cy="1585662"/>
            </a:xfrm>
            <a:prstGeom prst="rect">
              <a:avLst/>
            </a:prstGeom>
          </p:spPr>
        </p:pic>
      </p:grpSp>
      <p:grpSp>
        <p:nvGrpSpPr>
          <p:cNvPr id="36" name="Групувати 35">
            <a:extLst>
              <a:ext uri="{FF2B5EF4-FFF2-40B4-BE49-F238E27FC236}">
                <a16:creationId xmlns:a16="http://schemas.microsoft.com/office/drawing/2014/main" id="{DA5D6CEC-C183-4AE7-AC5A-A49CB8BF5630}"/>
              </a:ext>
            </a:extLst>
          </p:cNvPr>
          <p:cNvGrpSpPr/>
          <p:nvPr/>
        </p:nvGrpSpPr>
        <p:grpSpPr>
          <a:xfrm>
            <a:off x="5088289" y="3873780"/>
            <a:ext cx="2257036" cy="2264585"/>
            <a:chOff x="5088289" y="3873780"/>
            <a:chExt cx="2257036" cy="2264585"/>
          </a:xfrm>
        </p:grpSpPr>
        <p:pic>
          <p:nvPicPr>
            <p:cNvPr id="33" name="Рисунок 32">
              <a:extLst>
                <a:ext uri="{FF2B5EF4-FFF2-40B4-BE49-F238E27FC236}">
                  <a16:creationId xmlns:a16="http://schemas.microsoft.com/office/drawing/2014/main" id="{DED610A1-2E54-44AD-8DF2-8352FB6B2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8289" y="3873780"/>
              <a:ext cx="2257036" cy="2264585"/>
            </a:xfrm>
            <a:prstGeom prst="rect">
              <a:avLst/>
            </a:prstGeom>
          </p:spPr>
        </p:pic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id="{356F114E-CD1C-4575-BD0C-E4050F867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1499" y="4022342"/>
              <a:ext cx="1232686" cy="1776593"/>
            </a:xfrm>
            <a:prstGeom prst="rect">
              <a:avLst/>
            </a:prstGeom>
          </p:spPr>
        </p:pic>
      </p:grpSp>
      <p:grpSp>
        <p:nvGrpSpPr>
          <p:cNvPr id="40" name="Групувати 39">
            <a:extLst>
              <a:ext uri="{FF2B5EF4-FFF2-40B4-BE49-F238E27FC236}">
                <a16:creationId xmlns:a16="http://schemas.microsoft.com/office/drawing/2014/main" id="{A1B995B1-13BA-4956-8BF1-A5A9164E9219}"/>
              </a:ext>
            </a:extLst>
          </p:cNvPr>
          <p:cNvGrpSpPr/>
          <p:nvPr/>
        </p:nvGrpSpPr>
        <p:grpSpPr>
          <a:xfrm>
            <a:off x="5088289" y="3873779"/>
            <a:ext cx="2257036" cy="2264585"/>
            <a:chOff x="5088289" y="3873779"/>
            <a:chExt cx="2257036" cy="2264585"/>
          </a:xfrm>
        </p:grpSpPr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id="{69278770-18DF-4975-A803-C2C4EB505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8289" y="3873779"/>
              <a:ext cx="2257036" cy="2264585"/>
            </a:xfrm>
            <a:prstGeom prst="rect">
              <a:avLst/>
            </a:prstGeom>
          </p:spPr>
        </p:pic>
        <p:pic>
          <p:nvPicPr>
            <p:cNvPr id="39" name="Рисунок 38">
              <a:extLst>
                <a:ext uri="{FF2B5EF4-FFF2-40B4-BE49-F238E27FC236}">
                  <a16:creationId xmlns:a16="http://schemas.microsoft.com/office/drawing/2014/main" id="{F86E719B-8634-4FE8-83BB-18776E016F3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3813" y="4117807"/>
              <a:ext cx="1325988" cy="1770935"/>
            </a:xfrm>
            <a:prstGeom prst="rect">
              <a:avLst/>
            </a:prstGeom>
          </p:spPr>
        </p:pic>
      </p:grpSp>
      <p:grpSp>
        <p:nvGrpSpPr>
          <p:cNvPr id="44" name="Групувати 43">
            <a:extLst>
              <a:ext uri="{FF2B5EF4-FFF2-40B4-BE49-F238E27FC236}">
                <a16:creationId xmlns:a16="http://schemas.microsoft.com/office/drawing/2014/main" id="{A71B2426-9E2E-4E4A-A0DA-7755E616D29C}"/>
              </a:ext>
            </a:extLst>
          </p:cNvPr>
          <p:cNvGrpSpPr/>
          <p:nvPr/>
        </p:nvGrpSpPr>
        <p:grpSpPr>
          <a:xfrm>
            <a:off x="5087167" y="3873779"/>
            <a:ext cx="2257036" cy="2264585"/>
            <a:chOff x="5087167" y="3873779"/>
            <a:chExt cx="2257036" cy="2264585"/>
          </a:xfrm>
        </p:grpSpPr>
        <p:pic>
          <p:nvPicPr>
            <p:cNvPr id="41" name="Рисунок 40">
              <a:extLst>
                <a:ext uri="{FF2B5EF4-FFF2-40B4-BE49-F238E27FC236}">
                  <a16:creationId xmlns:a16="http://schemas.microsoft.com/office/drawing/2014/main" id="{20A45A71-831E-4974-8B1C-9CF58D5A50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7167" y="3873779"/>
              <a:ext cx="2257036" cy="2264585"/>
            </a:xfrm>
            <a:prstGeom prst="rect">
              <a:avLst/>
            </a:prstGeom>
          </p:spPr>
        </p:pic>
        <p:pic>
          <p:nvPicPr>
            <p:cNvPr id="43" name="Рисунок 42">
              <a:extLst>
                <a:ext uri="{FF2B5EF4-FFF2-40B4-BE49-F238E27FC236}">
                  <a16:creationId xmlns:a16="http://schemas.microsoft.com/office/drawing/2014/main" id="{77A9767C-6F08-4F73-B494-5BBE65C727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3037" y="4190062"/>
              <a:ext cx="1505295" cy="1505295"/>
            </a:xfrm>
            <a:prstGeom prst="rect">
              <a:avLst/>
            </a:prstGeom>
          </p:spPr>
        </p:pic>
      </p:grpSp>
      <p:grpSp>
        <p:nvGrpSpPr>
          <p:cNvPr id="48" name="Групувати 47">
            <a:extLst>
              <a:ext uri="{FF2B5EF4-FFF2-40B4-BE49-F238E27FC236}">
                <a16:creationId xmlns:a16="http://schemas.microsoft.com/office/drawing/2014/main" id="{A91C5959-F40C-406C-8868-F573BC871DEF}"/>
              </a:ext>
            </a:extLst>
          </p:cNvPr>
          <p:cNvGrpSpPr/>
          <p:nvPr/>
        </p:nvGrpSpPr>
        <p:grpSpPr>
          <a:xfrm>
            <a:off x="5098821" y="3870981"/>
            <a:ext cx="2257036" cy="2264585"/>
            <a:chOff x="5098821" y="3870981"/>
            <a:chExt cx="2257036" cy="2264585"/>
          </a:xfrm>
        </p:grpSpPr>
        <p:pic>
          <p:nvPicPr>
            <p:cNvPr id="45" name="Рисунок 44">
              <a:extLst>
                <a:ext uri="{FF2B5EF4-FFF2-40B4-BE49-F238E27FC236}">
                  <a16:creationId xmlns:a16="http://schemas.microsoft.com/office/drawing/2014/main" id="{F1BF8B7B-4C0D-410D-B44D-AD490247E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8821" y="3870981"/>
              <a:ext cx="2257036" cy="2264585"/>
            </a:xfrm>
            <a:prstGeom prst="rect">
              <a:avLst/>
            </a:prstGeom>
          </p:spPr>
        </p:pic>
        <p:pic>
          <p:nvPicPr>
            <p:cNvPr id="47" name="Рисунок 46">
              <a:extLst>
                <a:ext uri="{FF2B5EF4-FFF2-40B4-BE49-F238E27FC236}">
                  <a16:creationId xmlns:a16="http://schemas.microsoft.com/office/drawing/2014/main" id="{B6487CDB-8992-4245-BEC1-CCBF5EC2175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6621" y="4298140"/>
              <a:ext cx="1818125" cy="1469471"/>
            </a:xfrm>
            <a:prstGeom prst="rect">
              <a:avLst/>
            </a:prstGeom>
          </p:spPr>
        </p:pic>
      </p:grpSp>
      <p:grpSp>
        <p:nvGrpSpPr>
          <p:cNvPr id="54" name="Групувати 53">
            <a:extLst>
              <a:ext uri="{FF2B5EF4-FFF2-40B4-BE49-F238E27FC236}">
                <a16:creationId xmlns:a16="http://schemas.microsoft.com/office/drawing/2014/main" id="{595E32D9-900C-4FFF-B588-61FFF78D576E}"/>
              </a:ext>
            </a:extLst>
          </p:cNvPr>
          <p:cNvGrpSpPr/>
          <p:nvPr/>
        </p:nvGrpSpPr>
        <p:grpSpPr>
          <a:xfrm>
            <a:off x="5097699" y="3868181"/>
            <a:ext cx="2257036" cy="2264585"/>
            <a:chOff x="5097699" y="3868181"/>
            <a:chExt cx="2257036" cy="2264585"/>
          </a:xfrm>
        </p:grpSpPr>
        <p:pic>
          <p:nvPicPr>
            <p:cNvPr id="49" name="Рисунок 48">
              <a:extLst>
                <a:ext uri="{FF2B5EF4-FFF2-40B4-BE49-F238E27FC236}">
                  <a16:creationId xmlns:a16="http://schemas.microsoft.com/office/drawing/2014/main" id="{28F0A440-C153-414D-BB65-706A57B8C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7699" y="3868181"/>
              <a:ext cx="2257036" cy="2264585"/>
            </a:xfrm>
            <a:prstGeom prst="rect">
              <a:avLst/>
            </a:prstGeom>
          </p:spPr>
        </p:pic>
        <p:pic>
          <p:nvPicPr>
            <p:cNvPr id="53" name="Рисунок 52">
              <a:extLst>
                <a:ext uri="{FF2B5EF4-FFF2-40B4-BE49-F238E27FC236}">
                  <a16:creationId xmlns:a16="http://schemas.microsoft.com/office/drawing/2014/main" id="{51B28B76-4118-45F7-9BE5-24AA5C6122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179337" y="3986985"/>
              <a:ext cx="2072692" cy="1776593"/>
            </a:xfrm>
            <a:prstGeom prst="rect">
              <a:avLst/>
            </a:prstGeom>
          </p:spPr>
        </p:pic>
      </p:grpSp>
      <p:grpSp>
        <p:nvGrpSpPr>
          <p:cNvPr id="63" name="Групувати 62">
            <a:extLst>
              <a:ext uri="{FF2B5EF4-FFF2-40B4-BE49-F238E27FC236}">
                <a16:creationId xmlns:a16="http://schemas.microsoft.com/office/drawing/2014/main" id="{2D6B22E5-B53D-4EEA-9F59-14219328F990}"/>
              </a:ext>
            </a:extLst>
          </p:cNvPr>
          <p:cNvGrpSpPr/>
          <p:nvPr/>
        </p:nvGrpSpPr>
        <p:grpSpPr>
          <a:xfrm>
            <a:off x="5076635" y="3862583"/>
            <a:ext cx="2276978" cy="2264585"/>
            <a:chOff x="5076635" y="3862583"/>
            <a:chExt cx="2276978" cy="2264585"/>
          </a:xfrm>
        </p:grpSpPr>
        <p:pic>
          <p:nvPicPr>
            <p:cNvPr id="55" name="Рисунок 54">
              <a:extLst>
                <a:ext uri="{FF2B5EF4-FFF2-40B4-BE49-F238E27FC236}">
                  <a16:creationId xmlns:a16="http://schemas.microsoft.com/office/drawing/2014/main" id="{84BCB2AB-2D2F-4F1A-94E3-9A01551A7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6577" y="3862583"/>
              <a:ext cx="2257036" cy="2264585"/>
            </a:xfrm>
            <a:prstGeom prst="rect">
              <a:avLst/>
            </a:prstGeom>
          </p:spPr>
        </p:pic>
        <p:pic>
          <p:nvPicPr>
            <p:cNvPr id="61" name="Рисунок 60">
              <a:extLst>
                <a:ext uri="{FF2B5EF4-FFF2-40B4-BE49-F238E27FC236}">
                  <a16:creationId xmlns:a16="http://schemas.microsoft.com/office/drawing/2014/main" id="{22CB4C15-24AB-4577-A8FD-12A1DFAEE3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635" y="3974599"/>
              <a:ext cx="2156566" cy="2116552"/>
            </a:xfrm>
            <a:prstGeom prst="rect">
              <a:avLst/>
            </a:prstGeom>
          </p:spPr>
        </p:pic>
      </p:grpSp>
      <p:grpSp>
        <p:nvGrpSpPr>
          <p:cNvPr id="70" name="Групувати 69">
            <a:extLst>
              <a:ext uri="{FF2B5EF4-FFF2-40B4-BE49-F238E27FC236}">
                <a16:creationId xmlns:a16="http://schemas.microsoft.com/office/drawing/2014/main" id="{03C76943-E3A1-43C3-824F-BFEBA136332D}"/>
              </a:ext>
            </a:extLst>
          </p:cNvPr>
          <p:cNvGrpSpPr/>
          <p:nvPr/>
        </p:nvGrpSpPr>
        <p:grpSpPr>
          <a:xfrm>
            <a:off x="5104865" y="3851387"/>
            <a:ext cx="2257036" cy="2264585"/>
            <a:chOff x="6388383" y="2010446"/>
            <a:chExt cx="2257036" cy="2264585"/>
          </a:xfrm>
        </p:grpSpPr>
        <p:pic>
          <p:nvPicPr>
            <p:cNvPr id="65" name="Рисунок 64">
              <a:extLst>
                <a:ext uri="{FF2B5EF4-FFF2-40B4-BE49-F238E27FC236}">
                  <a16:creationId xmlns:a16="http://schemas.microsoft.com/office/drawing/2014/main" id="{FE3B719B-41BA-421E-8ADB-C759FC4A4E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8383" y="2010446"/>
              <a:ext cx="2257036" cy="2264585"/>
            </a:xfrm>
            <a:prstGeom prst="rect">
              <a:avLst/>
            </a:prstGeom>
          </p:spPr>
        </p:pic>
        <p:pic>
          <p:nvPicPr>
            <p:cNvPr id="69" name="Рисунок 68">
              <a:extLst>
                <a:ext uri="{FF2B5EF4-FFF2-40B4-BE49-F238E27FC236}">
                  <a16:creationId xmlns:a16="http://schemas.microsoft.com/office/drawing/2014/main" id="{60BC4AEC-1913-40D8-AC32-AC028F9E0A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3688" y="2272081"/>
              <a:ext cx="1806426" cy="1365236"/>
            </a:xfrm>
            <a:prstGeom prst="rect">
              <a:avLst/>
            </a:prstGeom>
          </p:spPr>
        </p:pic>
      </p:grpSp>
      <p:grpSp>
        <p:nvGrpSpPr>
          <p:cNvPr id="80" name="Групувати 79">
            <a:extLst>
              <a:ext uri="{FF2B5EF4-FFF2-40B4-BE49-F238E27FC236}">
                <a16:creationId xmlns:a16="http://schemas.microsoft.com/office/drawing/2014/main" id="{13BC9FE8-F3EA-4163-A662-F7733900AB41}"/>
              </a:ext>
            </a:extLst>
          </p:cNvPr>
          <p:cNvGrpSpPr/>
          <p:nvPr/>
        </p:nvGrpSpPr>
        <p:grpSpPr>
          <a:xfrm>
            <a:off x="5087167" y="3826566"/>
            <a:ext cx="2257036" cy="2264585"/>
            <a:chOff x="5645056" y="1037850"/>
            <a:chExt cx="2257036" cy="2264585"/>
          </a:xfrm>
        </p:grpSpPr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id="{39A353CB-6552-40D6-BBA9-B4A5815225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5056" y="1037850"/>
              <a:ext cx="2257036" cy="2264585"/>
            </a:xfrm>
            <a:prstGeom prst="rect">
              <a:avLst/>
            </a:prstGeom>
          </p:spPr>
        </p:pic>
        <p:pic>
          <p:nvPicPr>
            <p:cNvPr id="79" name="Рисунок 78">
              <a:extLst>
                <a:ext uri="{FF2B5EF4-FFF2-40B4-BE49-F238E27FC236}">
                  <a16:creationId xmlns:a16="http://schemas.microsoft.com/office/drawing/2014/main" id="{70BB3D70-171E-4F9F-9B44-95CB16EE6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0460" y="1314933"/>
              <a:ext cx="1598775" cy="1773954"/>
            </a:xfrm>
            <a:prstGeom prst="rect">
              <a:avLst/>
            </a:prstGeom>
          </p:spPr>
        </p:pic>
      </p:grpSp>
      <p:grpSp>
        <p:nvGrpSpPr>
          <p:cNvPr id="77" name="Групувати 76">
            <a:extLst>
              <a:ext uri="{FF2B5EF4-FFF2-40B4-BE49-F238E27FC236}">
                <a16:creationId xmlns:a16="http://schemas.microsoft.com/office/drawing/2014/main" id="{58B48ABA-892F-4DE2-B500-B6D4C37C01B5}"/>
              </a:ext>
            </a:extLst>
          </p:cNvPr>
          <p:cNvGrpSpPr/>
          <p:nvPr/>
        </p:nvGrpSpPr>
        <p:grpSpPr>
          <a:xfrm>
            <a:off x="5088289" y="3858069"/>
            <a:ext cx="2257036" cy="2264585"/>
            <a:chOff x="5652233" y="1311380"/>
            <a:chExt cx="2257036" cy="2264585"/>
          </a:xfrm>
        </p:grpSpPr>
        <p:pic>
          <p:nvPicPr>
            <p:cNvPr id="74" name="Рисунок 73">
              <a:extLst>
                <a:ext uri="{FF2B5EF4-FFF2-40B4-BE49-F238E27FC236}">
                  <a16:creationId xmlns:a16="http://schemas.microsoft.com/office/drawing/2014/main" id="{7565B641-CED9-4F1C-856D-2C7A7A3B5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2233" y="1311380"/>
              <a:ext cx="2257036" cy="2264585"/>
            </a:xfrm>
            <a:prstGeom prst="rect">
              <a:avLst/>
            </a:prstGeom>
          </p:spPr>
        </p:pic>
        <p:pic>
          <p:nvPicPr>
            <p:cNvPr id="76" name="Рисунок 75">
              <a:extLst>
                <a:ext uri="{FF2B5EF4-FFF2-40B4-BE49-F238E27FC236}">
                  <a16:creationId xmlns:a16="http://schemas.microsoft.com/office/drawing/2014/main" id="{5B107BDE-01C6-4ABA-AABD-444DA98128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0820" y="1562625"/>
              <a:ext cx="1322255" cy="18518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105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30052 -0.113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26" y="-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-0.31146 -0.0486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73" y="-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30234 -0.0891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17" y="-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-0.31693 -0.0615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46" y="-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1.11111E-6 L 0.28307 -0.0891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54" y="-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85185E-6 L 0.30377 -0.10301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82" y="-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3.33333E-6 L 0.2914 -0.09838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70" y="-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7.40741E-7 L -0.31133 -0.07292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73" y="-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3.7037E-7 L -0.30821 -0.06481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-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33333E-6 L 0.3052 -0.08588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60" y="-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30691 -0.08727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52" y="-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247</TotalTime>
  <Words>62</Words>
  <Application>Microsoft Office PowerPoint</Application>
  <PresentationFormat>Широкий екран</PresentationFormat>
  <Paragraphs>7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«Граємо з динозаврами»</vt:lpstr>
      <vt:lpstr>Знайомся, це Суня. Йому дуже подобається звук С.</vt:lpstr>
      <vt:lpstr>Знайомся, це Зуня. Йому дуже подобається звук З.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LIDA</dc:creator>
  <cp:lastModifiedBy>Lida</cp:lastModifiedBy>
  <cp:revision>17</cp:revision>
  <dcterms:created xsi:type="dcterms:W3CDTF">2022-12-24T10:58:21Z</dcterms:created>
  <dcterms:modified xsi:type="dcterms:W3CDTF">2023-01-10T11:06:12Z</dcterms:modified>
</cp:coreProperties>
</file>