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slide+xml" PartName="/ppt/slides/slide12.xml"/>
  <Override ContentType="application/vnd.openxmlformats-officedocument.presentationml.slide+xml" PartName="/ppt/slides/slide13.xml"/>
  <Override ContentType="application/vnd.openxmlformats-officedocument.presentationml.slide+xml" PartName="/ppt/slides/slide14.xml"/>
  <Override ContentType="application/vnd.openxmlformats-officedocument.presentationml.slide+xml" PartName="/ppt/slides/slide15.xml"/>
  <Override ContentType="application/vnd.openxmlformats-officedocument.presentationml.slide+xml" PartName="/ppt/slides/slide16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</p:sldIdLst>
  <p:sldSz cx="18288000" cy="10287000"/>
  <p:notesSz cx="6858000" cy="9144000"/>
  <p:embeddedFontLst>
    <p:embeddedFont>
      <p:font typeface="Tex Gyre Adventor Bold Italics" charset="1" panose="00000800000000000000"/>
      <p:regular r:id="rId22"/>
    </p:embeddedFont>
    <p:embeddedFont>
      <p:font typeface="Noto Serif Display" charset="1" panose="02020502080505020204"/>
      <p:regular r:id="rId23"/>
    </p:embeddedFont>
    <p:embeddedFont>
      <p:font typeface="PT Serif Bold" charset="1" panose="020A0703040505020204"/>
      <p:regular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slides/slide12.xml" Type="http://schemas.openxmlformats.org/officeDocument/2006/relationships/slide"/><Relationship Id="rId18" Target="slides/slide13.xml" Type="http://schemas.openxmlformats.org/officeDocument/2006/relationships/slide"/><Relationship Id="rId19" Target="slides/slide14.xml" Type="http://schemas.openxmlformats.org/officeDocument/2006/relationships/slide"/><Relationship Id="rId2" Target="presProps.xml" Type="http://schemas.openxmlformats.org/officeDocument/2006/relationships/presProps"/><Relationship Id="rId20" Target="slides/slide15.xml" Type="http://schemas.openxmlformats.org/officeDocument/2006/relationships/slide"/><Relationship Id="rId21" Target="slides/slide16.xml" Type="http://schemas.openxmlformats.org/officeDocument/2006/relationships/slide"/><Relationship Id="rId22" Target="fonts/font22.fntdata" Type="http://schemas.openxmlformats.org/officeDocument/2006/relationships/font"/><Relationship Id="rId23" Target="fonts/font23.fntdata" Type="http://schemas.openxmlformats.org/officeDocument/2006/relationships/font"/><Relationship Id="rId24" Target="fonts/font24.fntdata" Type="http://schemas.openxmlformats.org/officeDocument/2006/relationships/font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6.pn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7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10.png" Type="http://schemas.openxmlformats.org/officeDocument/2006/relationships/image"/><Relationship Id="rId5" Target="../media/image6.png" Type="http://schemas.openxmlformats.org/officeDocument/2006/relationships/image"/><Relationship Id="rId6" Target="../media/image11.png" Type="http://schemas.openxmlformats.org/officeDocument/2006/relationships/image"/><Relationship Id="rId7" Target="../media/image12.svg" Type="http://schemas.openxmlformats.org/officeDocument/2006/relationships/image"/><Relationship Id="rId8" Target="../media/image4.png" Type="http://schemas.openxmlformats.org/officeDocument/2006/relationships/image"/><Relationship Id="rId9" Target="../media/image5.sv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5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13.png" Type="http://schemas.openxmlformats.org/officeDocument/2006/relationships/image"/><Relationship Id="rId5" Target="../media/image14.svg" Type="http://schemas.openxmlformats.org/officeDocument/2006/relationships/image"/><Relationship Id="rId6" Target="../media/image10.pn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Relationship Id="rId9" Target="../media/image4.pn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svg" Type="http://schemas.openxmlformats.org/officeDocument/2006/relationships/image"/><Relationship Id="rId7" Target="../media/image8.png" Type="http://schemas.openxmlformats.org/officeDocument/2006/relationships/image"/><Relationship Id="rId8" Target="../media/image9.sv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17.png" Type="http://schemas.openxmlformats.org/officeDocument/2006/relationships/image"/><Relationship Id="rId11" Target="../media/image18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5.png" Type="http://schemas.openxmlformats.org/officeDocument/2006/relationships/image"/><Relationship Id="rId9" Target="../media/image16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9.pn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0.pn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Relationship Id="rId8" Target="../media/image10.pn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20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20.jpeg" Type="http://schemas.openxmlformats.org/officeDocument/2006/relationships/image"/><Relationship Id="rId4" Target="../media/image4.png" Type="http://schemas.openxmlformats.org/officeDocument/2006/relationships/image"/><Relationship Id="rId5" Target="../media/image5.svg" Type="http://schemas.openxmlformats.org/officeDocument/2006/relationships/image"/><Relationship Id="rId6" Target="../media/image8.png" Type="http://schemas.openxmlformats.org/officeDocument/2006/relationships/image"/><Relationship Id="rId7" Target="../media/image9.svg" Type="http://schemas.openxmlformats.org/officeDocument/2006/relationships/image"/></Relationships>
</file>

<file path=ppt/slides/_rels/slide1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8.png" Type="http://schemas.openxmlformats.org/officeDocument/2006/relationships/image"/><Relationship Id="rId11" Target="../media/image9.svg" Type="http://schemas.openxmlformats.org/officeDocument/2006/relationships/image"/><Relationship Id="rId12" Target="../media/image4.png" Type="http://schemas.openxmlformats.org/officeDocument/2006/relationships/image"/><Relationship Id="rId13" Target="../media/image5.svg" Type="http://schemas.openxmlformats.org/officeDocument/2006/relationships/image"/><Relationship Id="rId14" Target="../media/image27.png" Type="http://schemas.openxmlformats.org/officeDocument/2006/relationships/image"/><Relationship Id="rId15" Target="../media/image28.svg" Type="http://schemas.openxmlformats.org/officeDocument/2006/relationships/image"/><Relationship Id="rId16" Target="../media/image29.png" Type="http://schemas.openxmlformats.org/officeDocument/2006/relationships/image"/><Relationship Id="rId17" Target="../media/image30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1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1.png" Type="http://schemas.openxmlformats.org/officeDocument/2006/relationships/image"/><Relationship Id="rId11" Target="../media/image27.png" Type="http://schemas.openxmlformats.org/officeDocument/2006/relationships/image"/><Relationship Id="rId12" Target="../media/image28.svg" Type="http://schemas.openxmlformats.org/officeDocument/2006/relationships/image"/><Relationship Id="rId13" Target="../media/image29.png" Type="http://schemas.openxmlformats.org/officeDocument/2006/relationships/image"/><Relationship Id="rId14" Target="../media/image30.svg" Type="http://schemas.openxmlformats.org/officeDocument/2006/relationships/image"/><Relationship Id="rId15" Target="../media/image4.png" Type="http://schemas.openxmlformats.org/officeDocument/2006/relationships/image"/><Relationship Id="rId16" Target="../media/image5.svg" Type="http://schemas.openxmlformats.org/officeDocument/2006/relationships/image"/><Relationship Id="rId17" Target="../media/image8.png" Type="http://schemas.openxmlformats.org/officeDocument/2006/relationships/image"/><Relationship Id="rId18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21.png" Type="http://schemas.openxmlformats.org/officeDocument/2006/relationships/image"/><Relationship Id="rId5" Target="../media/image22.svg" Type="http://schemas.openxmlformats.org/officeDocument/2006/relationships/image"/><Relationship Id="rId6" Target="../media/image23.png" Type="http://schemas.openxmlformats.org/officeDocument/2006/relationships/image"/><Relationship Id="rId7" Target="../media/image24.svg" Type="http://schemas.openxmlformats.org/officeDocument/2006/relationships/image"/><Relationship Id="rId8" Target="../media/image25.png" Type="http://schemas.openxmlformats.org/officeDocument/2006/relationships/image"/><Relationship Id="rId9" Target="../media/image26.svg" Type="http://schemas.openxmlformats.org/officeDocument/2006/relationships/image"/></Relationships>
</file>

<file path=ppt/slides/_rels/slide1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8.png" Type="http://schemas.openxmlformats.org/officeDocument/2006/relationships/image"/><Relationship Id="rId13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2.png" Type="http://schemas.openxmlformats.org/officeDocument/2006/relationships/image"/><Relationship Id="rId5" Target="../media/image33.png" Type="http://schemas.openxmlformats.org/officeDocument/2006/relationships/image"/><Relationship Id="rId6" Target="../media/image34.png" Type="http://schemas.openxmlformats.org/officeDocument/2006/relationships/image"/><Relationship Id="rId7" Target="../media/image35.pn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1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.png" Type="http://schemas.openxmlformats.org/officeDocument/2006/relationships/image"/><Relationship Id="rId11" Target="../media/image5.svg" Type="http://schemas.openxmlformats.org/officeDocument/2006/relationships/image"/><Relationship Id="rId12" Target="../media/image8.png" Type="http://schemas.openxmlformats.org/officeDocument/2006/relationships/image"/><Relationship Id="rId13" Target="../media/image9.svg" Type="http://schemas.openxmlformats.org/officeDocument/2006/relationships/image"/><Relationship Id="rId2" Target="../media/image1.jpeg" Type="http://schemas.openxmlformats.org/officeDocument/2006/relationships/image"/><Relationship Id="rId3" Target="../media/image2.jpeg" Type="http://schemas.openxmlformats.org/officeDocument/2006/relationships/image"/><Relationship Id="rId4" Target="../media/image32.png" Type="http://schemas.openxmlformats.org/officeDocument/2006/relationships/image"/><Relationship Id="rId5" Target="../media/image33.png" Type="http://schemas.openxmlformats.org/officeDocument/2006/relationships/image"/><Relationship Id="rId6" Target="../media/image34.png" Type="http://schemas.openxmlformats.org/officeDocument/2006/relationships/image"/><Relationship Id="rId7" Target="../media/image35.png" Type="http://schemas.openxmlformats.org/officeDocument/2006/relationships/image"/><Relationship Id="rId8" Target="../media/image36.png" Type="http://schemas.openxmlformats.org/officeDocument/2006/relationships/image"/><Relationship Id="rId9" Target="../media/image37.svg" Type="http://schemas.openxmlformats.org/officeDocument/2006/relationships/image"/></Relationships>
</file>

<file path=ppt/slides/_rels/slide1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Relationship Id="rId3" Target="../media/image38.png" Type="http://schemas.openxmlformats.org/officeDocument/2006/relationships/image"/><Relationship Id="rId4" Target="../media/image39.svg" Type="http://schemas.openxmlformats.org/officeDocument/2006/relationships/image"/><Relationship Id="rId5" Target="../media/image8.png" Type="http://schemas.openxmlformats.org/officeDocument/2006/relationships/image"/><Relationship Id="rId6" Target="../media/image9.svg" Type="http://schemas.openxmlformats.org/officeDocument/2006/relationships/image"/><Relationship Id="rId7" Target="../media/image4.png" Type="http://schemas.openxmlformats.org/officeDocument/2006/relationships/image"/><Relationship Id="rId8" Target="../media/image5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02892"/>
            <a:ext cx="17850332" cy="11892783"/>
          </a:xfrm>
          <a:custGeom>
            <a:avLst/>
            <a:gdLst/>
            <a:ahLst/>
            <a:cxnLst/>
            <a:rect r="r" b="b" t="t" l="l"/>
            <a:pathLst>
              <a:path h="11892783" w="17850332">
                <a:moveTo>
                  <a:pt x="0" y="0"/>
                </a:moveTo>
                <a:lnTo>
                  <a:pt x="17850332" y="0"/>
                </a:lnTo>
                <a:lnTo>
                  <a:pt x="17850332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4078108" y="243759"/>
            <a:ext cx="11004563" cy="6261590"/>
          </a:xfrm>
          <a:custGeom>
            <a:avLst/>
            <a:gdLst/>
            <a:ahLst/>
            <a:cxnLst/>
            <a:rect r="r" b="b" t="t" l="l"/>
            <a:pathLst>
              <a:path h="6261590" w="11004563">
                <a:moveTo>
                  <a:pt x="0" y="0"/>
                </a:moveTo>
                <a:lnTo>
                  <a:pt x="11004563" y="0"/>
                </a:lnTo>
                <a:lnTo>
                  <a:pt x="11004563" y="6261590"/>
                </a:lnTo>
                <a:lnTo>
                  <a:pt x="0" y="62615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-12755" r="0" b="-58077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4033978" y="6387445"/>
            <a:ext cx="10657712" cy="3559692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3922"/>
              </a:lnSpc>
            </a:pPr>
            <a:r>
              <a:rPr lang="en-US" b="true" sz="9944" i="true">
                <a:solidFill>
                  <a:srgbClr val="1B1B4F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“Осіння  погода </a:t>
            </a:r>
          </a:p>
          <a:p>
            <a:pPr algn="ctr">
              <a:lnSpc>
                <a:spcPts val="13922"/>
              </a:lnSpc>
              <a:spcBef>
                <a:spcPct val="0"/>
              </a:spcBef>
            </a:pPr>
            <a:r>
              <a:rPr lang="en-US" b="true" sz="9944" i="true">
                <a:solidFill>
                  <a:srgbClr val="1B1B4F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неначе пригода”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1647375">
            <a:off x="15349757" y="7311580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2398793">
            <a:off x="487764" y="491588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6688675">
            <a:off x="-239434" y="6516855"/>
            <a:ext cx="2536267" cy="2285811"/>
          </a:xfrm>
          <a:custGeom>
            <a:avLst/>
            <a:gdLst/>
            <a:ahLst/>
            <a:cxnLst/>
            <a:rect r="r" b="b" t="t" l="l"/>
            <a:pathLst>
              <a:path h="2285811" w="2536267">
                <a:moveTo>
                  <a:pt x="0" y="0"/>
                </a:moveTo>
                <a:lnTo>
                  <a:pt x="2536268" y="0"/>
                </a:lnTo>
                <a:lnTo>
                  <a:pt x="2536268" y="2285811"/>
                </a:lnTo>
                <a:lnTo>
                  <a:pt x="0" y="22858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676582">
            <a:off x="15281676" y="225910"/>
            <a:ext cx="2536267" cy="2285811"/>
          </a:xfrm>
          <a:custGeom>
            <a:avLst/>
            <a:gdLst/>
            <a:ahLst/>
            <a:cxnLst/>
            <a:rect r="r" b="b" t="t" l="l"/>
            <a:pathLst>
              <a:path h="2285811" w="2536267">
                <a:moveTo>
                  <a:pt x="0" y="0"/>
                </a:moveTo>
                <a:lnTo>
                  <a:pt x="2536268" y="0"/>
                </a:lnTo>
                <a:lnTo>
                  <a:pt x="2536268" y="2285811"/>
                </a:lnTo>
                <a:lnTo>
                  <a:pt x="0" y="2285811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92427"/>
            <a:ext cx="17850332" cy="11892783"/>
          </a:xfrm>
          <a:custGeom>
            <a:avLst/>
            <a:gdLst/>
            <a:ahLst/>
            <a:cxnLst/>
            <a:rect r="r" b="b" t="t" l="l"/>
            <a:pathLst>
              <a:path h="11892783" w="17850332">
                <a:moveTo>
                  <a:pt x="0" y="0"/>
                </a:moveTo>
                <a:lnTo>
                  <a:pt x="17850332" y="0"/>
                </a:lnTo>
                <a:lnTo>
                  <a:pt x="17850332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9516197" y="0"/>
            <a:ext cx="8334134" cy="6667307"/>
          </a:xfrm>
          <a:custGeom>
            <a:avLst/>
            <a:gdLst/>
            <a:ahLst/>
            <a:cxnLst/>
            <a:rect r="r" b="b" t="t" l="l"/>
            <a:pathLst>
              <a:path h="6667307" w="8334134">
                <a:moveTo>
                  <a:pt x="0" y="0"/>
                </a:moveTo>
                <a:lnTo>
                  <a:pt x="8334135" y="0"/>
                </a:lnTo>
                <a:lnTo>
                  <a:pt x="8334135" y="6667307"/>
                </a:lnTo>
                <a:lnTo>
                  <a:pt x="0" y="6667307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657458" y="1521129"/>
            <a:ext cx="15065822" cy="6654227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Осінь – це найкрасивіша пора року, тому що вона наповнена яскравими та незабутніми фарбами.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Дерева змінюють колір листя. 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Листя на деревах стає жовтим, багряним, коричневим. 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Коли ми гуляємо осіннім парком, опале листя шарудить під нашими ногами.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На клумбах зацвітають осінні квіти – айстри та хризантеми. 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На жаль, барвиста та тепла осінь швидко закінчується.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  <a:r>
              <a:rPr lang="en-US" b="true" sz="3717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Листя опадає, все частіше йдуть дощі.</a:t>
            </a:r>
          </a:p>
          <a:p>
            <a:pPr algn="l">
              <a:lnSpc>
                <a:spcPts val="5204"/>
              </a:lnSpc>
              <a:spcBef>
                <a:spcPct val="0"/>
              </a:spcBef>
            </a:pPr>
          </a:p>
        </p:txBody>
      </p:sp>
      <p:sp>
        <p:nvSpPr>
          <p:cNvPr name="TextBox 6" id="6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1647375">
            <a:off x="12907046" y="8239964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5038439" y="782133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3" y="0"/>
                </a:lnTo>
                <a:lnTo>
                  <a:pt x="2811893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92427"/>
            <a:ext cx="17850332" cy="11892783"/>
          </a:xfrm>
          <a:custGeom>
            <a:avLst/>
            <a:gdLst/>
            <a:ahLst/>
            <a:cxnLst/>
            <a:rect r="r" b="b" t="t" l="l"/>
            <a:pathLst>
              <a:path h="11892783" w="17850332">
                <a:moveTo>
                  <a:pt x="0" y="0"/>
                </a:moveTo>
                <a:lnTo>
                  <a:pt x="17850332" y="0"/>
                </a:lnTo>
                <a:lnTo>
                  <a:pt x="17850332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667218">
            <a:off x="10578176" y="1273143"/>
            <a:ext cx="6681124" cy="5737416"/>
          </a:xfrm>
          <a:custGeom>
            <a:avLst/>
            <a:gdLst/>
            <a:ahLst/>
            <a:cxnLst/>
            <a:rect r="r" b="b" t="t" l="l"/>
            <a:pathLst>
              <a:path h="5737416" w="6681124">
                <a:moveTo>
                  <a:pt x="0" y="0"/>
                </a:moveTo>
                <a:lnTo>
                  <a:pt x="6681124" y="0"/>
                </a:lnTo>
                <a:lnTo>
                  <a:pt x="6681124" y="5737415"/>
                </a:lnTo>
                <a:lnTo>
                  <a:pt x="0" y="5737415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6688675">
            <a:off x="-239434" y="7070178"/>
            <a:ext cx="2536267" cy="2285811"/>
          </a:xfrm>
          <a:custGeom>
            <a:avLst/>
            <a:gdLst/>
            <a:ahLst/>
            <a:cxnLst/>
            <a:rect r="r" b="b" t="t" l="l"/>
            <a:pathLst>
              <a:path h="2285811" w="2536267">
                <a:moveTo>
                  <a:pt x="0" y="0"/>
                </a:moveTo>
                <a:lnTo>
                  <a:pt x="2536268" y="0"/>
                </a:lnTo>
                <a:lnTo>
                  <a:pt x="2536268" y="2285811"/>
                </a:lnTo>
                <a:lnTo>
                  <a:pt x="0" y="2285811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2700000">
            <a:off x="5010569" y="7941302"/>
            <a:ext cx="2633997" cy="2633997"/>
          </a:xfrm>
          <a:custGeom>
            <a:avLst/>
            <a:gdLst/>
            <a:ahLst/>
            <a:cxnLst/>
            <a:rect r="r" b="b" t="t" l="l"/>
            <a:pathLst>
              <a:path h="2633997" w="2633997">
                <a:moveTo>
                  <a:pt x="0" y="0"/>
                </a:moveTo>
                <a:lnTo>
                  <a:pt x="2633997" y="0"/>
                </a:lnTo>
                <a:lnTo>
                  <a:pt x="2633997" y="2633996"/>
                </a:lnTo>
                <a:lnTo>
                  <a:pt x="0" y="263399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-1647375">
            <a:off x="2972686" y="7476991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TextBox 9" id="9"/>
          <p:cNvSpPr txBox="true"/>
          <p:nvPr/>
        </p:nvSpPr>
        <p:spPr>
          <a:xfrm rot="0">
            <a:off x="1177459" y="1177893"/>
            <a:ext cx="9460801" cy="4170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21"/>
              </a:lnSpc>
              <a:spcBef>
                <a:spcPct val="0"/>
              </a:spcBef>
            </a:pPr>
            <a:r>
              <a:rPr lang="en-US" b="true" sz="4658" i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Мене частенько просять, ждуть,</a:t>
            </a:r>
          </a:p>
          <a:p>
            <a:pPr algn="l">
              <a:lnSpc>
                <a:spcPts val="6521"/>
              </a:lnSpc>
              <a:spcBef>
                <a:spcPct val="0"/>
              </a:spcBef>
            </a:pPr>
            <a:r>
              <a:rPr lang="en-US" b="true" sz="4658" i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А тільки покажусь,</a:t>
            </a:r>
          </a:p>
          <a:p>
            <a:pPr algn="l">
              <a:lnSpc>
                <a:spcPts val="6521"/>
              </a:lnSpc>
              <a:spcBef>
                <a:spcPct val="0"/>
              </a:spcBef>
            </a:pPr>
            <a:r>
              <a:rPr lang="en-US" b="true" sz="4658" i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Ховатися почнуть. </a:t>
            </a:r>
          </a:p>
          <a:p>
            <a:pPr algn="l">
              <a:lnSpc>
                <a:spcPts val="6521"/>
              </a:lnSpc>
              <a:spcBef>
                <a:spcPct val="0"/>
              </a:spcBef>
            </a:pPr>
          </a:p>
          <a:p>
            <a:pPr algn="l">
              <a:lnSpc>
                <a:spcPts val="6521"/>
              </a:lnSpc>
              <a:spcBef>
                <a:spcPct val="0"/>
              </a:spcBef>
            </a:pPr>
            <a:r>
              <a:rPr lang="en-US" b="true" sz="4658" i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(Дощ)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0">
            <a:off x="15038439" y="7319439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3" y="0"/>
                </a:lnTo>
                <a:lnTo>
                  <a:pt x="2811893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92427"/>
            <a:ext cx="17850332" cy="11892783"/>
          </a:xfrm>
          <a:custGeom>
            <a:avLst/>
            <a:gdLst/>
            <a:ahLst/>
            <a:cxnLst/>
            <a:rect r="r" b="b" t="t" l="l"/>
            <a:pathLst>
              <a:path h="11892783" w="17850332">
                <a:moveTo>
                  <a:pt x="0" y="0"/>
                </a:moveTo>
                <a:lnTo>
                  <a:pt x="17850332" y="0"/>
                </a:lnTo>
                <a:lnTo>
                  <a:pt x="17850332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1475125">
            <a:off x="9264854" y="4692001"/>
            <a:ext cx="5904170" cy="5506981"/>
          </a:xfrm>
          <a:custGeom>
            <a:avLst/>
            <a:gdLst/>
            <a:ahLst/>
            <a:cxnLst/>
            <a:rect r="r" b="b" t="t" l="l"/>
            <a:pathLst>
              <a:path h="5506981" w="5904170">
                <a:moveTo>
                  <a:pt x="0" y="0"/>
                </a:moveTo>
                <a:lnTo>
                  <a:pt x="5904170" y="0"/>
                </a:lnTo>
                <a:lnTo>
                  <a:pt x="5904170" y="5506981"/>
                </a:lnTo>
                <a:lnTo>
                  <a:pt x="0" y="5506981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685336">
            <a:off x="10667255" y="1103333"/>
            <a:ext cx="6681124" cy="5737416"/>
          </a:xfrm>
          <a:custGeom>
            <a:avLst/>
            <a:gdLst/>
            <a:ahLst/>
            <a:cxnLst/>
            <a:rect r="r" b="b" t="t" l="l"/>
            <a:pathLst>
              <a:path h="5737416" w="6681124">
                <a:moveTo>
                  <a:pt x="0" y="0"/>
                </a:moveTo>
                <a:lnTo>
                  <a:pt x="6681124" y="0"/>
                </a:lnTo>
                <a:lnTo>
                  <a:pt x="6681124" y="5737415"/>
                </a:lnTo>
                <a:lnTo>
                  <a:pt x="0" y="5737415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TextBox 7" id="7"/>
          <p:cNvSpPr txBox="true"/>
          <p:nvPr/>
        </p:nvSpPr>
        <p:spPr>
          <a:xfrm rot="0">
            <a:off x="1311591" y="2243349"/>
            <a:ext cx="7063264" cy="41702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521"/>
              </a:lnSpc>
            </a:pPr>
            <a:r>
              <a:rPr lang="en-US" sz="4658" i="true" b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Якщо з неба дощ іде...</a:t>
            </a:r>
          </a:p>
          <a:p>
            <a:pPr algn="l">
              <a:lnSpc>
                <a:spcPts val="6521"/>
              </a:lnSpc>
            </a:pPr>
            <a:r>
              <a:rPr lang="en-US" sz="4658" i="true" b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Ти скоріше відкрий його</a:t>
            </a:r>
          </a:p>
          <a:p>
            <a:pPr algn="l">
              <a:lnSpc>
                <a:spcPts val="6521"/>
              </a:lnSpc>
            </a:pPr>
            <a:r>
              <a:rPr lang="en-US" sz="4658" i="true" b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І залишишся сухий.</a:t>
            </a:r>
          </a:p>
          <a:p>
            <a:pPr algn="l">
              <a:lnSpc>
                <a:spcPts val="6521"/>
              </a:lnSpc>
            </a:pPr>
          </a:p>
          <a:p>
            <a:pPr algn="l">
              <a:lnSpc>
                <a:spcPts val="6521"/>
              </a:lnSpc>
              <a:spcBef>
                <a:spcPct val="0"/>
              </a:spcBef>
            </a:pPr>
            <a:r>
              <a:rPr lang="en-US" b="true" sz="4658" i="true">
                <a:solidFill>
                  <a:srgbClr val="15130D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(Парасолька)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-2356945">
            <a:off x="-377246" y="591431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647375">
            <a:off x="15471767" y="78641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9">
              <a:extLst>
                <a:ext uri="{96DAC541-7B7A-43D3-8B79-37D633B846F1}">
                  <asvg:svgBlip xmlns:asvg="http://schemas.microsoft.com/office/drawing/2016/SVG/main" r:embed="rId10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02892"/>
            <a:ext cx="17850332" cy="11892783"/>
          </a:xfrm>
          <a:custGeom>
            <a:avLst/>
            <a:gdLst/>
            <a:ahLst/>
            <a:cxnLst/>
            <a:rect r="r" b="b" t="t" l="l"/>
            <a:pathLst>
              <a:path h="11892783" w="17850332">
                <a:moveTo>
                  <a:pt x="0" y="0"/>
                </a:moveTo>
                <a:lnTo>
                  <a:pt x="17850332" y="0"/>
                </a:lnTo>
                <a:lnTo>
                  <a:pt x="17850332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6613728" y="630931"/>
            <a:ext cx="8212822" cy="5865243"/>
          </a:xfrm>
          <a:custGeom>
            <a:avLst/>
            <a:gdLst/>
            <a:ahLst/>
            <a:cxnLst/>
            <a:rect r="r" b="b" t="t" l="l"/>
            <a:pathLst>
              <a:path h="5865243" w="8212822">
                <a:moveTo>
                  <a:pt x="0" y="0"/>
                </a:moveTo>
                <a:lnTo>
                  <a:pt x="8212823" y="0"/>
                </a:lnTo>
                <a:lnTo>
                  <a:pt x="8212823" y="5865243"/>
                </a:lnTo>
                <a:lnTo>
                  <a:pt x="0" y="586524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-36109"/>
            </a:stretch>
          </a:blipFill>
        </p:spPr>
      </p:sp>
      <p:sp>
        <p:nvSpPr>
          <p:cNvPr name="TextBox 5" id="5"/>
          <p:cNvSpPr txBox="true"/>
          <p:nvPr/>
        </p:nvSpPr>
        <p:spPr>
          <a:xfrm rot="0">
            <a:off x="1567255" y="6400924"/>
            <a:ext cx="14160151" cy="23536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19"/>
              </a:lnSpc>
              <a:spcBef>
                <a:spcPct val="0"/>
              </a:spcBef>
            </a:pPr>
            <a:r>
              <a:rPr lang="en-US" b="true" sz="4371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Парасолька – куди ж ми без неї в дощову погоду? </a:t>
            </a:r>
          </a:p>
          <a:p>
            <a:pPr algn="l">
              <a:lnSpc>
                <a:spcPts val="6119"/>
              </a:lnSpc>
              <a:spcBef>
                <a:spcPct val="0"/>
              </a:spcBef>
            </a:pPr>
            <a:r>
              <a:rPr lang="en-US" b="true" sz="4371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Завдяки парасольці ми залишаємося сухими. </a:t>
            </a:r>
          </a:p>
          <a:p>
            <a:pPr algn="l">
              <a:lnSpc>
                <a:spcPts val="6119"/>
              </a:lnSpc>
              <a:spcBef>
                <a:spcPct val="0"/>
              </a:spcBef>
            </a:pPr>
            <a:r>
              <a:rPr lang="en-US" b="true" sz="4371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Отже,  застуда нам не страшна. 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7" id="7"/>
          <p:cNvSpPr/>
          <p:nvPr/>
        </p:nvSpPr>
        <p:spPr>
          <a:xfrm flipH="false" flipV="false" rot="-1647375">
            <a:off x="15624167" y="80165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-2356945">
            <a:off x="-377246" y="60859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02892"/>
            <a:ext cx="18288000" cy="11892783"/>
          </a:xfrm>
          <a:custGeom>
            <a:avLst/>
            <a:gdLst/>
            <a:ahLst/>
            <a:cxnLst/>
            <a:rect r="r" b="b" t="t" l="l"/>
            <a:pathLst>
              <a:path h="11892783" w="18288000">
                <a:moveTo>
                  <a:pt x="0" y="0"/>
                </a:moveTo>
                <a:lnTo>
                  <a:pt x="18288000" y="0"/>
                </a:lnTo>
                <a:lnTo>
                  <a:pt x="18288000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225" r="0" b="-1225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-1647375">
            <a:off x="15928967" y="83213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-2356945">
            <a:off x="-224846" y="76099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6" id="6"/>
          <p:cNvSpPr txBox="true"/>
          <p:nvPr/>
        </p:nvSpPr>
        <p:spPr>
          <a:xfrm rot="0">
            <a:off x="3136723" y="952500"/>
            <a:ext cx="6954012" cy="82882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ДЕ ЖИВЕ ДОЩИК?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— Де ти, дощику, живеш?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 на землю ти ідеш?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— По веселочці — містку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Із хмаринки зараз йду!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 на пару обернуся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То до хмарки повернуся!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Юлія Забіяка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</p:txBody>
      </p:sp>
      <p:sp>
        <p:nvSpPr>
          <p:cNvPr name="AutoShape 7" id="7"/>
          <p:cNvSpPr/>
          <p:nvPr/>
        </p:nvSpPr>
        <p:spPr>
          <a:xfrm>
            <a:off x="5897880" y="5143500"/>
            <a:ext cx="6492240" cy="0"/>
          </a:xfrm>
          <a:prstGeom prst="line">
            <a:avLst/>
          </a:prstGeom>
          <a:ln cap="flat" w="38100">
            <a:solidFill>
              <a:srgbClr val="000000"/>
            </a:solidFill>
            <a:prstDash val="solid"/>
            <a:headEnd type="none" len="sm" w="sm"/>
            <a:tailEnd type="none" len="sm" w="sm"/>
          </a:ln>
        </p:spPr>
      </p:sp>
      <p:sp>
        <p:nvSpPr>
          <p:cNvPr name="Freeform 8" id="8"/>
          <p:cNvSpPr/>
          <p:nvPr/>
        </p:nvSpPr>
        <p:spPr>
          <a:xfrm flipH="false" flipV="false" rot="1593867">
            <a:off x="10884809" y="-1006912"/>
            <a:ext cx="10491760" cy="6027993"/>
          </a:xfrm>
          <a:custGeom>
            <a:avLst/>
            <a:gdLst/>
            <a:ahLst/>
            <a:cxnLst/>
            <a:rect r="r" b="b" t="t" l="l"/>
            <a:pathLst>
              <a:path h="6027993" w="10491760">
                <a:moveTo>
                  <a:pt x="0" y="0"/>
                </a:moveTo>
                <a:lnTo>
                  <a:pt x="10491760" y="0"/>
                </a:lnTo>
                <a:lnTo>
                  <a:pt x="10491760" y="6027993"/>
                </a:lnTo>
                <a:lnTo>
                  <a:pt x="0" y="602799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9" id="9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10" id="10"/>
          <p:cNvSpPr/>
          <p:nvPr/>
        </p:nvSpPr>
        <p:spPr>
          <a:xfrm flipH="false" flipV="false" rot="907638">
            <a:off x="12417860" y="1671489"/>
            <a:ext cx="5784948" cy="6466914"/>
          </a:xfrm>
          <a:custGeom>
            <a:avLst/>
            <a:gdLst/>
            <a:ahLst/>
            <a:cxnLst/>
            <a:rect r="r" b="b" t="t" l="l"/>
            <a:pathLst>
              <a:path h="6466914" w="5784948">
                <a:moveTo>
                  <a:pt x="0" y="0"/>
                </a:moveTo>
                <a:lnTo>
                  <a:pt x="5784949" y="0"/>
                </a:lnTo>
                <a:lnTo>
                  <a:pt x="5784949" y="6466914"/>
                </a:lnTo>
                <a:lnTo>
                  <a:pt x="0" y="646691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02892"/>
            <a:ext cx="18288000" cy="11892783"/>
          </a:xfrm>
          <a:custGeom>
            <a:avLst/>
            <a:gdLst/>
            <a:ahLst/>
            <a:cxnLst/>
            <a:rect r="r" b="b" t="t" l="l"/>
            <a:pathLst>
              <a:path h="11892783" w="18288000">
                <a:moveTo>
                  <a:pt x="0" y="0"/>
                </a:moveTo>
                <a:lnTo>
                  <a:pt x="18288000" y="0"/>
                </a:lnTo>
                <a:lnTo>
                  <a:pt x="18288000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225" r="0" b="-1225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647375">
            <a:off x="15776567" y="81689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356945">
            <a:off x="-377246" y="-194300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1028700" y="834206"/>
            <a:ext cx="16480225" cy="8173271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БЕЗ ДОРОГИ ХОДИТЬ ДОЩ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Звідки дощ іде?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 Із неба!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Де іде той дощ?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Де треба!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Без дороги ходить скрізь —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через поле, через ліс.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А чи є у нього ноги?</a:t>
            </a:r>
          </a:p>
          <a:p>
            <a:pPr algn="just">
              <a:lnSpc>
                <a:spcPts val="5705"/>
              </a:lnSpc>
              <a:spcBef>
                <a:spcPct val="0"/>
              </a:spcBef>
            </a:pPr>
            <a:r>
              <a:rPr lang="en-US" b="true" sz="4075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Та нащо дощеві ноги, </a:t>
            </a:r>
          </a:p>
          <a:p>
            <a:pPr algn="just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коли ходить без дороги! </a:t>
            </a:r>
          </a:p>
          <a:p>
            <a:pPr algn="just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                                                              Євген Гуцало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0">
            <a:off x="7899624" y="1028700"/>
            <a:ext cx="9901619" cy="5643923"/>
          </a:xfrm>
          <a:custGeom>
            <a:avLst/>
            <a:gdLst/>
            <a:ahLst/>
            <a:cxnLst/>
            <a:rect r="r" b="b" t="t" l="l"/>
            <a:pathLst>
              <a:path h="5643923" w="9901619">
                <a:moveTo>
                  <a:pt x="0" y="0"/>
                </a:moveTo>
                <a:lnTo>
                  <a:pt x="9901618" y="0"/>
                </a:lnTo>
                <a:lnTo>
                  <a:pt x="9901618" y="5643923"/>
                </a:lnTo>
                <a:lnTo>
                  <a:pt x="0" y="5643923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02892"/>
            <a:ext cx="18288000" cy="11892783"/>
          </a:xfrm>
          <a:custGeom>
            <a:avLst/>
            <a:gdLst/>
            <a:ahLst/>
            <a:cxnLst/>
            <a:rect r="r" b="b" t="t" l="l"/>
            <a:pathLst>
              <a:path h="11892783" w="18288000">
                <a:moveTo>
                  <a:pt x="0" y="0"/>
                </a:moveTo>
                <a:lnTo>
                  <a:pt x="18288000" y="0"/>
                </a:lnTo>
                <a:lnTo>
                  <a:pt x="18288000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225" r="0" b="-1225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647375">
            <a:off x="15776567" y="81689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356945">
            <a:off x="-377246" y="-194300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96918" y="1969142"/>
            <a:ext cx="16694164" cy="630770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699"/>
              </a:lnSpc>
              <a:spcBef>
                <a:spcPct val="0"/>
              </a:spcBef>
            </a:pPr>
            <a:r>
              <a:rPr lang="en-US" b="true" sz="5499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Прикмети, пов’язані з погодою</a:t>
            </a:r>
          </a:p>
          <a:p>
            <a:pPr algn="l">
              <a:lnSpc>
                <a:spcPts val="6160"/>
              </a:lnSpc>
              <a:spcBef>
                <a:spcPct val="0"/>
              </a:spcBef>
            </a:pP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Якщо перший день осені теплий, вся осінь буде приємною.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Чим жаркіший і сухіший вересень, тим пізніше настане зима.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Якщо осінь стоїть тепла і ясна, весна принесе сильні дощі.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Дощова осінь означає тривалу ясну весну і спекотне літо.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Якщо осінь тепла з ясними днями, весна буде дощовою.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</p:txBody>
      </p:sp>
      <p:sp>
        <p:nvSpPr>
          <p:cNvPr name="Freeform 8" id="8"/>
          <p:cNvSpPr/>
          <p:nvPr/>
        </p:nvSpPr>
        <p:spPr>
          <a:xfrm flipH="false" flipV="false" rot="685336">
            <a:off x="12470296" y="424566"/>
            <a:ext cx="5780286" cy="4963821"/>
          </a:xfrm>
          <a:custGeom>
            <a:avLst/>
            <a:gdLst/>
            <a:ahLst/>
            <a:cxnLst/>
            <a:rect r="r" b="b" t="t" l="l"/>
            <a:pathLst>
              <a:path h="4963821" w="5780286">
                <a:moveTo>
                  <a:pt x="0" y="0"/>
                </a:moveTo>
                <a:lnTo>
                  <a:pt x="5780286" y="0"/>
                </a:lnTo>
                <a:lnTo>
                  <a:pt x="5780286" y="4963821"/>
                </a:lnTo>
                <a:lnTo>
                  <a:pt x="0" y="496382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0" y="-802892"/>
            <a:ext cx="18288000" cy="11892783"/>
          </a:xfrm>
          <a:custGeom>
            <a:avLst/>
            <a:gdLst/>
            <a:ahLst/>
            <a:cxnLst/>
            <a:rect r="r" b="b" t="t" l="l"/>
            <a:pathLst>
              <a:path h="11892783" w="18288000">
                <a:moveTo>
                  <a:pt x="0" y="0"/>
                </a:moveTo>
                <a:lnTo>
                  <a:pt x="18288000" y="0"/>
                </a:lnTo>
                <a:lnTo>
                  <a:pt x="18288000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1225" r="0" b="-1225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647375">
            <a:off x="15776567" y="81689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356945">
            <a:off x="-377246" y="-194300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685336">
            <a:off x="12073441" y="1574996"/>
            <a:ext cx="5780286" cy="4963821"/>
          </a:xfrm>
          <a:custGeom>
            <a:avLst/>
            <a:gdLst/>
            <a:ahLst/>
            <a:cxnLst/>
            <a:rect r="r" b="b" t="t" l="l"/>
            <a:pathLst>
              <a:path h="4963821" w="5780286">
                <a:moveTo>
                  <a:pt x="0" y="0"/>
                </a:moveTo>
                <a:lnTo>
                  <a:pt x="5780287" y="0"/>
                </a:lnTo>
                <a:lnTo>
                  <a:pt x="5780287" y="4963821"/>
                </a:lnTo>
                <a:lnTo>
                  <a:pt x="0" y="4963821"/>
                </a:lnTo>
                <a:lnTo>
                  <a:pt x="0" y="0"/>
                </a:lnTo>
                <a:close/>
              </a:path>
            </a:pathLst>
          </a:custGeom>
          <a:blipFill>
            <a:blip r:embed="rId8"/>
            <a:stretch>
              <a:fillRect l="0" t="0" r="0" b="0"/>
            </a:stretch>
          </a:blipFill>
        </p:spPr>
      </p:sp>
      <p:sp>
        <p:nvSpPr>
          <p:cNvPr name="TextBox 8" id="8"/>
          <p:cNvSpPr txBox="true"/>
          <p:nvPr/>
        </p:nvSpPr>
        <p:spPr>
          <a:xfrm rot="0">
            <a:off x="1211318" y="1731264"/>
            <a:ext cx="16232981" cy="6765798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Фразеологізми: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Дощ як із відра - сильний дощ.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Курячий дощ - дощ в сонячну погоду.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Золотий дощ - очікуваний, бажаний дощ.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Як свиня в дощ - брудний.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  <a:r>
              <a:rPr lang="en-US" b="true" sz="4200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З дощу та під ринву – від однієї небезпеки, біди до ще іншої.</a:t>
            </a: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  <a:p>
            <a:pPr algn="l">
              <a:lnSpc>
                <a:spcPts val="5880"/>
              </a:lnSpc>
              <a:spcBef>
                <a:spcPct val="0"/>
              </a:spcBef>
            </a:pPr>
          </a:p>
        </p:txBody>
      </p:sp>
    </p:spTree>
  </p:cSld>
  <p:clrMapOvr>
    <a:masterClrMapping/>
  </p:clrMapOvr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25409" y="-802892"/>
            <a:ext cx="18613409" cy="11892783"/>
          </a:xfrm>
          <a:custGeom>
            <a:avLst/>
            <a:gdLst/>
            <a:ahLst/>
            <a:cxnLst/>
            <a:rect r="r" b="b" t="t" l="l"/>
            <a:pathLst>
              <a:path h="11892783" w="18613409">
                <a:moveTo>
                  <a:pt x="0" y="0"/>
                </a:moveTo>
                <a:lnTo>
                  <a:pt x="18613409" y="0"/>
                </a:lnTo>
                <a:lnTo>
                  <a:pt x="18613409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137" r="0" b="-21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285096" y="1389010"/>
            <a:ext cx="13717808" cy="7508980"/>
          </a:xfrm>
          <a:custGeom>
            <a:avLst/>
            <a:gdLst/>
            <a:ahLst/>
            <a:cxnLst/>
            <a:rect r="r" b="b" t="t" l="l"/>
            <a:pathLst>
              <a:path h="7508980" w="13717808">
                <a:moveTo>
                  <a:pt x="0" y="0"/>
                </a:moveTo>
                <a:lnTo>
                  <a:pt x="13717808" y="0"/>
                </a:lnTo>
                <a:lnTo>
                  <a:pt x="13717808" y="7508980"/>
                </a:lnTo>
                <a:lnTo>
                  <a:pt x="0" y="7508980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7331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647375">
            <a:off x="15928967" y="83213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356945">
            <a:off x="-224846" y="294255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25409" y="-802892"/>
            <a:ext cx="18613409" cy="11892783"/>
          </a:xfrm>
          <a:custGeom>
            <a:avLst/>
            <a:gdLst/>
            <a:ahLst/>
            <a:cxnLst/>
            <a:rect r="r" b="b" t="t" l="l"/>
            <a:pathLst>
              <a:path h="11892783" w="18613409">
                <a:moveTo>
                  <a:pt x="0" y="0"/>
                </a:moveTo>
                <a:lnTo>
                  <a:pt x="18613409" y="0"/>
                </a:lnTo>
                <a:lnTo>
                  <a:pt x="18613409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137" r="0" b="-21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0245556" y="380779"/>
            <a:ext cx="7601565" cy="4402347"/>
          </a:xfrm>
          <a:custGeom>
            <a:avLst/>
            <a:gdLst/>
            <a:ahLst/>
            <a:cxnLst/>
            <a:rect r="r" b="b" t="t" l="l"/>
            <a:pathLst>
              <a:path h="4402347" w="7601565">
                <a:moveTo>
                  <a:pt x="0" y="0"/>
                </a:moveTo>
                <a:lnTo>
                  <a:pt x="7601566" y="0"/>
                </a:lnTo>
                <a:lnTo>
                  <a:pt x="7601566" y="4402347"/>
                </a:lnTo>
                <a:lnTo>
                  <a:pt x="0" y="440234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3556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1647375">
            <a:off x="15928967" y="8321323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5" y="0"/>
                </a:lnTo>
                <a:lnTo>
                  <a:pt x="2400105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2356945">
            <a:off x="-224846" y="294255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734797" y="285529"/>
            <a:ext cx="11935590" cy="1209611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b="true" sz="5199" i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Чистомовки</a:t>
            </a: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  <a:r>
              <a:rPr lang="en-US" sz="5199" i="true" b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 Щу-щу-щу - чекаємо дощу.</a:t>
            </a: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  <a:r>
              <a:rPr lang="en-US" sz="5199" i="true" b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Щі-щі-щі - мокрі всі кущі.</a:t>
            </a: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  <a:r>
              <a:rPr lang="en-US" sz="5199" i="true" b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Ощ-ощ-ощ - пішов рясний дощ.</a:t>
            </a: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  <a:r>
              <a:rPr lang="en-US" sz="5199" i="true" b="true">
                <a:solidFill>
                  <a:srgbClr val="000000"/>
                </a:solidFill>
                <a:latin typeface="Tex Gyre Adventor Bold Italics"/>
                <a:ea typeface="Tex Gyre Adventor Bold Italics"/>
                <a:cs typeface="Tex Gyre Adventor Bold Italics"/>
                <a:sym typeface="Tex Gyre Adventor Bold Italics"/>
              </a:rPr>
              <a:t>Ащ-ащ-ащ - скиньсвій плащ.</a:t>
            </a: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</a:p>
          <a:p>
            <a:pPr algn="l">
              <a:lnSpc>
                <a:spcPts val="7279"/>
              </a:lnSpc>
            </a:pPr>
          </a:p>
        </p:txBody>
      </p:sp>
    </p:spTree>
  </p:cSld>
  <p:clrMapOvr>
    <a:masterClrMapping/>
  </p:clrMapOvr>
</p:sld>
</file>

<file path=ppt/slides/slide1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325409" y="-802892"/>
            <a:ext cx="18613409" cy="11892783"/>
          </a:xfrm>
          <a:custGeom>
            <a:avLst/>
            <a:gdLst/>
            <a:ahLst/>
            <a:cxnLst/>
            <a:rect r="r" b="b" t="t" l="l"/>
            <a:pathLst>
              <a:path h="11892783" w="18613409">
                <a:moveTo>
                  <a:pt x="0" y="0"/>
                </a:moveTo>
                <a:lnTo>
                  <a:pt x="18613409" y="0"/>
                </a:lnTo>
                <a:lnTo>
                  <a:pt x="18613409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2137" r="0" b="-2137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00117" y="3436814"/>
            <a:ext cx="4411579" cy="4114800"/>
          </a:xfrm>
          <a:custGeom>
            <a:avLst/>
            <a:gdLst/>
            <a:ahLst/>
            <a:cxnLst/>
            <a:rect r="r" b="b" t="t" l="l"/>
            <a:pathLst>
              <a:path h="4114800" w="4411579">
                <a:moveTo>
                  <a:pt x="0" y="0"/>
                </a:moveTo>
                <a:lnTo>
                  <a:pt x="4411579" y="0"/>
                </a:lnTo>
                <a:lnTo>
                  <a:pt x="4411579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11756918" y="2073917"/>
            <a:ext cx="4784651" cy="4114800"/>
          </a:xfrm>
          <a:custGeom>
            <a:avLst/>
            <a:gdLst/>
            <a:ahLst/>
            <a:cxnLst/>
            <a:rect r="r" b="b" t="t" l="l"/>
            <a:pathLst>
              <a:path h="4114800" w="4784651">
                <a:moveTo>
                  <a:pt x="0" y="0"/>
                </a:moveTo>
                <a:lnTo>
                  <a:pt x="4784651" y="0"/>
                </a:lnTo>
                <a:lnTo>
                  <a:pt x="478465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5383784" y="1790424"/>
            <a:ext cx="4995894" cy="4114800"/>
          </a:xfrm>
          <a:custGeom>
            <a:avLst/>
            <a:gdLst/>
            <a:ahLst/>
            <a:cxnLst/>
            <a:rect r="r" b="b" t="t" l="l"/>
            <a:pathLst>
              <a:path h="4114800" w="4995894">
                <a:moveTo>
                  <a:pt x="0" y="0"/>
                </a:moveTo>
                <a:lnTo>
                  <a:pt x="4995894" y="0"/>
                </a:lnTo>
                <a:lnTo>
                  <a:pt x="499589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8" id="8"/>
          <p:cNvSpPr/>
          <p:nvPr/>
        </p:nvSpPr>
        <p:spPr>
          <a:xfrm flipH="false" flipV="false" rot="-2356945">
            <a:off x="-377246" y="-14676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647375">
            <a:off x="15908548" y="7970246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0">
            <a:off x="5212429" y="6094854"/>
            <a:ext cx="4032928" cy="3761622"/>
          </a:xfrm>
          <a:custGeom>
            <a:avLst/>
            <a:gdLst/>
            <a:ahLst/>
            <a:cxnLst/>
            <a:rect r="r" b="b" t="t" l="l"/>
            <a:pathLst>
              <a:path h="3761622" w="4032928">
                <a:moveTo>
                  <a:pt x="0" y="0"/>
                </a:moveTo>
                <a:lnTo>
                  <a:pt x="4032929" y="0"/>
                </a:lnTo>
                <a:lnTo>
                  <a:pt x="4032929" y="3761623"/>
                </a:lnTo>
                <a:lnTo>
                  <a:pt x="0" y="3761623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0379678" y="5905224"/>
            <a:ext cx="4236236" cy="3951253"/>
          </a:xfrm>
          <a:custGeom>
            <a:avLst/>
            <a:gdLst/>
            <a:ahLst/>
            <a:cxnLst/>
            <a:rect r="r" b="b" t="t" l="l"/>
            <a:pathLst>
              <a:path h="3951253" w="4236236">
                <a:moveTo>
                  <a:pt x="0" y="0"/>
                </a:moveTo>
                <a:lnTo>
                  <a:pt x="4236237" y="0"/>
                </a:lnTo>
                <a:lnTo>
                  <a:pt x="4236237" y="3951253"/>
                </a:lnTo>
                <a:lnTo>
                  <a:pt x="0" y="3951253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2905906" y="181964"/>
            <a:ext cx="13635663" cy="14179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19"/>
              </a:lnSpc>
            </a:pPr>
            <a:r>
              <a:rPr lang="en-US" sz="8299" b="true">
                <a:solidFill>
                  <a:srgbClr val="0000BC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Порахуємо парасольки</a:t>
            </a:r>
          </a:p>
        </p:txBody>
      </p:sp>
    </p:spTree>
  </p:cSld>
  <p:clrMapOvr>
    <a:masterClrMapping/>
  </p:clrMapOvr>
</p:sld>
</file>

<file path=ppt/slides/slide1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811487" y="-802892"/>
            <a:ext cx="19099487" cy="11892783"/>
          </a:xfrm>
          <a:custGeom>
            <a:avLst/>
            <a:gdLst/>
            <a:ahLst/>
            <a:cxnLst/>
            <a:rect r="r" b="b" t="t" l="l"/>
            <a:pathLst>
              <a:path h="11892783" w="19099487">
                <a:moveTo>
                  <a:pt x="0" y="0"/>
                </a:moveTo>
                <a:lnTo>
                  <a:pt x="19099487" y="0"/>
                </a:lnTo>
                <a:lnTo>
                  <a:pt x="19099487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-3498" r="0" b="-3498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3010562" y="2073917"/>
            <a:ext cx="3903690" cy="3641078"/>
          </a:xfrm>
          <a:custGeom>
            <a:avLst/>
            <a:gdLst/>
            <a:ahLst/>
            <a:cxnLst/>
            <a:rect r="r" b="b" t="t" l="l"/>
            <a:pathLst>
              <a:path h="3641078" w="3903690">
                <a:moveTo>
                  <a:pt x="0" y="0"/>
                </a:moveTo>
                <a:lnTo>
                  <a:pt x="3903690" y="0"/>
                </a:lnTo>
                <a:lnTo>
                  <a:pt x="3903690" y="3641077"/>
                </a:lnTo>
                <a:lnTo>
                  <a:pt x="0" y="3641077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331807" y="1441692"/>
            <a:ext cx="3824205" cy="3288816"/>
          </a:xfrm>
          <a:custGeom>
            <a:avLst/>
            <a:gdLst/>
            <a:ahLst/>
            <a:cxnLst/>
            <a:rect r="r" b="b" t="t" l="l"/>
            <a:pathLst>
              <a:path h="3288816" w="3824205">
                <a:moveTo>
                  <a:pt x="0" y="0"/>
                </a:moveTo>
                <a:lnTo>
                  <a:pt x="3824204" y="0"/>
                </a:lnTo>
                <a:lnTo>
                  <a:pt x="3824204" y="3288816"/>
                </a:lnTo>
                <a:lnTo>
                  <a:pt x="0" y="328881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4078108" y="6700433"/>
            <a:ext cx="4153722" cy="3421156"/>
          </a:xfrm>
          <a:custGeom>
            <a:avLst/>
            <a:gdLst/>
            <a:ahLst/>
            <a:cxnLst/>
            <a:rect r="r" b="b" t="t" l="l"/>
            <a:pathLst>
              <a:path h="3421156" w="4153722">
                <a:moveTo>
                  <a:pt x="0" y="0"/>
                </a:moveTo>
                <a:lnTo>
                  <a:pt x="4153722" y="0"/>
                </a:lnTo>
                <a:lnTo>
                  <a:pt x="4153722" y="3421156"/>
                </a:lnTo>
                <a:lnTo>
                  <a:pt x="0" y="34211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2339037" y="6502505"/>
            <a:ext cx="3703665" cy="3257853"/>
          </a:xfrm>
          <a:custGeom>
            <a:avLst/>
            <a:gdLst/>
            <a:ahLst/>
            <a:cxnLst/>
            <a:rect r="r" b="b" t="t" l="l"/>
            <a:pathLst>
              <a:path h="3257853" w="3703665">
                <a:moveTo>
                  <a:pt x="0" y="0"/>
                </a:moveTo>
                <a:lnTo>
                  <a:pt x="3703665" y="0"/>
                </a:lnTo>
                <a:lnTo>
                  <a:pt x="3703665" y="3257854"/>
                </a:lnTo>
                <a:lnTo>
                  <a:pt x="0" y="3257854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8819289" y="5495762"/>
            <a:ext cx="3157159" cy="2944769"/>
          </a:xfrm>
          <a:custGeom>
            <a:avLst/>
            <a:gdLst/>
            <a:ahLst/>
            <a:cxnLst/>
            <a:rect r="r" b="b" t="t" l="l"/>
            <a:pathLst>
              <a:path h="2944769" w="3157159">
                <a:moveTo>
                  <a:pt x="0" y="0"/>
                </a:moveTo>
                <a:lnTo>
                  <a:pt x="3157159" y="0"/>
                </a:lnTo>
                <a:lnTo>
                  <a:pt x="3157159" y="2944769"/>
                </a:lnTo>
                <a:lnTo>
                  <a:pt x="0" y="2944769"/>
                </a:lnTo>
                <a:lnTo>
                  <a:pt x="0" y="0"/>
                </a:lnTo>
                <a:close/>
              </a:path>
            </a:pathLst>
          </a:custGeom>
          <a:blipFill>
            <a:blip r:embed="rId11">
              <a:extLst>
                <a:ext uri="{96DAC541-7B7A-43D3-8B79-37D633B846F1}">
                  <asvg:svgBlip xmlns:asvg="http://schemas.microsoft.com/office/drawing/2016/SVG/main" r:embed="rId12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991786" y="5063157"/>
            <a:ext cx="3086322" cy="2878697"/>
          </a:xfrm>
          <a:custGeom>
            <a:avLst/>
            <a:gdLst/>
            <a:ahLst/>
            <a:cxnLst/>
            <a:rect r="r" b="b" t="t" l="l"/>
            <a:pathLst>
              <a:path h="2878697" w="3086322">
                <a:moveTo>
                  <a:pt x="0" y="0"/>
                </a:moveTo>
                <a:lnTo>
                  <a:pt x="3086322" y="0"/>
                </a:lnTo>
                <a:lnTo>
                  <a:pt x="3086322" y="2878697"/>
                </a:lnTo>
                <a:lnTo>
                  <a:pt x="0" y="2878697"/>
                </a:lnTo>
                <a:lnTo>
                  <a:pt x="0" y="0"/>
                </a:lnTo>
                <a:close/>
              </a:path>
            </a:pathLst>
          </a:custGeom>
          <a:blipFill>
            <a:blip r:embed="rId13">
              <a:extLst>
                <a:ext uri="{96DAC541-7B7A-43D3-8B79-37D633B846F1}">
                  <asvg:svgBlip xmlns:asvg="http://schemas.microsoft.com/office/drawing/2016/SVG/main" r:embed="rId1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11" id="11"/>
          <p:cNvSpPr/>
          <p:nvPr/>
        </p:nvSpPr>
        <p:spPr>
          <a:xfrm flipH="false" flipV="false" rot="-1647375">
            <a:off x="16060948" y="8122646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15">
              <a:extLst>
                <a:ext uri="{96DAC541-7B7A-43D3-8B79-37D633B846F1}">
                  <asvg:svgBlip xmlns:asvg="http://schemas.microsoft.com/office/drawing/2016/SVG/main" r:embed="rId1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2" id="12"/>
          <p:cNvSpPr/>
          <p:nvPr/>
        </p:nvSpPr>
        <p:spPr>
          <a:xfrm flipH="false" flipV="false" rot="-2356945">
            <a:off x="48654" y="60859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3" y="0"/>
                </a:lnTo>
                <a:lnTo>
                  <a:pt x="2811893" y="2492184"/>
                </a:lnTo>
                <a:lnTo>
                  <a:pt x="0" y="2492184"/>
                </a:lnTo>
                <a:lnTo>
                  <a:pt x="0" y="0"/>
                </a:lnTo>
                <a:close/>
              </a:path>
            </a:pathLst>
          </a:custGeom>
          <a:blipFill>
            <a:blip r:embed="rId17">
              <a:extLst>
                <a:ext uri="{96DAC541-7B7A-43D3-8B79-37D633B846F1}">
                  <asvg:svgBlip xmlns:asvg="http://schemas.microsoft.com/office/drawing/2016/SVG/main" r:embed="rId18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3" id="13"/>
          <p:cNvSpPr/>
          <p:nvPr/>
        </p:nvSpPr>
        <p:spPr>
          <a:xfrm flipH="false" flipV="false" rot="0">
            <a:off x="7822726" y="1441692"/>
            <a:ext cx="4153722" cy="3421156"/>
          </a:xfrm>
          <a:custGeom>
            <a:avLst/>
            <a:gdLst/>
            <a:ahLst/>
            <a:cxnLst/>
            <a:rect r="r" b="b" t="t" l="l"/>
            <a:pathLst>
              <a:path h="3421156" w="4153722">
                <a:moveTo>
                  <a:pt x="0" y="0"/>
                </a:moveTo>
                <a:lnTo>
                  <a:pt x="4153722" y="0"/>
                </a:lnTo>
                <a:lnTo>
                  <a:pt x="4153722" y="3421156"/>
                </a:lnTo>
                <a:lnTo>
                  <a:pt x="0" y="3421156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4" id="14"/>
          <p:cNvSpPr txBox="true"/>
          <p:nvPr/>
        </p:nvSpPr>
        <p:spPr>
          <a:xfrm rot="0">
            <a:off x="1092527" y="103355"/>
            <a:ext cx="16786954" cy="1417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20"/>
              </a:lnSpc>
            </a:pPr>
            <a:r>
              <a:rPr lang="en-US" b="true" sz="8300">
                <a:solidFill>
                  <a:srgbClr val="0000BC"/>
                </a:solidFill>
                <a:latin typeface="PT Serif Bold"/>
                <a:ea typeface="PT Serif Bold"/>
                <a:cs typeface="PT Serif Bold"/>
                <a:sym typeface="PT Serif Bold"/>
              </a:rPr>
              <a:t>Знайдемо однакові парасольки</a:t>
            </a:r>
          </a:p>
        </p:txBody>
      </p:sp>
    </p:spTree>
  </p:cSld>
  <p:clrMapOvr>
    <a:masterClrMapping/>
  </p:clrMapOvr>
</p:sld>
</file>

<file path=ppt/slides/slide1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111157" y="-5820004"/>
            <a:ext cx="19503625" cy="16107004"/>
          </a:xfrm>
          <a:custGeom>
            <a:avLst/>
            <a:gdLst/>
            <a:ahLst/>
            <a:cxnLst/>
            <a:rect r="r" b="b" t="t" l="l"/>
            <a:pathLst>
              <a:path h="16107004" w="19503625">
                <a:moveTo>
                  <a:pt x="0" y="0"/>
                </a:moveTo>
                <a:lnTo>
                  <a:pt x="19503626" y="0"/>
                </a:lnTo>
                <a:lnTo>
                  <a:pt x="19503626" y="16107004"/>
                </a:lnTo>
                <a:lnTo>
                  <a:pt x="0" y="161070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6215" t="0" r="-7738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3754412" y="6115487"/>
            <a:ext cx="3062933" cy="3142813"/>
          </a:xfrm>
          <a:custGeom>
            <a:avLst/>
            <a:gdLst/>
            <a:ahLst/>
            <a:cxnLst/>
            <a:rect r="r" b="b" t="t" l="l"/>
            <a:pathLst>
              <a:path h="3142813" w="3062933">
                <a:moveTo>
                  <a:pt x="0" y="0"/>
                </a:moveTo>
                <a:lnTo>
                  <a:pt x="3062933" y="0"/>
                </a:lnTo>
                <a:lnTo>
                  <a:pt x="3062933" y="3142813"/>
                </a:lnTo>
                <a:lnTo>
                  <a:pt x="0" y="3142813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000710" y="1738444"/>
            <a:ext cx="3613018" cy="3715186"/>
          </a:xfrm>
          <a:custGeom>
            <a:avLst/>
            <a:gdLst/>
            <a:ahLst/>
            <a:cxnLst/>
            <a:rect r="r" b="b" t="t" l="l"/>
            <a:pathLst>
              <a:path h="3715186" w="3613018">
                <a:moveTo>
                  <a:pt x="0" y="0"/>
                </a:moveTo>
                <a:lnTo>
                  <a:pt x="3613018" y="0"/>
                </a:lnTo>
                <a:lnTo>
                  <a:pt x="3613018" y="3715186"/>
                </a:lnTo>
                <a:lnTo>
                  <a:pt x="0" y="37151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8448791" y="5839316"/>
            <a:ext cx="3225480" cy="3298318"/>
          </a:xfrm>
          <a:custGeom>
            <a:avLst/>
            <a:gdLst/>
            <a:ahLst/>
            <a:cxnLst/>
            <a:rect r="r" b="b" t="t" l="l"/>
            <a:pathLst>
              <a:path h="3298318" w="3225480">
                <a:moveTo>
                  <a:pt x="0" y="0"/>
                </a:moveTo>
                <a:lnTo>
                  <a:pt x="3225481" y="0"/>
                </a:lnTo>
                <a:lnTo>
                  <a:pt x="3225481" y="3298318"/>
                </a:lnTo>
                <a:lnTo>
                  <a:pt x="0" y="32983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8448791" y="2062125"/>
            <a:ext cx="2972433" cy="3033095"/>
          </a:xfrm>
          <a:custGeom>
            <a:avLst/>
            <a:gdLst/>
            <a:ahLst/>
            <a:cxnLst/>
            <a:rect r="r" b="b" t="t" l="l"/>
            <a:pathLst>
              <a:path h="3033095" w="2972433">
                <a:moveTo>
                  <a:pt x="0" y="0"/>
                </a:moveTo>
                <a:lnTo>
                  <a:pt x="2972433" y="0"/>
                </a:lnTo>
                <a:lnTo>
                  <a:pt x="2972433" y="3033095"/>
                </a:lnTo>
                <a:lnTo>
                  <a:pt x="0" y="303309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3645853" y="1495573"/>
            <a:ext cx="3613447" cy="3100743"/>
          </a:xfrm>
          <a:custGeom>
            <a:avLst/>
            <a:gdLst/>
            <a:ahLst/>
            <a:cxnLst/>
            <a:rect r="r" b="b" t="t" l="l"/>
            <a:pathLst>
              <a:path h="3100743" w="3613447">
                <a:moveTo>
                  <a:pt x="0" y="0"/>
                </a:moveTo>
                <a:lnTo>
                  <a:pt x="3613447" y="0"/>
                </a:lnTo>
                <a:lnTo>
                  <a:pt x="3613447" y="3100743"/>
                </a:lnTo>
                <a:lnTo>
                  <a:pt x="0" y="3100743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647375">
            <a:off x="16059247" y="7907106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356945">
            <a:off x="471260" y="49235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410405" y="5829301"/>
            <a:ext cx="3613018" cy="3715186"/>
          </a:xfrm>
          <a:custGeom>
            <a:avLst/>
            <a:gdLst/>
            <a:ahLst/>
            <a:cxnLst/>
            <a:rect r="r" b="b" t="t" l="l"/>
            <a:pathLst>
              <a:path h="3715186" w="3613018">
                <a:moveTo>
                  <a:pt x="0" y="0"/>
                </a:moveTo>
                <a:lnTo>
                  <a:pt x="3613018" y="0"/>
                </a:lnTo>
                <a:lnTo>
                  <a:pt x="3613018" y="3715185"/>
                </a:lnTo>
                <a:lnTo>
                  <a:pt x="0" y="3715185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4037742" y="-99924"/>
            <a:ext cx="10436351" cy="141795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20"/>
              </a:lnSpc>
            </a:pPr>
            <a:r>
              <a:rPr lang="en-US" b="true" sz="8300">
                <a:solidFill>
                  <a:srgbClr val="0000BC"/>
                </a:solidFill>
                <a:latin typeface="PT Serif Bold"/>
                <a:ea typeface="PT Serif Bold"/>
                <a:cs typeface="PT Serif Bold"/>
                <a:sym typeface="PT Serif Bold"/>
              </a:rPr>
              <a:t>Порахуємо  чоботи </a:t>
            </a:r>
          </a:p>
        </p:txBody>
      </p:sp>
    </p:spTree>
  </p:cSld>
  <p:clrMapOvr>
    <a:masterClrMapping/>
  </p:clrMapOvr>
</p:sld>
</file>

<file path=ppt/slides/slide1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613728" y="2073917"/>
            <a:ext cx="5060543" cy="6139167"/>
          </a:xfrm>
          <a:custGeom>
            <a:avLst/>
            <a:gdLst/>
            <a:ahLst/>
            <a:cxnLst/>
            <a:rect r="r" b="b" t="t" l="l"/>
            <a:pathLst>
              <a:path h="6139167" w="5060543">
                <a:moveTo>
                  <a:pt x="0" y="0"/>
                </a:moveTo>
                <a:lnTo>
                  <a:pt x="5060544" y="0"/>
                </a:lnTo>
                <a:lnTo>
                  <a:pt x="5060544" y="6139166"/>
                </a:lnTo>
                <a:lnTo>
                  <a:pt x="0" y="6139166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-607813" y="-5820004"/>
            <a:ext cx="19503625" cy="16107004"/>
          </a:xfrm>
          <a:custGeom>
            <a:avLst/>
            <a:gdLst/>
            <a:ahLst/>
            <a:cxnLst/>
            <a:rect r="r" b="b" t="t" l="l"/>
            <a:pathLst>
              <a:path h="16107004" w="19503625">
                <a:moveTo>
                  <a:pt x="0" y="0"/>
                </a:moveTo>
                <a:lnTo>
                  <a:pt x="19503626" y="0"/>
                </a:lnTo>
                <a:lnTo>
                  <a:pt x="19503626" y="16107004"/>
                </a:lnTo>
                <a:lnTo>
                  <a:pt x="0" y="16107004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-16215" t="0" r="-7738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7657783" y="2233498"/>
            <a:ext cx="3341846" cy="3428999"/>
          </a:xfrm>
          <a:custGeom>
            <a:avLst/>
            <a:gdLst/>
            <a:ahLst/>
            <a:cxnLst/>
            <a:rect r="r" b="b" t="t" l="l"/>
            <a:pathLst>
              <a:path h="3428999" w="3341846">
                <a:moveTo>
                  <a:pt x="0" y="0"/>
                </a:moveTo>
                <a:lnTo>
                  <a:pt x="3341846" y="0"/>
                </a:lnTo>
                <a:lnTo>
                  <a:pt x="3341846" y="3429000"/>
                </a:lnTo>
                <a:lnTo>
                  <a:pt x="0" y="342900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2602828" y="2366477"/>
            <a:ext cx="3613018" cy="3715186"/>
          </a:xfrm>
          <a:custGeom>
            <a:avLst/>
            <a:gdLst/>
            <a:ahLst/>
            <a:cxnLst/>
            <a:rect r="r" b="b" t="t" l="l"/>
            <a:pathLst>
              <a:path h="3715186" w="3613018">
                <a:moveTo>
                  <a:pt x="0" y="0"/>
                </a:moveTo>
                <a:lnTo>
                  <a:pt x="3613018" y="0"/>
                </a:lnTo>
                <a:lnTo>
                  <a:pt x="3613018" y="3715186"/>
                </a:lnTo>
                <a:lnTo>
                  <a:pt x="0" y="37151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3388248" y="6431313"/>
            <a:ext cx="3225480" cy="3298318"/>
          </a:xfrm>
          <a:custGeom>
            <a:avLst/>
            <a:gdLst/>
            <a:ahLst/>
            <a:cxnLst/>
            <a:rect r="r" b="b" t="t" l="l"/>
            <a:pathLst>
              <a:path h="3298318" w="3225480">
                <a:moveTo>
                  <a:pt x="0" y="0"/>
                </a:moveTo>
                <a:lnTo>
                  <a:pt x="3225480" y="0"/>
                </a:lnTo>
                <a:lnTo>
                  <a:pt x="3225480" y="3298318"/>
                </a:lnTo>
                <a:lnTo>
                  <a:pt x="0" y="3298318"/>
                </a:lnTo>
                <a:lnTo>
                  <a:pt x="0" y="0"/>
                </a:lnTo>
                <a:close/>
              </a:path>
            </a:pathLst>
          </a:custGeom>
          <a:blipFill>
            <a:blip r:embed="rId6"/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7657783" y="6563924"/>
            <a:ext cx="2972433" cy="3033095"/>
          </a:xfrm>
          <a:custGeom>
            <a:avLst/>
            <a:gdLst/>
            <a:ahLst/>
            <a:cxnLst/>
            <a:rect r="r" b="b" t="t" l="l"/>
            <a:pathLst>
              <a:path h="3033095" w="2972433">
                <a:moveTo>
                  <a:pt x="0" y="0"/>
                </a:moveTo>
                <a:lnTo>
                  <a:pt x="2972434" y="0"/>
                </a:lnTo>
                <a:lnTo>
                  <a:pt x="2972434" y="3033095"/>
                </a:lnTo>
                <a:lnTo>
                  <a:pt x="0" y="3033095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12074322" y="2397627"/>
            <a:ext cx="3613447" cy="3100743"/>
          </a:xfrm>
          <a:custGeom>
            <a:avLst/>
            <a:gdLst/>
            <a:ahLst/>
            <a:cxnLst/>
            <a:rect r="r" b="b" t="t" l="l"/>
            <a:pathLst>
              <a:path h="3100743" w="3613447">
                <a:moveTo>
                  <a:pt x="0" y="0"/>
                </a:moveTo>
                <a:lnTo>
                  <a:pt x="3613446" y="0"/>
                </a:lnTo>
                <a:lnTo>
                  <a:pt x="3613446" y="3100742"/>
                </a:lnTo>
                <a:lnTo>
                  <a:pt x="0" y="310074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-1647375">
            <a:off x="16059247" y="7907106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0" id="10"/>
          <p:cNvSpPr/>
          <p:nvPr/>
        </p:nvSpPr>
        <p:spPr>
          <a:xfrm flipH="false" flipV="false" rot="-2356945">
            <a:off x="471260" y="49235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11" id="11"/>
          <p:cNvSpPr/>
          <p:nvPr/>
        </p:nvSpPr>
        <p:spPr>
          <a:xfrm flipH="false" flipV="false" rot="0">
            <a:off x="12030101" y="6014445"/>
            <a:ext cx="3613018" cy="3715186"/>
          </a:xfrm>
          <a:custGeom>
            <a:avLst/>
            <a:gdLst/>
            <a:ahLst/>
            <a:cxnLst/>
            <a:rect r="r" b="b" t="t" l="l"/>
            <a:pathLst>
              <a:path h="3715186" w="3613018">
                <a:moveTo>
                  <a:pt x="0" y="0"/>
                </a:moveTo>
                <a:lnTo>
                  <a:pt x="3613019" y="0"/>
                </a:lnTo>
                <a:lnTo>
                  <a:pt x="3613019" y="3715186"/>
                </a:lnTo>
                <a:lnTo>
                  <a:pt x="0" y="3715186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TextBox 12" id="12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TextBox 13" id="13"/>
          <p:cNvSpPr txBox="true"/>
          <p:nvPr/>
        </p:nvSpPr>
        <p:spPr>
          <a:xfrm rot="0">
            <a:off x="2930259" y="215080"/>
            <a:ext cx="14262545" cy="288480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620"/>
              </a:lnSpc>
            </a:pPr>
            <a:r>
              <a:rPr lang="en-US" sz="8300" b="true">
                <a:solidFill>
                  <a:srgbClr val="0000BC"/>
                </a:solidFill>
                <a:latin typeface="PT Serif Bold"/>
                <a:ea typeface="PT Serif Bold"/>
                <a:cs typeface="PT Serif Bold"/>
                <a:sym typeface="PT Serif Bold"/>
              </a:rPr>
              <a:t>Знайдемо однакове взуття</a:t>
            </a:r>
          </a:p>
          <a:p>
            <a:pPr algn="ctr">
              <a:lnSpc>
                <a:spcPts val="11620"/>
              </a:lnSpc>
            </a:pPr>
          </a:p>
        </p:txBody>
      </p:sp>
    </p:spTree>
  </p:cSld>
  <p:clrMapOvr>
    <a:masterClrMapping/>
  </p:clrMapOvr>
</p:sld>
</file>

<file path=ppt/slides/slide1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-325409" y="-802892"/>
            <a:ext cx="18613409" cy="11892783"/>
          </a:xfrm>
          <a:custGeom>
            <a:avLst/>
            <a:gdLst/>
            <a:ahLst/>
            <a:cxnLst/>
            <a:rect r="r" b="b" t="t" l="l"/>
            <a:pathLst>
              <a:path h="11892783" w="18613409">
                <a:moveTo>
                  <a:pt x="0" y="0"/>
                </a:moveTo>
                <a:lnTo>
                  <a:pt x="18613409" y="0"/>
                </a:lnTo>
                <a:lnTo>
                  <a:pt x="18613409" y="11892784"/>
                </a:lnTo>
                <a:lnTo>
                  <a:pt x="0" y="11892784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-2137" r="0" b="-2137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1156003">
            <a:off x="7246707" y="-594694"/>
            <a:ext cx="10055764" cy="11241199"/>
          </a:xfrm>
          <a:custGeom>
            <a:avLst/>
            <a:gdLst/>
            <a:ahLst/>
            <a:cxnLst/>
            <a:rect r="r" b="b" t="t" l="l"/>
            <a:pathLst>
              <a:path h="11241199" w="10055764">
                <a:moveTo>
                  <a:pt x="0" y="0"/>
                </a:moveTo>
                <a:lnTo>
                  <a:pt x="10055763" y="0"/>
                </a:lnTo>
                <a:lnTo>
                  <a:pt x="10055763" y="11241199"/>
                </a:lnTo>
                <a:lnTo>
                  <a:pt x="0" y="11241199"/>
                </a:lnTo>
                <a:lnTo>
                  <a:pt x="0" y="0"/>
                </a:lnTo>
                <a:close/>
              </a:path>
            </a:pathLst>
          </a:custGeom>
          <a:blipFill>
            <a:blip r:embed="rId3">
              <a:extLst>
                <a:ext uri="{96DAC541-7B7A-43D3-8B79-37D633B846F1}">
                  <asvg:svgBlip xmlns:asvg="http://schemas.microsoft.com/office/drawing/2016/SVG/main" r:embed="rId4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0" y="9534214"/>
            <a:ext cx="4078108" cy="5873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4899"/>
              </a:lnSpc>
            </a:pPr>
            <a:r>
              <a:rPr lang="en-US" sz="3499">
                <a:solidFill>
                  <a:srgbClr val="0000BC"/>
                </a:solidFill>
                <a:latin typeface="Noto Serif Display"/>
                <a:ea typeface="Noto Serif Display"/>
                <a:cs typeface="Noto Serif Display"/>
                <a:sym typeface="Noto Serif Display"/>
              </a:rPr>
              <a:t>Дудник Ольга</a:t>
            </a:r>
          </a:p>
        </p:txBody>
      </p:sp>
      <p:sp>
        <p:nvSpPr>
          <p:cNvPr name="Freeform 5" id="5"/>
          <p:cNvSpPr/>
          <p:nvPr/>
        </p:nvSpPr>
        <p:spPr>
          <a:xfrm flipH="false" flipV="false" rot="-2356945">
            <a:off x="623660" y="644752"/>
            <a:ext cx="2811893" cy="2492184"/>
          </a:xfrm>
          <a:custGeom>
            <a:avLst/>
            <a:gdLst/>
            <a:ahLst/>
            <a:cxnLst/>
            <a:rect r="r" b="b" t="t" l="l"/>
            <a:pathLst>
              <a:path h="2492184" w="2811893">
                <a:moveTo>
                  <a:pt x="0" y="0"/>
                </a:moveTo>
                <a:lnTo>
                  <a:pt x="2811892" y="0"/>
                </a:lnTo>
                <a:lnTo>
                  <a:pt x="2811892" y="2492185"/>
                </a:lnTo>
                <a:lnTo>
                  <a:pt x="0" y="2492185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:asvg="http://schemas.microsoft.com/office/drawing/2016/SVG/main" r:embed="rId6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-1647375">
            <a:off x="16059247" y="7476991"/>
            <a:ext cx="2400106" cy="2391378"/>
          </a:xfrm>
          <a:custGeom>
            <a:avLst/>
            <a:gdLst/>
            <a:ahLst/>
            <a:cxnLst/>
            <a:rect r="r" b="b" t="t" l="l"/>
            <a:pathLst>
              <a:path h="2391378" w="2400106">
                <a:moveTo>
                  <a:pt x="0" y="0"/>
                </a:moveTo>
                <a:lnTo>
                  <a:pt x="2400106" y="0"/>
                </a:lnTo>
                <a:lnTo>
                  <a:pt x="2400106" y="2391378"/>
                </a:lnTo>
                <a:lnTo>
                  <a:pt x="0" y="2391378"/>
                </a:lnTo>
                <a:lnTo>
                  <a:pt x="0" y="0"/>
                </a:lnTo>
                <a:close/>
              </a:path>
            </a:pathLst>
          </a:custGeom>
          <a:blipFill>
            <a:blip r:embed="rId7">
              <a:extLst>
                <a:ext uri="{96DAC541-7B7A-43D3-8B79-37D633B846F1}">
                  <asvg:svgBlip xmlns:asvg="http://schemas.microsoft.com/office/drawing/2016/SVG/main" r:embed="rId8"/>
                </a:ext>
              </a:extLst>
            </a:blip>
            <a:stretch>
              <a:fillRect l="0" t="0" r="0" b="0"/>
            </a:stretch>
          </a:blipFill>
        </p:spPr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DAGTdgbd2ow</dc:identifier>
  <dcterms:modified xsi:type="dcterms:W3CDTF">2011-08-01T06:04:30Z</dcterms:modified>
  <cp:revision>1</cp:revision>
  <dc:title>Парасолька – куди ж ми без нього в дощову погоду? Завдяки йому ми залишаємося сухими, а значить і застуда нам не страшна. А влітку він захищає нас від палючого сонця. Теж непогано, правда?</dc:title>
</cp:coreProperties>
</file>