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9" r:id="rId1"/>
  </p:sldMasterIdLst>
  <p:notesMasterIdLst>
    <p:notesMasterId r:id="rId17"/>
  </p:notesMasterIdLst>
  <p:handoutMasterIdLst>
    <p:handoutMasterId r:id="rId18"/>
  </p:handoutMasterIdLst>
  <p:sldIdLst>
    <p:sldId id="257" r:id="rId2"/>
    <p:sldId id="269" r:id="rId3"/>
    <p:sldId id="268" r:id="rId4"/>
    <p:sldId id="260" r:id="rId5"/>
    <p:sldId id="263" r:id="rId6"/>
    <p:sldId id="266" r:id="rId7"/>
    <p:sldId id="265" r:id="rId8"/>
    <p:sldId id="275" r:id="rId9"/>
    <p:sldId id="264" r:id="rId10"/>
    <p:sldId id="262" r:id="rId11"/>
    <p:sldId id="261" r:id="rId12"/>
    <p:sldId id="271" r:id="rId13"/>
    <p:sldId id="273" r:id="rId14"/>
    <p:sldId id="274" r:id="rId15"/>
    <p:sldId id="259" r:id="rId16"/>
  </p:sldIdLst>
  <p:sldSz cx="9906000" cy="6858000" type="A4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3802"/>
    <a:srgbClr val="B73C05"/>
    <a:srgbClr val="F85309"/>
    <a:srgbClr val="FC5308"/>
    <a:srgbClr val="418E03"/>
    <a:srgbClr val="FFFFFF"/>
    <a:srgbClr val="63C98C"/>
    <a:srgbClr val="E5F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57" autoAdjust="0"/>
    <p:restoredTop sz="94533" autoAdjust="0"/>
  </p:normalViewPr>
  <p:slideViewPr>
    <p:cSldViewPr snapToGrid="0">
      <p:cViewPr varScale="1">
        <p:scale>
          <a:sx n="90" d="100"/>
          <a:sy n="90" d="100"/>
        </p:scale>
        <p:origin x="822" y="6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174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F72916-1E27-43C4-BB7E-90E06BEACECE}" type="doc">
      <dgm:prSet loTypeId="urn:microsoft.com/office/officeart/2005/8/layout/vList3#1" loCatId="list" qsTypeId="urn:microsoft.com/office/officeart/2005/8/quickstyle/simple1#1" qsCatId="simple" csTypeId="urn:microsoft.com/office/officeart/2005/8/colors/accent1_2#1" csCatId="accent1" phldr="1"/>
      <dgm:spPr/>
    </dgm:pt>
    <dgm:pt modelId="{22F33EA8-859F-40AB-9F3D-AD404E6566DA}">
      <dgm:prSet/>
      <dgm:spPr/>
      <dgm:t>
        <a:bodyPr/>
        <a:lstStyle/>
        <a:p>
          <a:r>
            <a:rPr lang="ru-RU" dirty="0"/>
            <a:t> </a:t>
          </a:r>
          <a:r>
            <a:rPr lang="ru-RU" b="1" dirty="0">
              <a:solidFill>
                <a:schemeClr val="tx1"/>
              </a:solidFill>
            </a:rPr>
            <a:t>Розумова працездатність</a:t>
          </a:r>
        </a:p>
      </dgm:t>
    </dgm:pt>
    <dgm:pt modelId="{9A7AFBE5-DB2B-42DE-8BC9-D57413B71B10}" type="parTrans" cxnId="{1E0C14D8-3C98-45D6-92A8-56E6C31692D2}">
      <dgm:prSet/>
      <dgm:spPr/>
      <dgm:t>
        <a:bodyPr/>
        <a:lstStyle/>
        <a:p>
          <a:endParaRPr lang="ru-RU"/>
        </a:p>
      </dgm:t>
    </dgm:pt>
    <dgm:pt modelId="{80A95B7B-0216-4BA8-BCA5-8A2601B54FA4}" type="sibTrans" cxnId="{1E0C14D8-3C98-45D6-92A8-56E6C31692D2}">
      <dgm:prSet/>
      <dgm:spPr/>
      <dgm:t>
        <a:bodyPr/>
        <a:lstStyle/>
        <a:p>
          <a:endParaRPr lang="ru-RU"/>
        </a:p>
      </dgm:t>
    </dgm:pt>
    <dgm:pt modelId="{08315119-9C1D-4365-93A1-557FA45B3C6E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Позитивний емоційний стан </a:t>
          </a:r>
        </a:p>
      </dgm:t>
    </dgm:pt>
    <dgm:pt modelId="{FD7911BD-4440-45E1-91E5-311BCF1BE50C}" type="parTrans" cxnId="{C41D3B3F-4EF3-4036-8D85-0D740F890456}">
      <dgm:prSet/>
      <dgm:spPr/>
      <dgm:t>
        <a:bodyPr/>
        <a:lstStyle/>
        <a:p>
          <a:endParaRPr lang="ru-RU"/>
        </a:p>
      </dgm:t>
    </dgm:pt>
    <dgm:pt modelId="{FBE9F669-0228-4F16-BBA8-EEFE626806CB}" type="sibTrans" cxnId="{C41D3B3F-4EF3-4036-8D85-0D740F890456}">
      <dgm:prSet/>
      <dgm:spPr/>
      <dgm:t>
        <a:bodyPr/>
        <a:lstStyle/>
        <a:p>
          <a:endParaRPr lang="ru-RU"/>
        </a:p>
      </dgm:t>
    </dgm:pt>
    <dgm:pt modelId="{FFC4803A-6DB5-4ABD-AB9E-BCAF202F4F35}">
      <dgm:prSet/>
      <dgm:spPr/>
      <dgm:t>
        <a:bodyPr/>
        <a:lstStyle/>
        <a:p>
          <a:r>
            <a:rPr lang="ru-RU" b="1" dirty="0" err="1">
              <a:solidFill>
                <a:schemeClr val="tx1"/>
              </a:solidFill>
            </a:rPr>
            <a:t>Адекватні</a:t>
          </a:r>
          <a:r>
            <a:rPr lang="ru-RU" b="1" dirty="0">
              <a:solidFill>
                <a:schemeClr val="tx1"/>
              </a:solidFill>
            </a:rPr>
            <a:t> </a:t>
          </a:r>
          <a:r>
            <a:rPr lang="ru-RU" b="1" dirty="0" err="1">
              <a:solidFill>
                <a:schemeClr val="tx1"/>
              </a:solidFill>
            </a:rPr>
            <a:t>емоційні</a:t>
          </a:r>
          <a:r>
            <a:rPr lang="ru-RU" b="1" dirty="0">
              <a:solidFill>
                <a:schemeClr val="tx1"/>
              </a:solidFill>
            </a:rPr>
            <a:t> </a:t>
          </a:r>
          <a:r>
            <a:rPr lang="ru-RU" b="1" dirty="0" err="1">
              <a:solidFill>
                <a:schemeClr val="tx1"/>
              </a:solidFill>
            </a:rPr>
            <a:t>реакції</a:t>
          </a:r>
          <a:r>
            <a:rPr lang="ru-RU" b="1" dirty="0">
              <a:solidFill>
                <a:schemeClr val="tx1"/>
              </a:solidFill>
            </a:rPr>
            <a:t> </a:t>
          </a:r>
        </a:p>
      </dgm:t>
    </dgm:pt>
    <dgm:pt modelId="{FDFE5EC2-89B7-4A57-B73C-310F238C259B}" type="parTrans" cxnId="{FD9B308E-2872-45E8-AFAD-8353335E477C}">
      <dgm:prSet/>
      <dgm:spPr/>
      <dgm:t>
        <a:bodyPr/>
        <a:lstStyle/>
        <a:p>
          <a:endParaRPr lang="ru-RU"/>
        </a:p>
      </dgm:t>
    </dgm:pt>
    <dgm:pt modelId="{A1FDCA5F-85F4-4B4D-9263-171A14AF82BE}" type="sibTrans" cxnId="{FD9B308E-2872-45E8-AFAD-8353335E477C}">
      <dgm:prSet/>
      <dgm:spPr/>
      <dgm:t>
        <a:bodyPr/>
        <a:lstStyle/>
        <a:p>
          <a:endParaRPr lang="ru-RU"/>
        </a:p>
      </dgm:t>
    </dgm:pt>
    <dgm:pt modelId="{7F0D1931-AF11-4D9A-B2EE-0A3FB952FF19}">
      <dgm:prSet/>
      <dgm:spPr/>
      <dgm:t>
        <a:bodyPr/>
        <a:lstStyle/>
        <a:p>
          <a:r>
            <a:rPr lang="ru-RU" b="1" dirty="0" err="1">
              <a:solidFill>
                <a:schemeClr val="tx1"/>
              </a:solidFill>
            </a:rPr>
            <a:t>Адаптованість</a:t>
          </a:r>
          <a:r>
            <a:rPr lang="ru-RU" b="1" dirty="0">
              <a:solidFill>
                <a:schemeClr val="tx1"/>
              </a:solidFill>
            </a:rPr>
            <a:t> до </a:t>
          </a:r>
          <a:r>
            <a:rPr lang="ru-RU" b="1" dirty="0" err="1">
              <a:solidFill>
                <a:schemeClr val="tx1"/>
              </a:solidFill>
            </a:rPr>
            <a:t>соціуму</a:t>
          </a:r>
          <a:endParaRPr lang="ru-RU" b="1" dirty="0">
            <a:solidFill>
              <a:schemeClr val="tx1"/>
            </a:solidFill>
          </a:endParaRPr>
        </a:p>
      </dgm:t>
    </dgm:pt>
    <dgm:pt modelId="{B5613C67-04A3-4523-9420-2A2BDA024AF6}" type="parTrans" cxnId="{41D5D32E-CFB9-4548-99BC-C70DF9ACB2F9}">
      <dgm:prSet/>
      <dgm:spPr/>
      <dgm:t>
        <a:bodyPr/>
        <a:lstStyle/>
        <a:p>
          <a:endParaRPr lang="ru-RU"/>
        </a:p>
      </dgm:t>
    </dgm:pt>
    <dgm:pt modelId="{F287A9FD-BFD7-4C79-88F4-CF59F95BCB72}" type="sibTrans" cxnId="{41D5D32E-CFB9-4548-99BC-C70DF9ACB2F9}">
      <dgm:prSet/>
      <dgm:spPr/>
      <dgm:t>
        <a:bodyPr/>
        <a:lstStyle/>
        <a:p>
          <a:endParaRPr lang="ru-RU"/>
        </a:p>
      </dgm:t>
    </dgm:pt>
    <dgm:pt modelId="{311203FF-2FE9-41BE-9D3B-B35517A83D45}" type="pres">
      <dgm:prSet presAssocID="{EFF72916-1E27-43C4-BB7E-90E06BEACECE}" presName="linearFlow" presStyleCnt="0">
        <dgm:presLayoutVars>
          <dgm:dir/>
          <dgm:resizeHandles val="exact"/>
        </dgm:presLayoutVars>
      </dgm:prSet>
      <dgm:spPr/>
    </dgm:pt>
    <dgm:pt modelId="{04E0FAC1-FBE3-4704-8E48-92EB152BE930}" type="pres">
      <dgm:prSet presAssocID="{22F33EA8-859F-40AB-9F3D-AD404E6566DA}" presName="composite" presStyleCnt="0"/>
      <dgm:spPr/>
    </dgm:pt>
    <dgm:pt modelId="{60FE295F-7DF7-4FCA-83DD-E6E737DFE505}" type="pres">
      <dgm:prSet presAssocID="{22F33EA8-859F-40AB-9F3D-AD404E6566DA}" presName="imgShp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AC78937B-116D-4B3F-B816-EBA6ABD3F24C}" type="pres">
      <dgm:prSet presAssocID="{22F33EA8-859F-40AB-9F3D-AD404E6566DA}" presName="txShp" presStyleLbl="node1" presStyleIdx="0" presStyleCnt="4">
        <dgm:presLayoutVars>
          <dgm:bulletEnabled val="1"/>
        </dgm:presLayoutVars>
      </dgm:prSet>
      <dgm:spPr/>
    </dgm:pt>
    <dgm:pt modelId="{EA789859-CC5F-4B7D-81AA-A594DDB0E552}" type="pres">
      <dgm:prSet presAssocID="{80A95B7B-0216-4BA8-BCA5-8A2601B54FA4}" presName="spacing" presStyleCnt="0"/>
      <dgm:spPr/>
    </dgm:pt>
    <dgm:pt modelId="{C6342D57-0A6F-4619-9E75-1D6CC69E812E}" type="pres">
      <dgm:prSet presAssocID="{08315119-9C1D-4365-93A1-557FA45B3C6E}" presName="composite" presStyleCnt="0"/>
      <dgm:spPr/>
    </dgm:pt>
    <dgm:pt modelId="{008449DB-422E-4593-8884-882732960C0B}" type="pres">
      <dgm:prSet presAssocID="{08315119-9C1D-4365-93A1-557FA45B3C6E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0F72F91-53CF-4AF1-8A95-F84AC2768FA7}" type="pres">
      <dgm:prSet presAssocID="{08315119-9C1D-4365-93A1-557FA45B3C6E}" presName="txShp" presStyleLbl="node1" presStyleIdx="1" presStyleCnt="4">
        <dgm:presLayoutVars>
          <dgm:bulletEnabled val="1"/>
        </dgm:presLayoutVars>
      </dgm:prSet>
      <dgm:spPr/>
    </dgm:pt>
    <dgm:pt modelId="{D58E5A90-CF7B-4CFF-A795-5C95DFA4F5AF}" type="pres">
      <dgm:prSet presAssocID="{FBE9F669-0228-4F16-BBA8-EEFE626806CB}" presName="spacing" presStyleCnt="0"/>
      <dgm:spPr/>
    </dgm:pt>
    <dgm:pt modelId="{96F6202B-C114-46D9-88D2-FA992421F959}" type="pres">
      <dgm:prSet presAssocID="{FFC4803A-6DB5-4ABD-AB9E-BCAF202F4F35}" presName="composite" presStyleCnt="0"/>
      <dgm:spPr/>
    </dgm:pt>
    <dgm:pt modelId="{E048E199-DE43-44A1-90A4-CA25C60FF46E}" type="pres">
      <dgm:prSet presAssocID="{FFC4803A-6DB5-4ABD-AB9E-BCAF202F4F35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85A47FAA-4058-486F-993F-0E6419DD902C}" type="pres">
      <dgm:prSet presAssocID="{FFC4803A-6DB5-4ABD-AB9E-BCAF202F4F35}" presName="txShp" presStyleLbl="node1" presStyleIdx="2" presStyleCnt="4">
        <dgm:presLayoutVars>
          <dgm:bulletEnabled val="1"/>
        </dgm:presLayoutVars>
      </dgm:prSet>
      <dgm:spPr/>
    </dgm:pt>
    <dgm:pt modelId="{2D9783F2-E234-4C22-A538-36CB5D626817}" type="pres">
      <dgm:prSet presAssocID="{A1FDCA5F-85F4-4B4D-9263-171A14AF82BE}" presName="spacing" presStyleCnt="0"/>
      <dgm:spPr/>
    </dgm:pt>
    <dgm:pt modelId="{DEEE79EB-33E1-4072-B9BF-F6361E7920BA}" type="pres">
      <dgm:prSet presAssocID="{7F0D1931-AF11-4D9A-B2EE-0A3FB952FF19}" presName="composite" presStyleCnt="0"/>
      <dgm:spPr/>
    </dgm:pt>
    <dgm:pt modelId="{08161BA2-5815-4F52-B823-3560596179D2}" type="pres">
      <dgm:prSet presAssocID="{7F0D1931-AF11-4D9A-B2EE-0A3FB952FF19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06245CE0-4170-4005-9978-B74F980A8072}" type="pres">
      <dgm:prSet presAssocID="{7F0D1931-AF11-4D9A-B2EE-0A3FB952FF19}" presName="txShp" presStyleLbl="node1" presStyleIdx="3" presStyleCnt="4">
        <dgm:presLayoutVars>
          <dgm:bulletEnabled val="1"/>
        </dgm:presLayoutVars>
      </dgm:prSet>
      <dgm:spPr/>
    </dgm:pt>
  </dgm:ptLst>
  <dgm:cxnLst>
    <dgm:cxn modelId="{41D5D32E-CFB9-4548-99BC-C70DF9ACB2F9}" srcId="{EFF72916-1E27-43C4-BB7E-90E06BEACECE}" destId="{7F0D1931-AF11-4D9A-B2EE-0A3FB952FF19}" srcOrd="3" destOrd="0" parTransId="{B5613C67-04A3-4523-9420-2A2BDA024AF6}" sibTransId="{F287A9FD-BFD7-4C79-88F4-CF59F95BCB72}"/>
    <dgm:cxn modelId="{C41D3B3F-4EF3-4036-8D85-0D740F890456}" srcId="{EFF72916-1E27-43C4-BB7E-90E06BEACECE}" destId="{08315119-9C1D-4365-93A1-557FA45B3C6E}" srcOrd="1" destOrd="0" parTransId="{FD7911BD-4440-45E1-91E5-311BCF1BE50C}" sibTransId="{FBE9F669-0228-4F16-BBA8-EEFE626806CB}"/>
    <dgm:cxn modelId="{6F2E1641-F4A2-4F1F-9F65-9712AEC9A4FF}" type="presOf" srcId="{EFF72916-1E27-43C4-BB7E-90E06BEACECE}" destId="{311203FF-2FE9-41BE-9D3B-B35517A83D45}" srcOrd="0" destOrd="0" presId="urn:microsoft.com/office/officeart/2005/8/layout/vList3#1"/>
    <dgm:cxn modelId="{8D63E769-D3D7-47DA-B6B3-71C01110938C}" type="presOf" srcId="{22F33EA8-859F-40AB-9F3D-AD404E6566DA}" destId="{AC78937B-116D-4B3F-B816-EBA6ABD3F24C}" srcOrd="0" destOrd="0" presId="urn:microsoft.com/office/officeart/2005/8/layout/vList3#1"/>
    <dgm:cxn modelId="{FD9B308E-2872-45E8-AFAD-8353335E477C}" srcId="{EFF72916-1E27-43C4-BB7E-90E06BEACECE}" destId="{FFC4803A-6DB5-4ABD-AB9E-BCAF202F4F35}" srcOrd="2" destOrd="0" parTransId="{FDFE5EC2-89B7-4A57-B73C-310F238C259B}" sibTransId="{A1FDCA5F-85F4-4B4D-9263-171A14AF82BE}"/>
    <dgm:cxn modelId="{DE6731B7-35BE-49DB-8847-E6FBC8592181}" type="presOf" srcId="{FFC4803A-6DB5-4ABD-AB9E-BCAF202F4F35}" destId="{85A47FAA-4058-486F-993F-0E6419DD902C}" srcOrd="0" destOrd="0" presId="urn:microsoft.com/office/officeart/2005/8/layout/vList3#1"/>
    <dgm:cxn modelId="{F0CA1FCC-9455-4997-A9CC-CA99A65CA3B5}" type="presOf" srcId="{7F0D1931-AF11-4D9A-B2EE-0A3FB952FF19}" destId="{06245CE0-4170-4005-9978-B74F980A8072}" srcOrd="0" destOrd="0" presId="urn:microsoft.com/office/officeart/2005/8/layout/vList3#1"/>
    <dgm:cxn modelId="{1E0C14D8-3C98-45D6-92A8-56E6C31692D2}" srcId="{EFF72916-1E27-43C4-BB7E-90E06BEACECE}" destId="{22F33EA8-859F-40AB-9F3D-AD404E6566DA}" srcOrd="0" destOrd="0" parTransId="{9A7AFBE5-DB2B-42DE-8BC9-D57413B71B10}" sibTransId="{80A95B7B-0216-4BA8-BCA5-8A2601B54FA4}"/>
    <dgm:cxn modelId="{255294F0-DC98-49A1-9883-E5B1A00F7197}" type="presOf" srcId="{08315119-9C1D-4365-93A1-557FA45B3C6E}" destId="{90F72F91-53CF-4AF1-8A95-F84AC2768FA7}" srcOrd="0" destOrd="0" presId="urn:microsoft.com/office/officeart/2005/8/layout/vList3#1"/>
    <dgm:cxn modelId="{1C18C385-C292-4AEB-9562-E4690867F172}" type="presParOf" srcId="{311203FF-2FE9-41BE-9D3B-B35517A83D45}" destId="{04E0FAC1-FBE3-4704-8E48-92EB152BE930}" srcOrd="0" destOrd="0" presId="urn:microsoft.com/office/officeart/2005/8/layout/vList3#1"/>
    <dgm:cxn modelId="{34CF6BF3-F974-4CEE-8EE4-B9B16271E742}" type="presParOf" srcId="{04E0FAC1-FBE3-4704-8E48-92EB152BE930}" destId="{60FE295F-7DF7-4FCA-83DD-E6E737DFE505}" srcOrd="0" destOrd="0" presId="urn:microsoft.com/office/officeart/2005/8/layout/vList3#1"/>
    <dgm:cxn modelId="{BD13EC52-9029-40B5-93FB-20CFB175BC26}" type="presParOf" srcId="{04E0FAC1-FBE3-4704-8E48-92EB152BE930}" destId="{AC78937B-116D-4B3F-B816-EBA6ABD3F24C}" srcOrd="1" destOrd="0" presId="urn:microsoft.com/office/officeart/2005/8/layout/vList3#1"/>
    <dgm:cxn modelId="{73C5F344-A6E3-4AC1-9E87-153E04C5A52A}" type="presParOf" srcId="{311203FF-2FE9-41BE-9D3B-B35517A83D45}" destId="{EA789859-CC5F-4B7D-81AA-A594DDB0E552}" srcOrd="1" destOrd="0" presId="urn:microsoft.com/office/officeart/2005/8/layout/vList3#1"/>
    <dgm:cxn modelId="{70361E71-F183-485E-88CC-468C926294B7}" type="presParOf" srcId="{311203FF-2FE9-41BE-9D3B-B35517A83D45}" destId="{C6342D57-0A6F-4619-9E75-1D6CC69E812E}" srcOrd="2" destOrd="0" presId="urn:microsoft.com/office/officeart/2005/8/layout/vList3#1"/>
    <dgm:cxn modelId="{353A3EA9-1F3B-43E1-A7DF-7F1B2C5D05E2}" type="presParOf" srcId="{C6342D57-0A6F-4619-9E75-1D6CC69E812E}" destId="{008449DB-422E-4593-8884-882732960C0B}" srcOrd="0" destOrd="0" presId="urn:microsoft.com/office/officeart/2005/8/layout/vList3#1"/>
    <dgm:cxn modelId="{6B23A64C-BEF7-4FB7-955A-459D2E0085FC}" type="presParOf" srcId="{C6342D57-0A6F-4619-9E75-1D6CC69E812E}" destId="{90F72F91-53CF-4AF1-8A95-F84AC2768FA7}" srcOrd="1" destOrd="0" presId="urn:microsoft.com/office/officeart/2005/8/layout/vList3#1"/>
    <dgm:cxn modelId="{9ECB25C7-024B-4F5B-89C8-0B5EEF429516}" type="presParOf" srcId="{311203FF-2FE9-41BE-9D3B-B35517A83D45}" destId="{D58E5A90-CF7B-4CFF-A795-5C95DFA4F5AF}" srcOrd="3" destOrd="0" presId="urn:microsoft.com/office/officeart/2005/8/layout/vList3#1"/>
    <dgm:cxn modelId="{4EFF7D66-610F-413F-9D88-345D5A26414D}" type="presParOf" srcId="{311203FF-2FE9-41BE-9D3B-B35517A83D45}" destId="{96F6202B-C114-46D9-88D2-FA992421F959}" srcOrd="4" destOrd="0" presId="urn:microsoft.com/office/officeart/2005/8/layout/vList3#1"/>
    <dgm:cxn modelId="{58408B95-37FF-4E69-9D38-03708B35F3D3}" type="presParOf" srcId="{96F6202B-C114-46D9-88D2-FA992421F959}" destId="{E048E199-DE43-44A1-90A4-CA25C60FF46E}" srcOrd="0" destOrd="0" presId="urn:microsoft.com/office/officeart/2005/8/layout/vList3#1"/>
    <dgm:cxn modelId="{0F2E0C2A-3B06-420E-9361-4B171B5CF4B5}" type="presParOf" srcId="{96F6202B-C114-46D9-88D2-FA992421F959}" destId="{85A47FAA-4058-486F-993F-0E6419DD902C}" srcOrd="1" destOrd="0" presId="urn:microsoft.com/office/officeart/2005/8/layout/vList3#1"/>
    <dgm:cxn modelId="{70D9BEA3-53DA-4109-9183-7286063F103B}" type="presParOf" srcId="{311203FF-2FE9-41BE-9D3B-B35517A83D45}" destId="{2D9783F2-E234-4C22-A538-36CB5D626817}" srcOrd="5" destOrd="0" presId="urn:microsoft.com/office/officeart/2005/8/layout/vList3#1"/>
    <dgm:cxn modelId="{CE0446DD-1178-4449-A9B9-6F85FD324AB4}" type="presParOf" srcId="{311203FF-2FE9-41BE-9D3B-B35517A83D45}" destId="{DEEE79EB-33E1-4072-B9BF-F6361E7920BA}" srcOrd="6" destOrd="0" presId="urn:microsoft.com/office/officeart/2005/8/layout/vList3#1"/>
    <dgm:cxn modelId="{457A37A7-660D-4CFC-B61E-8AF1A16D8D4A}" type="presParOf" srcId="{DEEE79EB-33E1-4072-B9BF-F6361E7920BA}" destId="{08161BA2-5815-4F52-B823-3560596179D2}" srcOrd="0" destOrd="0" presId="urn:microsoft.com/office/officeart/2005/8/layout/vList3#1"/>
    <dgm:cxn modelId="{7034AFFF-845E-4431-AD08-26F161B82F82}" type="presParOf" srcId="{DEEE79EB-33E1-4072-B9BF-F6361E7920BA}" destId="{06245CE0-4170-4005-9978-B74F980A8072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8937B-116D-4B3F-B816-EBA6ABD3F24C}">
      <dsp:nvSpPr>
        <dsp:cNvPr id="0" name=""/>
        <dsp:cNvSpPr/>
      </dsp:nvSpPr>
      <dsp:spPr>
        <a:xfrm rot="10800000">
          <a:off x="1504010" y="901"/>
          <a:ext cx="5228262" cy="74846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054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 </a:t>
          </a:r>
          <a:r>
            <a:rPr lang="ru-RU" sz="2800" b="1" kern="1200" dirty="0">
              <a:solidFill>
                <a:schemeClr val="tx1"/>
              </a:solidFill>
            </a:rPr>
            <a:t>Розумова працездатність</a:t>
          </a:r>
        </a:p>
      </dsp:txBody>
      <dsp:txXfrm rot="10800000">
        <a:off x="1691127" y="901"/>
        <a:ext cx="5041145" cy="748468"/>
      </dsp:txXfrm>
    </dsp:sp>
    <dsp:sp modelId="{60FE295F-7DF7-4FCA-83DD-E6E737DFE505}">
      <dsp:nvSpPr>
        <dsp:cNvPr id="0" name=""/>
        <dsp:cNvSpPr/>
      </dsp:nvSpPr>
      <dsp:spPr>
        <a:xfrm>
          <a:off x="1129776" y="901"/>
          <a:ext cx="748468" cy="74846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72F91-53CF-4AF1-8A95-F84AC2768FA7}">
      <dsp:nvSpPr>
        <dsp:cNvPr id="0" name=""/>
        <dsp:cNvSpPr/>
      </dsp:nvSpPr>
      <dsp:spPr>
        <a:xfrm rot="10800000">
          <a:off x="1504010" y="972793"/>
          <a:ext cx="5228262" cy="74846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054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chemeClr val="tx1"/>
              </a:solidFill>
            </a:rPr>
            <a:t>Позитивний емоційний стан </a:t>
          </a:r>
        </a:p>
      </dsp:txBody>
      <dsp:txXfrm rot="10800000">
        <a:off x="1691127" y="972793"/>
        <a:ext cx="5041145" cy="748468"/>
      </dsp:txXfrm>
    </dsp:sp>
    <dsp:sp modelId="{008449DB-422E-4593-8884-882732960C0B}">
      <dsp:nvSpPr>
        <dsp:cNvPr id="0" name=""/>
        <dsp:cNvSpPr/>
      </dsp:nvSpPr>
      <dsp:spPr>
        <a:xfrm>
          <a:off x="1129776" y="972793"/>
          <a:ext cx="748468" cy="748468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A47FAA-4058-486F-993F-0E6419DD902C}">
      <dsp:nvSpPr>
        <dsp:cNvPr id="0" name=""/>
        <dsp:cNvSpPr/>
      </dsp:nvSpPr>
      <dsp:spPr>
        <a:xfrm rot="10800000">
          <a:off x="1504010" y="1944685"/>
          <a:ext cx="5228262" cy="74846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054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 err="1">
              <a:solidFill>
                <a:schemeClr val="tx1"/>
              </a:solidFill>
            </a:rPr>
            <a:t>Адекватні</a:t>
          </a:r>
          <a:r>
            <a:rPr lang="ru-RU" sz="2800" b="1" kern="1200" dirty="0">
              <a:solidFill>
                <a:schemeClr val="tx1"/>
              </a:solidFill>
            </a:rPr>
            <a:t> </a:t>
          </a:r>
          <a:r>
            <a:rPr lang="ru-RU" sz="2800" b="1" kern="1200" dirty="0" err="1">
              <a:solidFill>
                <a:schemeClr val="tx1"/>
              </a:solidFill>
            </a:rPr>
            <a:t>емоційні</a:t>
          </a:r>
          <a:r>
            <a:rPr lang="ru-RU" sz="2800" b="1" kern="1200" dirty="0">
              <a:solidFill>
                <a:schemeClr val="tx1"/>
              </a:solidFill>
            </a:rPr>
            <a:t> </a:t>
          </a:r>
          <a:r>
            <a:rPr lang="ru-RU" sz="2800" b="1" kern="1200" dirty="0" err="1">
              <a:solidFill>
                <a:schemeClr val="tx1"/>
              </a:solidFill>
            </a:rPr>
            <a:t>реакції</a:t>
          </a:r>
          <a:r>
            <a:rPr lang="ru-RU" sz="2800" b="1" kern="1200" dirty="0">
              <a:solidFill>
                <a:schemeClr val="tx1"/>
              </a:solidFill>
            </a:rPr>
            <a:t> </a:t>
          </a:r>
        </a:p>
      </dsp:txBody>
      <dsp:txXfrm rot="10800000">
        <a:off x="1691127" y="1944685"/>
        <a:ext cx="5041145" cy="748468"/>
      </dsp:txXfrm>
    </dsp:sp>
    <dsp:sp modelId="{E048E199-DE43-44A1-90A4-CA25C60FF46E}">
      <dsp:nvSpPr>
        <dsp:cNvPr id="0" name=""/>
        <dsp:cNvSpPr/>
      </dsp:nvSpPr>
      <dsp:spPr>
        <a:xfrm>
          <a:off x="1129776" y="1944685"/>
          <a:ext cx="748468" cy="748468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245CE0-4170-4005-9978-B74F980A8072}">
      <dsp:nvSpPr>
        <dsp:cNvPr id="0" name=""/>
        <dsp:cNvSpPr/>
      </dsp:nvSpPr>
      <dsp:spPr>
        <a:xfrm rot="10800000">
          <a:off x="1504010" y="2916577"/>
          <a:ext cx="5228262" cy="74846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054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 err="1">
              <a:solidFill>
                <a:schemeClr val="tx1"/>
              </a:solidFill>
            </a:rPr>
            <a:t>Адаптованість</a:t>
          </a:r>
          <a:r>
            <a:rPr lang="ru-RU" sz="2800" b="1" kern="1200" dirty="0">
              <a:solidFill>
                <a:schemeClr val="tx1"/>
              </a:solidFill>
            </a:rPr>
            <a:t> до </a:t>
          </a:r>
          <a:r>
            <a:rPr lang="ru-RU" sz="2800" b="1" kern="1200" dirty="0" err="1">
              <a:solidFill>
                <a:schemeClr val="tx1"/>
              </a:solidFill>
            </a:rPr>
            <a:t>соціуму</a:t>
          </a:r>
          <a:endParaRPr lang="ru-RU" sz="2800" b="1" kern="1200" dirty="0">
            <a:solidFill>
              <a:schemeClr val="tx1"/>
            </a:solidFill>
          </a:endParaRPr>
        </a:p>
      </dsp:txBody>
      <dsp:txXfrm rot="10800000">
        <a:off x="1691127" y="2916577"/>
        <a:ext cx="5041145" cy="748468"/>
      </dsp:txXfrm>
    </dsp:sp>
    <dsp:sp modelId="{08161BA2-5815-4F52-B823-3560596179D2}">
      <dsp:nvSpPr>
        <dsp:cNvPr id="0" name=""/>
        <dsp:cNvSpPr/>
      </dsp:nvSpPr>
      <dsp:spPr>
        <a:xfrm>
          <a:off x="1129776" y="2916577"/>
          <a:ext cx="748468" cy="748468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87400DB-4D3D-459E-BEC7-84CD37DC31FC}" type="datetimeFigureOut">
              <a:rPr lang="ru-RU"/>
              <a:pPr>
                <a:defRPr/>
              </a:pPr>
              <a:t>26.11.2021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F2B584A-5AD9-48C7-BB99-1A5B842ED969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A70249C-FBAD-4BF6-9483-643EF764D7F4}" type="datetimeFigureOut">
              <a:rPr lang="ru-RU"/>
              <a:pPr>
                <a:defRPr/>
              </a:pPr>
              <a:t>26.11.2021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1778FFD-1321-4593-BDF0-FE90AA4E504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CEB21D-1322-4F45-87AB-F03D8D18395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4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image" Target="../media/image19.png"/><Relationship Id="rId11" Type="http://schemas.openxmlformats.org/officeDocument/2006/relationships/image" Target="../media/image2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2075" y="2079625"/>
            <a:ext cx="2794000" cy="374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6538" y="1984375"/>
            <a:ext cx="787400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9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78050" y="963613"/>
            <a:ext cx="1163638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0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9563" y="4572000"/>
            <a:ext cx="13366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1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02475" y="3449638"/>
            <a:ext cx="1111250" cy="16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90403" y="1865120"/>
            <a:ext cx="5225399" cy="819125"/>
          </a:xfrm>
          <a:prstGeom prst="rect">
            <a:avLst/>
          </a:prstGeom>
          <a:ln w="76200">
            <a:noFill/>
          </a:ln>
        </p:spPr>
        <p:txBody>
          <a:bodyPr anchor="ctr"/>
          <a:lstStyle>
            <a:lvl1pPr algn="ctr">
              <a:defRPr sz="4500">
                <a:solidFill>
                  <a:srgbClr val="418E0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62302" y="3810220"/>
            <a:ext cx="468160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 spd="slow" advClick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21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22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23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27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0938" y="2895600"/>
            <a:ext cx="2303462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8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10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11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67488" y="2578100"/>
            <a:ext cx="1939925" cy="333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8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10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11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8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10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11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2700" y="2817813"/>
            <a:ext cx="2051050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8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10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11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0150" y="3482975"/>
            <a:ext cx="2411413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8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10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11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0475" y="2508250"/>
            <a:ext cx="211455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7025" y="2705100"/>
            <a:ext cx="3216275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8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10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11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08650" y="2719388"/>
            <a:ext cx="3294063" cy="31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8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10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11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2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9100" y="2755900"/>
            <a:ext cx="3241675" cy="311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8"/>
          <p:cNvSpPr/>
          <p:nvPr userDrawn="1"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10"/>
          <p:cNvSpPr/>
          <p:nvPr userDrawn="1"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11"/>
          <p:cNvSpPr/>
          <p:nvPr userDrawn="1"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uk-UA" dirty="0"/>
              <a:t>Зразок тексту</a:t>
            </a:r>
          </a:p>
        </p:txBody>
      </p:sp>
    </p:spTree>
  </p:cSld>
  <p:clrMapOvr>
    <a:masterClrMapping/>
  </p:clrMapOvr>
  <p:transition spd="slow" advClick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Финальный_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1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8925" y="655638"/>
            <a:ext cx="3790950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8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6988" y="763588"/>
            <a:ext cx="392112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9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75" y="3262313"/>
            <a:ext cx="34607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0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3150" y="6858000"/>
            <a:ext cx="1152525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2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3838" y="6999288"/>
            <a:ext cx="1103312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3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2638" y="6999288"/>
            <a:ext cx="1166812" cy="12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4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59638" y="2130425"/>
            <a:ext cx="328612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15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27863" y="4356100"/>
            <a:ext cx="461962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7"/>
          <p:cNvPicPr>
            <a:picLocks noChangeAspect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27288" y="2544763"/>
            <a:ext cx="2638425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8"/>
          <p:cNvPicPr>
            <a:picLocks noChangeAspect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83063" y="2955925"/>
            <a:ext cx="1106487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9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19575" y="3167063"/>
            <a:ext cx="139065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20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443413" y="3698875"/>
            <a:ext cx="1462087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558693" y="1521178"/>
            <a:ext cx="3791209" cy="805813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7" presetClass="path" presetSubtype="0" accel="40000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2.22222E-6 L 0.11202 -0.03681 C 0.13558 -0.04445 0.16779 -0.06297 0.20112 -0.08634 C 0.23798 -0.11366 0.26651 -0.14051 0.28429 -0.16343 L 0.37083 -0.27222 " pathEditMode="relative" rAng="19980000" ptsTypes="AAAAA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91" y="-1120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-0.00024 L 0.09632 -0.00232 C 0.11651 -0.00278 0.14568 0.00393 0.17452 0.0162 C 0.20754 0.02986 0.2335 0.04537 0.24984 0.0618 L 0.33125 0.13703 " pathEditMode="relative" rAng="960000" ptsTypes="AAAAA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425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1.11111E-6 L 0.02115 0.0581 C 0.02596 0.07037 0.02868 0.08889 0.02868 0.1081 C 0.02868 0.12986 0.02596 0.14722 0.02115 0.15949 L 4.35897E-6 0.21782 " pathEditMode="relative" rAng="0" ptsTypes="AAAAA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6" y="1088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00802 -0.920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" y="-4604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4.81481E-6 L -0.04135 -0.369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7" y="-1849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3.7037E-7 L -0.04407 -0.6736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2" y="-3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ransition spd="slow" advClick="0">
    <p:fade/>
  </p:transition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3"/>
          <p:cNvSpPr>
            <a:spLocks noChangeArrowheads="1"/>
          </p:cNvSpPr>
          <p:nvPr/>
        </p:nvSpPr>
        <p:spPr bwMode="auto">
          <a:xfrm>
            <a:off x="3325813" y="636588"/>
            <a:ext cx="567372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4800" b="1"/>
              <a:t>Створення умов для збереження психічного здоров’я дошкільників</a:t>
            </a:r>
          </a:p>
        </p:txBody>
      </p:sp>
      <p:sp>
        <p:nvSpPr>
          <p:cNvPr id="15362" name="Прямоугольник 5"/>
          <p:cNvSpPr>
            <a:spLocks noChangeArrowheads="1"/>
          </p:cNvSpPr>
          <p:nvPr/>
        </p:nvSpPr>
        <p:spPr bwMode="auto">
          <a:xfrm>
            <a:off x="5326063" y="4681538"/>
            <a:ext cx="323851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dirty="0" err="1"/>
              <a:t>Обремська</a:t>
            </a:r>
            <a:r>
              <a:rPr lang="ru-RU" sz="2800" b="1" dirty="0"/>
              <a:t> О.М., </a:t>
            </a:r>
          </a:p>
          <a:p>
            <a:r>
              <a:rPr lang="uk-UA" sz="2800" b="1" dirty="0"/>
              <a:t>вихователь</a:t>
            </a:r>
            <a:endParaRPr lang="ru-RU" sz="2800" b="1" dirty="0"/>
          </a:p>
          <a:p>
            <a:r>
              <a:rPr lang="ru-RU" sz="2800" b="1" dirty="0"/>
              <a:t>ЗДО№285</a:t>
            </a:r>
            <a:endParaRPr lang="en-US" sz="2800" b="1" dirty="0"/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5"/>
          <p:cNvSpPr>
            <a:spLocks noChangeArrowheads="1"/>
          </p:cNvSpPr>
          <p:nvPr/>
        </p:nvSpPr>
        <p:spPr bwMode="auto">
          <a:xfrm>
            <a:off x="1104900" y="647700"/>
            <a:ext cx="5178425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У сучасному суспільстві проблема збереження і зміцнення здоров'я дітей є як ніколи раніше актуальною. Це пояснюється тим, що до них пред'являються дуже високі вимоги, відповідати яким можуть тільки здорові діти. А про здоров'я можна говорити не тільки за відсутності будь-яких захворювань, а й за умови гармонійного нервово- психологічного розвитку, високої розумової та фізичної працездатності</a:t>
            </a:r>
          </a:p>
        </p:txBody>
      </p:sp>
    </p:spTree>
  </p:cSld>
  <p:clrMapOvr>
    <a:masterClrMapping/>
  </p:clrMapOvr>
  <p:transition spd="slow" advClick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6633" y="642938"/>
            <a:ext cx="6868631" cy="5572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Прямоугольник 4"/>
          <p:cNvSpPr>
            <a:spLocks noChangeArrowheads="1"/>
          </p:cNvSpPr>
          <p:nvPr/>
        </p:nvSpPr>
        <p:spPr bwMode="auto">
          <a:xfrm>
            <a:off x="5054600" y="2919413"/>
            <a:ext cx="19208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Здоров’я —</a:t>
            </a:r>
          </a:p>
          <a:p>
            <a:r>
              <a:rPr lang="ru-RU">
                <a:latin typeface="Calibri" pitchFamily="34" charset="0"/>
              </a:rPr>
              <a:t>це стан повного </a:t>
            </a:r>
          </a:p>
          <a:p>
            <a:r>
              <a:rPr lang="ru-RU">
                <a:latin typeface="Calibri" pitchFamily="34" charset="0"/>
              </a:rPr>
              <a:t>фізичного, </a:t>
            </a:r>
          </a:p>
          <a:p>
            <a:r>
              <a:rPr lang="ru-RU">
                <a:latin typeface="Calibri" pitchFamily="34" charset="0"/>
              </a:rPr>
              <a:t>психологічного </a:t>
            </a:r>
          </a:p>
          <a:p>
            <a:r>
              <a:rPr lang="ru-RU">
                <a:latin typeface="Calibri" pitchFamily="34" charset="0"/>
              </a:rPr>
              <a:t>і соціального </a:t>
            </a:r>
          </a:p>
          <a:p>
            <a:r>
              <a:rPr lang="ru-RU">
                <a:latin typeface="Calibri" pitchFamily="34" charset="0"/>
              </a:rPr>
              <a:t>благополуччя </a:t>
            </a:r>
          </a:p>
        </p:txBody>
      </p:sp>
      <p:sp>
        <p:nvSpPr>
          <p:cNvPr id="18440" name="Прямоугольник 5"/>
          <p:cNvSpPr>
            <a:spLocks noChangeArrowheads="1"/>
          </p:cNvSpPr>
          <p:nvPr/>
        </p:nvSpPr>
        <p:spPr bwMode="auto">
          <a:xfrm rot="726651">
            <a:off x="3382963" y="3163888"/>
            <a:ext cx="40227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Інтелектуальне</a:t>
            </a:r>
          </a:p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благополуччя</a:t>
            </a:r>
          </a:p>
        </p:txBody>
      </p:sp>
      <p:sp>
        <p:nvSpPr>
          <p:cNvPr id="18441" name="Прямоугольник 6"/>
          <p:cNvSpPr>
            <a:spLocks noChangeArrowheads="1"/>
          </p:cNvSpPr>
          <p:nvPr/>
        </p:nvSpPr>
        <p:spPr bwMode="auto">
          <a:xfrm>
            <a:off x="5226050" y="1825625"/>
            <a:ext cx="1317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Духовне </a:t>
            </a:r>
          </a:p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благополуччя</a:t>
            </a:r>
          </a:p>
        </p:txBody>
      </p:sp>
      <p:sp>
        <p:nvSpPr>
          <p:cNvPr id="18442" name="Прямоугольник 7"/>
          <p:cNvSpPr>
            <a:spLocks noChangeArrowheads="1"/>
          </p:cNvSpPr>
          <p:nvPr/>
        </p:nvSpPr>
        <p:spPr bwMode="auto">
          <a:xfrm rot="-1066046">
            <a:off x="6707188" y="2814638"/>
            <a:ext cx="16319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Емоційне </a:t>
            </a:r>
          </a:p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благополуччя</a:t>
            </a:r>
          </a:p>
        </p:txBody>
      </p:sp>
      <p:sp>
        <p:nvSpPr>
          <p:cNvPr id="18443" name="Прямоугольник 8"/>
          <p:cNvSpPr>
            <a:spLocks noChangeArrowheads="1"/>
          </p:cNvSpPr>
          <p:nvPr/>
        </p:nvSpPr>
        <p:spPr bwMode="auto">
          <a:xfrm rot="1453140">
            <a:off x="6246813" y="4759325"/>
            <a:ext cx="1708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Соціальне</a:t>
            </a:r>
          </a:p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благополуччя</a:t>
            </a:r>
          </a:p>
        </p:txBody>
      </p:sp>
      <p:sp>
        <p:nvSpPr>
          <p:cNvPr id="18444" name="Прямоугольник 9"/>
          <p:cNvSpPr>
            <a:spLocks noChangeArrowheads="1"/>
          </p:cNvSpPr>
          <p:nvPr/>
        </p:nvSpPr>
        <p:spPr bwMode="auto">
          <a:xfrm rot="-1814721">
            <a:off x="4013200" y="4776788"/>
            <a:ext cx="1552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Фізичне </a:t>
            </a:r>
          </a:p>
          <a:p>
            <a:r>
              <a:rPr lang="ru-RU">
                <a:solidFill>
                  <a:srgbClr val="FF0000"/>
                </a:solidFill>
                <a:latin typeface="Calibri" pitchFamily="34" charset="0"/>
              </a:rPr>
              <a:t>благополуччя</a:t>
            </a:r>
          </a:p>
        </p:txBody>
      </p:sp>
      <p:sp>
        <p:nvSpPr>
          <p:cNvPr id="18445" name="Прямоугольник 10"/>
          <p:cNvSpPr>
            <a:spLocks noChangeArrowheads="1"/>
          </p:cNvSpPr>
          <p:nvPr/>
        </p:nvSpPr>
        <p:spPr bwMode="auto">
          <a:xfrm>
            <a:off x="6291263" y="1184275"/>
            <a:ext cx="4953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Вищі цінності, ідеали, </a:t>
            </a:r>
          </a:p>
          <a:p>
            <a:r>
              <a:rPr lang="ru-RU">
                <a:latin typeface="Calibri" pitchFamily="34" charset="0"/>
              </a:rPr>
              <a:t>мета і сенс життя</a:t>
            </a:r>
          </a:p>
        </p:txBody>
      </p:sp>
      <p:sp>
        <p:nvSpPr>
          <p:cNvPr id="18446" name="Прямоугольник 11"/>
          <p:cNvSpPr>
            <a:spLocks noChangeArrowheads="1"/>
          </p:cNvSpPr>
          <p:nvPr/>
        </p:nvSpPr>
        <p:spPr bwMode="auto">
          <a:xfrm>
            <a:off x="7732713" y="3454400"/>
            <a:ext cx="15906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Calibri" pitchFamily="34" charset="0"/>
              </a:rPr>
              <a:t>як </a:t>
            </a:r>
            <a:r>
              <a:rPr lang="ru-RU" dirty="0" err="1">
                <a:latin typeface="Calibri" pitchFamily="34" charset="0"/>
              </a:rPr>
              <a:t>людина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dirty="0" err="1">
                <a:latin typeface="Calibri" pitchFamily="34" charset="0"/>
              </a:rPr>
              <a:t>реагує</a:t>
            </a:r>
            <a:r>
              <a:rPr lang="ru-RU" dirty="0">
                <a:latin typeface="Calibri" pitchFamily="34" charset="0"/>
              </a:rPr>
              <a:t> на </a:t>
            </a:r>
            <a:r>
              <a:rPr lang="ru-RU" dirty="0" err="1">
                <a:latin typeface="Calibri" pitchFamily="34" charset="0"/>
              </a:rPr>
              <a:t>події</a:t>
            </a:r>
            <a:r>
              <a:rPr lang="ru-RU" dirty="0">
                <a:latin typeface="Calibri" pitchFamily="34" charset="0"/>
              </a:rPr>
              <a:t>, як </a:t>
            </a:r>
            <a:r>
              <a:rPr lang="ru-RU" dirty="0" err="1">
                <a:latin typeface="Calibri" pitchFamily="34" charset="0"/>
              </a:rPr>
              <a:t>справляється</a:t>
            </a:r>
            <a:r>
              <a:rPr lang="ru-RU" dirty="0">
                <a:latin typeface="Calibri" pitchFamily="34" charset="0"/>
              </a:rPr>
              <a:t> з </a:t>
            </a:r>
            <a:r>
              <a:rPr lang="ru-RU" dirty="0" err="1">
                <a:latin typeface="Calibri" pitchFamily="34" charset="0"/>
              </a:rPr>
              <a:t>невдачами</a:t>
            </a:r>
            <a:r>
              <a:rPr lang="ru-RU" dirty="0">
                <a:latin typeface="Calibri" pitchFamily="34" charset="0"/>
              </a:rPr>
              <a:t> і </a:t>
            </a:r>
            <a:r>
              <a:rPr lang="ru-RU" dirty="0" err="1">
                <a:latin typeface="Calibri" pitchFamily="34" charset="0"/>
              </a:rPr>
              <a:t>стресами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8447" name="Прямоугольник 12"/>
          <p:cNvSpPr>
            <a:spLocks noChangeArrowheads="1"/>
          </p:cNvSpPr>
          <p:nvPr/>
        </p:nvSpPr>
        <p:spPr bwMode="auto">
          <a:xfrm>
            <a:off x="4991012" y="5266922"/>
            <a:ext cx="1849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 err="1">
                <a:latin typeface="Calibri" pitchFamily="34" charset="0"/>
              </a:rPr>
              <a:t>Спілкування</a:t>
            </a:r>
            <a:r>
              <a:rPr lang="ru-RU" dirty="0">
                <a:latin typeface="Calibri" pitchFamily="34" charset="0"/>
              </a:rPr>
              <a:t> і </a:t>
            </a:r>
            <a:r>
              <a:rPr lang="ru-RU" dirty="0" err="1">
                <a:latin typeface="Calibri" pitchFamily="34" charset="0"/>
              </a:rPr>
              <a:t>взаємодія</a:t>
            </a:r>
            <a:r>
              <a:rPr lang="ru-RU" dirty="0">
                <a:latin typeface="Calibri" pitchFamily="34" charset="0"/>
              </a:rPr>
              <a:t> з </a:t>
            </a:r>
            <a:r>
              <a:rPr lang="ru-RU" dirty="0" err="1">
                <a:latin typeface="Calibri" pitchFamily="34" charset="0"/>
              </a:rPr>
              <a:t>іншими</a:t>
            </a:r>
            <a:r>
              <a:rPr lang="ru-RU" dirty="0">
                <a:latin typeface="Calibri" pitchFamily="34" charset="0"/>
              </a:rPr>
              <a:t> людьми</a:t>
            </a:r>
          </a:p>
        </p:txBody>
      </p:sp>
      <p:sp>
        <p:nvSpPr>
          <p:cNvPr id="18448" name="Прямоугольник 13"/>
          <p:cNvSpPr>
            <a:spLocks noChangeArrowheads="1"/>
          </p:cNvSpPr>
          <p:nvPr/>
        </p:nvSpPr>
        <p:spPr bwMode="auto">
          <a:xfrm>
            <a:off x="1630458" y="4994198"/>
            <a:ext cx="196215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 err="1">
                <a:latin typeface="Calibri" pitchFamily="34" charset="0"/>
              </a:rPr>
              <a:t>Фізичний</a:t>
            </a:r>
            <a:r>
              <a:rPr lang="ru-RU" dirty="0">
                <a:latin typeface="Calibri" pitchFamily="34" charset="0"/>
              </a:rPr>
              <a:t> стан </a:t>
            </a:r>
            <a:r>
              <a:rPr lang="ru-RU" dirty="0" err="1">
                <a:latin typeface="Calibri" pitchFamily="34" charset="0"/>
              </a:rPr>
              <a:t>людини</a:t>
            </a:r>
            <a:r>
              <a:rPr lang="ru-RU" dirty="0">
                <a:latin typeface="Calibri" pitchFamily="34" charset="0"/>
              </a:rPr>
              <a:t>, </a:t>
            </a:r>
            <a:r>
              <a:rPr lang="ru-RU" dirty="0" err="1">
                <a:latin typeface="Calibri" pitchFamily="34" charset="0"/>
              </a:rPr>
              <a:t>харчування</a:t>
            </a:r>
            <a:r>
              <a:rPr lang="ru-RU" dirty="0">
                <a:latin typeface="Calibri" pitchFamily="34" charset="0"/>
              </a:rPr>
              <a:t>, </a:t>
            </a:r>
            <a:r>
              <a:rPr lang="ru-RU" dirty="0" err="1">
                <a:latin typeface="Calibri" pitchFamily="34" charset="0"/>
              </a:rPr>
              <a:t>гігієна</a:t>
            </a:r>
            <a:r>
              <a:rPr lang="ru-RU" dirty="0">
                <a:latin typeface="Calibri" pitchFamily="34" charset="0"/>
              </a:rPr>
              <a:t>, </a:t>
            </a:r>
            <a:r>
              <a:rPr lang="ru-RU" dirty="0" err="1">
                <a:latin typeface="Calibri" pitchFamily="34" charset="0"/>
              </a:rPr>
              <a:t>відпочинок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8449" name="Прямоугольник 14"/>
          <p:cNvSpPr>
            <a:spLocks noChangeArrowheads="1"/>
          </p:cNvSpPr>
          <p:nvPr/>
        </p:nvSpPr>
        <p:spPr bwMode="auto">
          <a:xfrm>
            <a:off x="665163" y="2024063"/>
            <a:ext cx="19208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err="1">
                <a:latin typeface="Calibri" pitchFamily="34" charset="0"/>
              </a:rPr>
              <a:t>здатність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dirty="0" err="1">
                <a:latin typeface="Calibri" pitchFamily="34" charset="0"/>
              </a:rPr>
              <a:t>набувати</a:t>
            </a:r>
            <a:r>
              <a:rPr lang="ru-RU" dirty="0">
                <a:latin typeface="Calibri" pitchFamily="34" charset="0"/>
              </a:rPr>
              <a:t> і </a:t>
            </a:r>
            <a:r>
              <a:rPr lang="ru-RU" dirty="0" err="1">
                <a:latin typeface="Calibri" pitchFamily="34" charset="0"/>
              </a:rPr>
              <a:t>застосовувати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dirty="0" err="1">
                <a:latin typeface="Calibri" pitchFamily="34" charset="0"/>
              </a:rPr>
              <a:t>знання</a:t>
            </a:r>
            <a:r>
              <a:rPr lang="ru-RU" dirty="0">
                <a:latin typeface="Calibri" pitchFamily="34" charset="0"/>
              </a:rPr>
              <a:t>, </a:t>
            </a:r>
            <a:r>
              <a:rPr lang="ru-RU" dirty="0" err="1">
                <a:latin typeface="Calibri" pitchFamily="34" charset="0"/>
              </a:rPr>
              <a:t>аналізувати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dirty="0" err="1">
                <a:latin typeface="Calibri" pitchFamily="34" charset="0"/>
              </a:rPr>
              <a:t>проблеми</a:t>
            </a:r>
            <a:r>
              <a:rPr lang="ru-RU" dirty="0">
                <a:latin typeface="Calibri" pitchFamily="34" charset="0"/>
              </a:rPr>
              <a:t> і </a:t>
            </a:r>
            <a:r>
              <a:rPr lang="ru-RU" dirty="0" err="1">
                <a:latin typeface="Calibri" pitchFamily="34" charset="0"/>
              </a:rPr>
              <a:t>приймати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dirty="0" err="1">
                <a:latin typeface="Calibri" pitchFamily="34" charset="0"/>
              </a:rPr>
              <a:t>рішення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8450" name="Прямоугольник 20"/>
          <p:cNvSpPr>
            <a:spLocks noChangeArrowheads="1"/>
          </p:cNvSpPr>
          <p:nvPr/>
        </p:nvSpPr>
        <p:spPr bwMode="auto">
          <a:xfrm>
            <a:off x="901700" y="642938"/>
            <a:ext cx="4516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Сучасне уявлення </a:t>
            </a:r>
          </a:p>
          <a:p>
            <a:r>
              <a:rPr lang="ru-RU" sz="3600" b="1"/>
              <a:t>         про здоров’я</a:t>
            </a:r>
            <a:r>
              <a:rPr lang="ru-RU" sz="3600"/>
              <a:t> </a:t>
            </a:r>
            <a:endParaRPr lang="en-US" sz="3600"/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flipV="1">
            <a:off x="6388100" y="1951038"/>
            <a:ext cx="404813" cy="2301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7532688" y="3454400"/>
            <a:ext cx="200025" cy="2413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H="1">
            <a:off x="5807075" y="5062538"/>
            <a:ext cx="581025" cy="857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cxnSpLocks/>
          </p:cNvCxnSpPr>
          <p:nvPr/>
        </p:nvCxnSpPr>
        <p:spPr>
          <a:xfrm flipH="1">
            <a:off x="3224196" y="5940425"/>
            <a:ext cx="650894" cy="735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 flipV="1">
            <a:off x="2597150" y="3017838"/>
            <a:ext cx="563563" cy="25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341938" y="4519613"/>
            <a:ext cx="2163762" cy="6413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189038" y="4519613"/>
            <a:ext cx="1879600" cy="6413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9459" name="Рисунок 2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00" y="2832100"/>
            <a:ext cx="1941513" cy="297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1511300" y="41100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511300" y="2422525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63" name="Прямоугольник 3"/>
          <p:cNvSpPr>
            <a:spLocks noChangeArrowheads="1"/>
          </p:cNvSpPr>
          <p:nvPr/>
        </p:nvSpPr>
        <p:spPr bwMode="auto">
          <a:xfrm>
            <a:off x="3068638" y="777875"/>
            <a:ext cx="39306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/>
              <a:t>Види здоров’я</a:t>
            </a:r>
          </a:p>
        </p:txBody>
      </p:sp>
      <p:pic>
        <p:nvPicPr>
          <p:cNvPr id="19464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0438" y="1781175"/>
            <a:ext cx="6315075" cy="27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Прямоугольник 5"/>
          <p:cNvSpPr>
            <a:spLocks noChangeArrowheads="1"/>
          </p:cNvSpPr>
          <p:nvPr/>
        </p:nvSpPr>
        <p:spPr bwMode="auto">
          <a:xfrm>
            <a:off x="1293813" y="4583113"/>
            <a:ext cx="1774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наші думки</a:t>
            </a:r>
          </a:p>
        </p:txBody>
      </p:sp>
      <p:sp>
        <p:nvSpPr>
          <p:cNvPr id="19466" name="Прямоугольник 7"/>
          <p:cNvSpPr>
            <a:spLocks noChangeArrowheads="1"/>
          </p:cNvSpPr>
          <p:nvPr/>
        </p:nvSpPr>
        <p:spPr bwMode="auto">
          <a:xfrm>
            <a:off x="5434013" y="4519613"/>
            <a:ext cx="20224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наші почуття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2051050" y="4244975"/>
            <a:ext cx="77788" cy="27463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465888" y="4259263"/>
            <a:ext cx="300037" cy="2095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2700" y="2817813"/>
            <a:ext cx="2051050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5" name="Прямоугольник 4"/>
          <p:cNvSpPr>
            <a:spLocks noChangeArrowheads="1"/>
          </p:cNvSpPr>
          <p:nvPr/>
        </p:nvSpPr>
        <p:spPr bwMode="auto">
          <a:xfrm>
            <a:off x="563525" y="820738"/>
            <a:ext cx="5901069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  <a:r>
              <a:rPr lang="uk-UA" sz="2400" dirty="0"/>
              <a:t>Фізичний розвиток дітей багато в чому залежить від їх психічного розвитку. Цей зв'язок особливо проявляється, при аналізі вікових особливостей дітей. Дитячий організм не є зменшеною копією організму дорослої людини.</a:t>
            </a:r>
          </a:p>
          <a:p>
            <a:r>
              <a:rPr lang="uk-UA" sz="2400" dirty="0"/>
              <a:t> У кожному періоді він має свої, особливі властивості фізичної і розумової діяльності, які поступово переходять в якості, характерні для організму дорослої людини 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0150" y="3482975"/>
            <a:ext cx="2411413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09" name="Прямоугольник 4"/>
          <p:cNvSpPr>
            <a:spLocks noChangeArrowheads="1"/>
          </p:cNvSpPr>
          <p:nvPr/>
        </p:nvSpPr>
        <p:spPr bwMode="auto">
          <a:xfrm>
            <a:off x="510363" y="820738"/>
            <a:ext cx="6698511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400" dirty="0"/>
              <a:t>Психічне здоров'я дитини - стан душевного благополуччя, емоційного комфорту, впевненість у своєму майбутньому, пов'язана з відчуттям захищеності свого «Я». </a:t>
            </a:r>
          </a:p>
          <a:p>
            <a:r>
              <a:rPr lang="uk-UA" sz="2400" b="1" u="sng" dirty="0">
                <a:solidFill>
                  <a:srgbClr val="C00000"/>
                </a:solidFill>
              </a:rPr>
              <a:t>Психічно здорова дитина </a:t>
            </a:r>
            <a:r>
              <a:rPr lang="uk-UA" sz="2400" dirty="0"/>
              <a:t>характеризується гармонійністю розвитку, врівноваженістю, адаптивністю, а також духовністю, орієнтацією на саморозвиток і самоактуалізацією. Гармонійний особистісний розвиток і фізичне здоров'я сприяють успішній адаптації дитини у соціумі. 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0475" y="2508250"/>
            <a:ext cx="211455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1511300" y="41100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511300" y="2422525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533" name="Прямоугольник 4"/>
          <p:cNvSpPr>
            <a:spLocks noChangeArrowheads="1"/>
          </p:cNvSpPr>
          <p:nvPr/>
        </p:nvSpPr>
        <p:spPr bwMode="auto">
          <a:xfrm>
            <a:off x="558800" y="488950"/>
            <a:ext cx="90852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i="1" u="sng"/>
              <a:t>Основними показниками психічного </a:t>
            </a:r>
          </a:p>
          <a:p>
            <a:pPr algn="ctr"/>
            <a:r>
              <a:rPr lang="uk-UA" sz="2800" b="1" i="1" u="sng"/>
              <a:t>здоров`я дитини є: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-281594" y="1842878"/>
          <a:ext cx="7862049" cy="3665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5"/>
          <p:cNvSpPr>
            <a:spLocks noChangeArrowheads="1"/>
          </p:cNvSpPr>
          <p:nvPr/>
        </p:nvSpPr>
        <p:spPr bwMode="auto">
          <a:xfrm>
            <a:off x="1384300" y="793750"/>
            <a:ext cx="70548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 b="1"/>
              <a:t>Методи збереження психічного здоров`я</a:t>
            </a:r>
          </a:p>
        </p:txBody>
      </p:sp>
      <p:pic>
        <p:nvPicPr>
          <p:cNvPr id="23554" name="Рисунок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8775" y="1892300"/>
            <a:ext cx="229235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02300" y="1909763"/>
            <a:ext cx="310515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8550" y="3011488"/>
            <a:ext cx="3214688" cy="31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581" name="Прямоугольник 4"/>
          <p:cNvSpPr>
            <a:spLocks noChangeArrowheads="1"/>
          </p:cNvSpPr>
          <p:nvPr/>
        </p:nvSpPr>
        <p:spPr bwMode="auto">
          <a:xfrm>
            <a:off x="895350" y="669925"/>
            <a:ext cx="7883525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latin typeface="Calibri" pitchFamily="34" charset="0"/>
              </a:rPr>
              <a:t> </a:t>
            </a:r>
            <a:r>
              <a:rPr lang="uk-UA" sz="3600" b="1"/>
              <a:t>ПСИХОГІМНАСТИКА</a:t>
            </a:r>
          </a:p>
          <a:p>
            <a:r>
              <a:rPr lang="uk-UA" sz="2400"/>
              <a:t>Одним з елементів підтримання загального здоров'я дітей є збереження їхнього психічного здоров'я. Існує метод, що поєднує у собі фізичні вправи і розвиток психіки. Таким методом є </a:t>
            </a:r>
            <a:r>
              <a:rPr lang="uk-UA" sz="2400" b="1" i="1"/>
              <a:t>психогімнастика. </a:t>
            </a:r>
            <a:r>
              <a:rPr lang="uk-UA" sz="2400"/>
              <a:t>Завданням психогімнастики є збереження психічного здоров'я, запобігання емоційним розладам у дитини через зняття психічного напруження, розвиток кращого розуміння себе та інших, створення можливостей для самовираження особистості. </a:t>
            </a:r>
          </a:p>
        </p:txBody>
      </p:sp>
      <p:pic>
        <p:nvPicPr>
          <p:cNvPr id="24582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5638" y="4579938"/>
            <a:ext cx="2763837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9100" y="2617788"/>
            <a:ext cx="3294063" cy="31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05" name="Прямоугольник 4"/>
          <p:cNvSpPr>
            <a:spLocks noChangeArrowheads="1"/>
          </p:cNvSpPr>
          <p:nvPr/>
        </p:nvSpPr>
        <p:spPr bwMode="auto">
          <a:xfrm>
            <a:off x="792163" y="522288"/>
            <a:ext cx="78819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/>
              <a:t> Більшість психогімнастичних завдань побудовані на імітації певних почуттів та емоційних станів людини. Решта передбачає відтворення дітьми дій та вчинків уявних героїв. У таких іграх діти тренують пам'ять, увагу, спостережливість, витримку, а також учаться розуміти люд­ські емоції та контролювати їх.</a:t>
            </a:r>
            <a:endParaRPr lang="uk-UA" sz="2400" b="1"/>
          </a:p>
        </p:txBody>
      </p:sp>
      <p:sp>
        <p:nvSpPr>
          <p:cNvPr id="25607" name="Rectangle 1"/>
          <p:cNvSpPr>
            <a:spLocks noChangeArrowheads="1"/>
          </p:cNvSpPr>
          <p:nvPr/>
        </p:nvSpPr>
        <p:spPr bwMode="auto">
          <a:xfrm>
            <a:off x="701675" y="3746500"/>
            <a:ext cx="4797425" cy="1939925"/>
          </a:xfrm>
          <a:prstGeom prst="rect">
            <a:avLst/>
          </a:prstGeom>
          <a:solidFill>
            <a:srgbClr val="FAFAF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indent="381000" algn="just" eaLnBrk="0" hangingPunct="0"/>
            <a:r>
              <a:rPr lang="uk-UA" altLang="en-US" b="1" i="1"/>
              <a:t>Хмаринка та сонечко</a:t>
            </a:r>
          </a:p>
          <a:p>
            <a:pPr indent="381000" algn="just" eaLnBrk="0" hangingPunct="0"/>
            <a:r>
              <a:rPr lang="uk-UA" altLang="en-US" i="1"/>
              <a:t>Уявіть, що сонечко зайшло за хмаринку, стало прохолодно, ви зіщулюєтеся (затримання дихання).</a:t>
            </a:r>
          </a:p>
          <a:p>
            <a:pPr indent="381000" algn="just" eaLnBrk="0" hangingPunct="0"/>
            <a:r>
              <a:rPr lang="uk-UA" altLang="en-US" i="1"/>
              <a:t>Сонце вийшло з-за хмаринки, раптом стало спекотно, ви знову розслабилися (повторити двічі-тричі).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63" y="2762250"/>
            <a:ext cx="3241675" cy="313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1511300" y="2420938"/>
            <a:ext cx="414338" cy="4095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511300" y="411162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511300" y="3267075"/>
            <a:ext cx="414338" cy="40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629" name="Прямоугольник 4"/>
          <p:cNvSpPr>
            <a:spLocks noChangeArrowheads="1"/>
          </p:cNvSpPr>
          <p:nvPr/>
        </p:nvSpPr>
        <p:spPr bwMode="auto">
          <a:xfrm>
            <a:off x="914400" y="595313"/>
            <a:ext cx="787717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b="1"/>
              <a:t>Танцювально-рухова терапія. </a:t>
            </a:r>
          </a:p>
          <a:p>
            <a:r>
              <a:rPr lang="uk-UA" sz="2000"/>
              <a:t>Танцювально-рухова терапія – це методи самовідновлення організму, застосування яких є доцільним як з метою формування, так і зміцнення і збереження здоров'я дітей. Окрім цього, танцювально-рухова терапія спрямована на розвиток комунікативних навичок дошкільників і включає роботу з іншими видами мистецтв: малюнком, ліпленням, музикою тощо. </a:t>
            </a:r>
          </a:p>
          <a:p>
            <a:r>
              <a:rPr lang="uk-UA" sz="2000"/>
              <a:t>Також цей метод впливає на збереження не </a:t>
            </a:r>
          </a:p>
          <a:p>
            <a:r>
              <a:rPr lang="uk-UA" sz="2000"/>
              <a:t>тільки психічного, а й фізичного здоров`я дітей. </a:t>
            </a:r>
          </a:p>
        </p:txBody>
      </p:sp>
      <p:pic>
        <p:nvPicPr>
          <p:cNvPr id="26630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0013" y="3979863"/>
            <a:ext cx="3598862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Прямоугольник 5"/>
          <p:cNvSpPr>
            <a:spLocks noChangeArrowheads="1"/>
          </p:cNvSpPr>
          <p:nvPr/>
        </p:nvSpPr>
        <p:spPr bwMode="auto">
          <a:xfrm>
            <a:off x="731838" y="673100"/>
            <a:ext cx="7785100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 b="1"/>
              <a:t>Казкотерапія</a:t>
            </a:r>
          </a:p>
          <a:p>
            <a:r>
              <a:rPr lang="uk-UA"/>
              <a:t> В основі казкотерапії також лежить психокорекція засобами літературного твору казки. За допомогою казкотерапії можна надати допомогу дітям із проблемами (агресивним, невпевненим, соромливим, із проблемами прийняття своїх почуттів, а також з різного роду психосоматичними захворюваннями). Ефективність використання казкотерапії в період дошкільного дитинства забезпечується специфікою діяльності дитини в цьому віці, а також</a:t>
            </a:r>
          </a:p>
          <a:p>
            <a:r>
              <a:rPr lang="uk-UA"/>
              <a:t>притягальною силою цього літературного жанру, що</a:t>
            </a:r>
          </a:p>
          <a:p>
            <a:r>
              <a:rPr lang="uk-UA"/>
              <a:t> дозволяє вільно мріяти й фантазувати. </a:t>
            </a:r>
          </a:p>
          <a:p>
            <a:r>
              <a:rPr lang="uk-UA"/>
              <a:t>Казка дозволяє розсовувати рамки звичайного життя, </a:t>
            </a:r>
          </a:p>
          <a:p>
            <a:r>
              <a:rPr lang="uk-UA"/>
              <a:t>зустрічатися зі складними явищами й почуттями у </a:t>
            </a:r>
          </a:p>
          <a:p>
            <a:r>
              <a:rPr lang="uk-UA"/>
              <a:t>доступній формі осягати світ почуттів і переживань. </a:t>
            </a:r>
          </a:p>
          <a:p>
            <a:r>
              <a:rPr lang="uk-UA"/>
              <a:t>Вона дає можливість дитині ідентифікувати себе із </a:t>
            </a:r>
          </a:p>
          <a:p>
            <a:r>
              <a:rPr lang="uk-UA"/>
              <a:t>близьким для нього персонажем, порівнювати себе з </a:t>
            </a:r>
          </a:p>
          <a:p>
            <a:r>
              <a:rPr lang="uk-UA"/>
              <a:t>героєм, зрозуміти, що в нього є такі ж проблеми, як у </a:t>
            </a:r>
          </a:p>
          <a:p>
            <a:r>
              <a:rPr lang="uk-UA"/>
              <a:t>героя казки. За допомогою казкових образів, їх дій, </a:t>
            </a:r>
          </a:p>
          <a:p>
            <a:r>
              <a:rPr lang="uk-UA"/>
              <a:t>дитина може знайти вихід з різних </a:t>
            </a:r>
          </a:p>
          <a:p>
            <a:r>
              <a:rPr lang="uk-UA"/>
              <a:t>складних ситуацій, побачити шляхи розв'язання конфліктів,</a:t>
            </a:r>
          </a:p>
          <a:p>
            <a:r>
              <a:rPr lang="uk-UA"/>
              <a:t> засвоїти моральні норми й цінності, розрізняти добро й зло. </a:t>
            </a:r>
          </a:p>
        </p:txBody>
      </p:sp>
    </p:spTree>
  </p:cSld>
  <p:clrMapOvr>
    <a:masterClrMapping/>
  </p:clrMapOvr>
  <p:transition spd="slow" advClick="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Прямоугольник 9"/>
          <p:cNvSpPr>
            <a:spLocks noChangeArrowheads="1"/>
          </p:cNvSpPr>
          <p:nvPr/>
        </p:nvSpPr>
        <p:spPr bwMode="auto">
          <a:xfrm>
            <a:off x="1104900" y="657225"/>
            <a:ext cx="79089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b="1"/>
              <a:t>Сміхотерапія</a:t>
            </a:r>
            <a:r>
              <a:rPr lang="uk-UA" sz="3600"/>
              <a:t> </a:t>
            </a:r>
          </a:p>
          <a:p>
            <a:r>
              <a:rPr lang="uk-UA"/>
              <a:t>Одним з малорозвинених напрямків здоровязберігаючих технологій є напрямок вправ зі сміхом. Як це не дивно звучить, але саме «сміхові» вправи дозволяють виконати всі задачі здоровязберігаючих технологій</a:t>
            </a:r>
          </a:p>
        </p:txBody>
      </p:sp>
      <p:sp>
        <p:nvSpPr>
          <p:cNvPr id="28674" name="Прямоугольник 10"/>
          <p:cNvSpPr>
            <a:spLocks noChangeArrowheads="1"/>
          </p:cNvSpPr>
          <p:nvPr/>
        </p:nvSpPr>
        <p:spPr bwMode="auto">
          <a:xfrm>
            <a:off x="1104900" y="2011363"/>
            <a:ext cx="5465763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Сміх робить дитину щасливою. У дитини, що сміється, в організмі починають вироблятися ендорфіни, які називаються також гормонами щастя. Вони можуть дещо притупити душевну або фізичну біль. Тому сміх можна вважати і своєрідним ліками від стресу, болю та заподіяних кривд. В дитячому віці дуже важливо, щоб стреси та кривди не мали довгострокового впливу на організм. Інакше в дитини буде занижена самооцінка, вона стане замкненою.  Варто зазначити, що ефективним вважається далеко не всякий сміх. Він повинен бути щирим і йти від душі.</a:t>
            </a:r>
          </a:p>
        </p:txBody>
      </p:sp>
    </p:spTree>
  </p:cSld>
  <p:clrMapOvr>
    <a:masterClrMapping/>
  </p:clrMapOvr>
  <p:transition spd="slow" advClick="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7100" y="571500"/>
            <a:ext cx="82423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925" y="1557338"/>
            <a:ext cx="3790950" cy="80645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0" dirty="0">
                <a:solidFill>
                  <a:srgbClr val="E4380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ДЯКУЮ ЗА УВАГУ!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D5498F11-E770-4C2E-9825-A9C9C210D5AC}" vid="{8C100806-53EF-4F6E-BD07-28C0ED5CD59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с веселой собачкой</Template>
  <TotalTime>0</TotalTime>
  <Words>813</Words>
  <Application>Microsoft Office PowerPoint</Application>
  <PresentationFormat>Аркуш A4 (210x297 мм)</PresentationFormat>
  <Paragraphs>72</Paragraphs>
  <Slides>15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Roboto Cn</vt:lpstr>
      <vt:lpstr>Segoe UI</vt:lpstr>
      <vt:lpstr>Segoe UI Light</vt:lpstr>
      <vt:lpstr>Segoe UI Semibold</vt:lpstr>
      <vt:lpstr>Тема1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/>
  <cp:lastModifiedBy/>
  <cp:revision>1</cp:revision>
  <dcterms:created xsi:type="dcterms:W3CDTF">2018-12-11T17:40:38Z</dcterms:created>
  <dcterms:modified xsi:type="dcterms:W3CDTF">2021-11-26T11:57:20Z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  <property fmtid="{D5CDD505-2E9C-101B-9397-08002B2CF9AE}" pid="3" name="_ip_UnifiedCompliancePolicyUIAction">
    <vt:lpwstr/>
  </property>
  <property fmtid="{D5CDD505-2E9C-101B-9397-08002B2CF9AE}" pid="4" name="_ip_UnifiedCompliancePolicyProperties">
    <vt:lpwstr/>
  </property>
</Properties>
</file>