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photoAlbum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6319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2414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4728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754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6484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6419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6504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26270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4424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150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5034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6F69B-5100-442B-87DA-16BDA35B6026}" type="datetimeFigureOut">
              <a:rPr lang="uk-UA" smtClean="0"/>
              <a:t>13.10.2024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2E8D5-7FA4-4C0E-9AB0-03B116A2BDF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458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wav"/><Relationship Id="rId7" Type="http://schemas.microsoft.com/office/2007/relationships/hdphoto" Target="../media/hdphoto1.wdp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3" Type="http://schemas.openxmlformats.org/officeDocument/2006/relationships/audio" Target="../media/media2.wav"/><Relationship Id="rId7" Type="http://schemas.openxmlformats.org/officeDocument/2006/relationships/image" Target="../media/image6.jpg"/><Relationship Id="rId12" Type="http://schemas.openxmlformats.org/officeDocument/2006/relationships/image" Target="../media/image11.jpeg"/><Relationship Id="rId2" Type="http://schemas.microsoft.com/office/2007/relationships/media" Target="../media/media2.wav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audio" Target="../media/media3.wav"/><Relationship Id="rId7" Type="http://schemas.openxmlformats.org/officeDocument/2006/relationships/image" Target="../media/image16.jpg"/><Relationship Id="rId12" Type="http://schemas.openxmlformats.org/officeDocument/2006/relationships/image" Target="../media/image21.png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20.jpg"/><Relationship Id="rId5" Type="http://schemas.openxmlformats.org/officeDocument/2006/relationships/image" Target="../media/image4.png"/><Relationship Id="rId10" Type="http://schemas.openxmlformats.org/officeDocument/2006/relationships/image" Target="../media/image19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7.jpg"/><Relationship Id="rId3" Type="http://schemas.openxmlformats.org/officeDocument/2006/relationships/audio" Target="../media/media4.wav"/><Relationship Id="rId7" Type="http://schemas.openxmlformats.org/officeDocument/2006/relationships/image" Target="../media/image6.jpg"/><Relationship Id="rId12" Type="http://schemas.openxmlformats.org/officeDocument/2006/relationships/image" Target="../media/image26.jpg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image" Target="../media/image25.jpg"/><Relationship Id="rId5" Type="http://schemas.openxmlformats.org/officeDocument/2006/relationships/image" Target="../media/image4.png"/><Relationship Id="rId15" Type="http://schemas.openxmlformats.org/officeDocument/2006/relationships/image" Target="../media/image29.png"/><Relationship Id="rId10" Type="http://schemas.openxmlformats.org/officeDocument/2006/relationships/image" Target="../media/image24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jpg"/><Relationship Id="rId1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audio" Target="../media/media5.wav"/><Relationship Id="rId7" Type="http://schemas.openxmlformats.org/officeDocument/2006/relationships/image" Target="../media/image32.jpeg"/><Relationship Id="rId12" Type="http://schemas.openxmlformats.org/officeDocument/2006/relationships/image" Target="../media/image37.png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jpg"/><Relationship Id="rId5" Type="http://schemas.openxmlformats.org/officeDocument/2006/relationships/image" Target="../media/image30.png"/><Relationship Id="rId10" Type="http://schemas.openxmlformats.org/officeDocument/2006/relationships/image" Target="../media/image35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audio" Target="../media/media6.wav"/><Relationship Id="rId7" Type="http://schemas.openxmlformats.org/officeDocument/2006/relationships/image" Target="../media/image39.png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38.jp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7" Type="http://schemas.openxmlformats.org/officeDocument/2006/relationships/image" Target="../media/image43.png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844824"/>
            <a:ext cx="576064" cy="864096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  <a:buFont typeface="Arial" panose="020B0604020202020204" pitchFamily="34" charset="0"/>
            </a:pPr>
            <a:endParaRPr lang="uk-UA" sz="3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752128" cy="1417712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5" y="-48146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96" b="99168" l="2128" r="980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9" y="2204864"/>
            <a:ext cx="4176464" cy="44504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66007" y="332656"/>
            <a:ext cx="46085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Тема: </a:t>
            </a:r>
            <a:r>
              <a:rPr lang="ru-RU" sz="5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Осінь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47218" y="1772816"/>
            <a:ext cx="5678012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Гостя </a:t>
            </a:r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наступна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прийшла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</a:t>
            </a:r>
          </a:p>
          <a:p>
            <a:pPr algn="ctr"/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Фарби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 собою несла.</a:t>
            </a:r>
          </a:p>
          <a:p>
            <a:pPr algn="ctr"/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</a:t>
            </a:r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неї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роботи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чимало</a:t>
            </a: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Золотом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ліс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фарбувала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Сонечко вниз опустила,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</a:t>
            </a:r>
            <a:r>
              <a:rPr lang="ru-RU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павутинки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пустила.</a:t>
            </a:r>
          </a:p>
          <a:p>
            <a:pPr algn="ctr"/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52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0">
        <p14:prism isContent="1"/>
      </p:transition>
    </mc:Choice>
    <mc:Fallback>
      <p:transition spd="slow" advTm="121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49" y="-99392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151" y="881764"/>
            <a:ext cx="3340139" cy="355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91411" y="116632"/>
            <a:ext cx="3910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яка?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4589837"/>
            <a:ext cx="1944216" cy="2084859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0" y="131515"/>
            <a:ext cx="2084859" cy="2083129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12" y="4589837"/>
            <a:ext cx="2016224" cy="2084859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587" y="4568723"/>
            <a:ext cx="1968414" cy="2168949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16632"/>
            <a:ext cx="2240076" cy="2240076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767" y="4547790"/>
            <a:ext cx="2117779" cy="2210817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27" y="2326777"/>
            <a:ext cx="2170827" cy="209120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340914" y="1787791"/>
            <a:ext cx="17668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яскрава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1617" y="6028365"/>
            <a:ext cx="15159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щедра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48186" y="6028364"/>
            <a:ext cx="15776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грибна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20785" y="6028363"/>
            <a:ext cx="17610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дощова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218726" y="6028362"/>
            <a:ext cx="140185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сумна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034886" y="1710377"/>
            <a:ext cx="15333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весела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554541" y="3771648"/>
            <a:ext cx="18565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холодна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" t="5838" r="-536" b="20828"/>
          <a:stretch/>
        </p:blipFill>
        <p:spPr>
          <a:xfrm>
            <a:off x="796338" y="2405547"/>
            <a:ext cx="2082539" cy="2034716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sp>
        <p:nvSpPr>
          <p:cNvPr id="20" name="Прямоугольник 19"/>
          <p:cNvSpPr/>
          <p:nvPr/>
        </p:nvSpPr>
        <p:spPr>
          <a:xfrm>
            <a:off x="1030142" y="3821435"/>
            <a:ext cx="15180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золота</a:t>
            </a:r>
            <a:endParaRPr lang="ru-RU" sz="3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62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499">
        <p14:prism isContent="1"/>
      </p:transition>
    </mc:Choice>
    <mc:Fallback>
      <p:transition spd="slow" advTm="424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156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327" y="908719"/>
            <a:ext cx="3173631" cy="337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3" y="116632"/>
            <a:ext cx="6501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що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зробила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34"/>
          <a:stretch/>
        </p:blipFill>
        <p:spPr>
          <a:xfrm>
            <a:off x="280145" y="1183978"/>
            <a:ext cx="2647080" cy="25330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572" y="4077072"/>
            <a:ext cx="2846027" cy="25021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364708" y="6000874"/>
            <a:ext cx="22437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постелила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4143" y="3248964"/>
            <a:ext cx="23070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позривала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958" y="1219265"/>
            <a:ext cx="2730228" cy="2462480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45" y="4077072"/>
            <a:ext cx="2647080" cy="2502171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6210530" y="3070956"/>
            <a:ext cx="25521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подарувала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67506" y="5885948"/>
            <a:ext cx="25603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прикрасила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414" y="4310033"/>
            <a:ext cx="2337172" cy="2337172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3458928" y="5946128"/>
            <a:ext cx="21932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намочила</a:t>
            </a:r>
            <a:endParaRPr lang="ru-RU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188" y="1001461"/>
            <a:ext cx="3093342" cy="3290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746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93">
        <p14:prism isContent="1"/>
      </p:transition>
    </mc:Choice>
    <mc:Fallback>
      <p:transition spd="slow" advTm="26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38935" y="260648"/>
            <a:ext cx="45906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Дарунки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осені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124" y="1070135"/>
            <a:ext cx="3170237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35" y="608410"/>
            <a:ext cx="1752748" cy="1752748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60" y="2614277"/>
            <a:ext cx="1810940" cy="1834058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49" y="4725144"/>
            <a:ext cx="1893962" cy="2004779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75"/>
          <a:stretch/>
        </p:blipFill>
        <p:spPr>
          <a:xfrm>
            <a:off x="7121946" y="667830"/>
            <a:ext cx="1770534" cy="1693328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" r="9196" b="5790"/>
          <a:stretch/>
        </p:blipFill>
        <p:spPr>
          <a:xfrm>
            <a:off x="7121946" y="2661325"/>
            <a:ext cx="1770533" cy="1787010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784" y="4725144"/>
            <a:ext cx="2238769" cy="2011882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243" y="4737696"/>
            <a:ext cx="2161605" cy="1972571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626" y="4771380"/>
            <a:ext cx="2027131" cy="1958543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510849" y="1938299"/>
            <a:ext cx="12811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овочі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5128" y="3915847"/>
            <a:ext cx="16594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фрукти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1415" y="6083592"/>
            <a:ext cx="13869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гриби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38935" y="6055742"/>
            <a:ext cx="16212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жолуді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60213" y="6082520"/>
            <a:ext cx="30591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скраве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листя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261478" y="3915847"/>
            <a:ext cx="146142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горіхи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381287" y="1772816"/>
            <a:ext cx="12218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квіти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247379" y="6083591"/>
            <a:ext cx="16170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врожаї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836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94">
        <p14:prism isContent="1"/>
      </p:transition>
    </mc:Choice>
    <mc:Fallback>
      <p:transition spd="slow" advTm="404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40456"/>
            <a:ext cx="9144000" cy="6858000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233" y="273819"/>
            <a:ext cx="1717328" cy="1829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08264" y="-58396"/>
            <a:ext cx="52100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Прикмети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осені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7" t="9483" r="7125" b="30000"/>
          <a:stretch/>
        </p:blipFill>
        <p:spPr>
          <a:xfrm>
            <a:off x="247918" y="403269"/>
            <a:ext cx="1404664" cy="1271130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652582" y="898955"/>
            <a:ext cx="35661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ожовтіло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листя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72" y="1545286"/>
            <a:ext cx="1480221" cy="1393612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256591" y="1918926"/>
            <a:ext cx="37026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асто 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йдуть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дощі</a:t>
            </a:r>
            <a:endParaRPr lang="uk-UA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0" t="4285" r="5777" b="32838"/>
          <a:stretch/>
        </p:blipFill>
        <p:spPr>
          <a:xfrm>
            <a:off x="784045" y="2897592"/>
            <a:ext cx="1511660" cy="1400904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2411760" y="3321858"/>
            <a:ext cx="29229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</a:t>
            </a:r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блітає</a:t>
            </a: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листя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5" t="3992" r="4949" b="33542"/>
          <a:stretch/>
        </p:blipFill>
        <p:spPr>
          <a:xfrm>
            <a:off x="1120986" y="4267043"/>
            <a:ext cx="1506797" cy="1329721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2627784" y="4608737"/>
            <a:ext cx="47147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 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дворі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стає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холодно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255068"/>
            <a:ext cx="1567295" cy="1433077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14" name="Прямоугольник 13"/>
          <p:cNvSpPr/>
          <p:nvPr/>
        </p:nvSpPr>
        <p:spPr>
          <a:xfrm>
            <a:off x="4260995" y="5733256"/>
            <a:ext cx="36384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ru-RU" sz="3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ідлітають</a:t>
            </a: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птахи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95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28">
        <p14:prism isContent="1"/>
      </p:transition>
    </mc:Choice>
    <mc:Fallback>
      <p:transition spd="slow" advTm="32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88" y="-2344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79634" y="2967335"/>
            <a:ext cx="1847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38960" y="5157192"/>
            <a:ext cx="2160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708336"/>
            <a:ext cx="568863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2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Єм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uk-UA" sz="2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єм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uk-UA" sz="2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єм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тихо 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осінь ходить гаєм.</a:t>
            </a:r>
          </a:p>
          <a:p>
            <a:pPr algn="ctr"/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Ить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uk-UA" sz="2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ить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uk-UA" sz="2400" b="1" cap="none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ить</a:t>
            </a:r>
            <a:r>
              <a:rPr lang="uk-UA" sz="2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ліс 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довкола аж горить.</a:t>
            </a:r>
          </a:p>
          <a:p>
            <a:pPr algn="just"/>
            <a:r>
              <a:rPr lang="uk-UA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Ає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ає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ає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ясен листя осипає,        </a:t>
            </a:r>
          </a:p>
          <a:p>
            <a:pPr algn="just"/>
            <a:r>
              <a:rPr lang="uk-UA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Їть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їть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uk-UA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їть</a:t>
            </a:r>
            <a:r>
              <a:rPr lang="uk-UA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дуб нахмурений стоїть.</a:t>
            </a:r>
            <a:endParaRPr lang="uk-UA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79635" y="2967335"/>
            <a:ext cx="1847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87824" y="4149080"/>
            <a:ext cx="6048672" cy="1569660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  - ка – ка – в </a:t>
            </a:r>
            <a:r>
              <a:rPr lang="ru-RU" sz="2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лісі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білочка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руденька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 -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-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під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пеньком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знайшла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грибок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 – ко – ко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ухопила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та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хутенько</a:t>
            </a:r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just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 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ru-RU" sz="2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ru-RU" sz="24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ок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заховала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в теремок</a:t>
            </a:r>
            <a:r>
              <a:rPr lang="ru-RU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59632" y="404664"/>
            <a:ext cx="7126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Чистомовки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про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4" y="3802732"/>
            <a:ext cx="2492383" cy="2708920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87233"/>
            <a:ext cx="2458843" cy="2615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203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95">
        <p14:prism isContent="1"/>
      </p:transition>
    </mc:Choice>
    <mc:Fallback>
      <p:transition spd="slow" advTm="29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3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50372" y="116632"/>
            <a:ext cx="69517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Прислів’я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та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приказки</a:t>
            </a:r>
            <a:endParaRPr lang="ru-RU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про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осінь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0370" y="1916946"/>
            <a:ext cx="745407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/>
              <a:t>Осінь іде, а за собою дощі </a:t>
            </a:r>
            <a:r>
              <a:rPr lang="uk-UA" sz="2800" dirty="0" smtClean="0"/>
              <a:t>веде.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Весна </a:t>
            </a:r>
            <a:r>
              <a:rPr lang="uk-UA" sz="2800" dirty="0"/>
              <a:t>багата на квітки, а осінь — на </a:t>
            </a:r>
            <a:r>
              <a:rPr lang="uk-UA" sz="2800" dirty="0" smtClean="0"/>
              <a:t>сніпки.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Літо </a:t>
            </a:r>
            <a:r>
              <a:rPr lang="uk-UA" sz="2800" dirty="0"/>
              <a:t>дає коріння, а осінь — </a:t>
            </a:r>
            <a:r>
              <a:rPr lang="uk-UA" sz="2800" dirty="0" smtClean="0"/>
              <a:t>насіння.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Весна </a:t>
            </a:r>
            <a:r>
              <a:rPr lang="uk-UA" sz="2800" dirty="0"/>
              <a:t>красна квітами, а осінь — </a:t>
            </a:r>
            <a:r>
              <a:rPr lang="uk-UA" sz="2800" dirty="0" smtClean="0"/>
              <a:t>плодами.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Курчат </a:t>
            </a:r>
            <a:r>
              <a:rPr lang="uk-UA" sz="2800" dirty="0"/>
              <a:t>восени </a:t>
            </a:r>
            <a:r>
              <a:rPr lang="uk-UA" sz="2800" dirty="0" smtClean="0"/>
              <a:t>лічать.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Осінь </a:t>
            </a:r>
            <a:r>
              <a:rPr lang="uk-UA" sz="2800" dirty="0"/>
              <a:t>усьому рахунок </a:t>
            </a:r>
            <a:r>
              <a:rPr lang="uk-UA" sz="2800" dirty="0" smtClean="0"/>
              <a:t>веде.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Восени </a:t>
            </a:r>
            <a:r>
              <a:rPr lang="uk-UA" sz="2800" dirty="0"/>
              <a:t>— багач, а навесні — </a:t>
            </a:r>
            <a:r>
              <a:rPr lang="uk-UA" sz="2800" dirty="0" smtClean="0"/>
              <a:t>прохач.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uk-UA" sz="2800" dirty="0" smtClean="0"/>
              <a:t>Восени </a:t>
            </a:r>
            <a:r>
              <a:rPr lang="uk-UA" sz="2800" dirty="0"/>
              <a:t>і горобець багатий.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062" y="4124164"/>
            <a:ext cx="2277938" cy="2425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14065" y="5625926"/>
            <a:ext cx="4951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 </a:t>
            </a:r>
            <a:r>
              <a:rPr lang="ru-RU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увагу</a:t>
            </a:r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039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82">
        <p14:prism isContent="1"/>
      </p:transition>
    </mc:Choice>
    <mc:Fallback>
      <p:transition spd="slow" advTm="238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3|4.2|3.4|4.3|3.2|5.1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7|5.2|4.1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5|3.2|3.8|4.3|3.7|4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1|5.8|5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0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</TotalTime>
  <Words>238</Words>
  <Application>Microsoft Office PowerPoint</Application>
  <PresentationFormat>Экран (4:3)</PresentationFormat>
  <Paragraphs>57</Paragraphs>
  <Slides>7</Slides>
  <Notes>0</Notes>
  <HiddenSlides>0</HiddenSlides>
  <MMClips>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38066</dc:creator>
  <cp:lastModifiedBy>38066</cp:lastModifiedBy>
  <cp:revision>28</cp:revision>
  <dcterms:created xsi:type="dcterms:W3CDTF">2024-08-21T17:26:54Z</dcterms:created>
  <dcterms:modified xsi:type="dcterms:W3CDTF">2024-10-13T15:21:30Z</dcterms:modified>
</cp:coreProperties>
</file>