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5" r:id="rId5"/>
    <p:sldId id="259" r:id="rId6"/>
    <p:sldId id="260" r:id="rId7"/>
    <p:sldId id="261" r:id="rId8"/>
    <p:sldId id="262" r:id="rId9"/>
    <p:sldId id="263" r:id="rId10"/>
    <p:sldId id="264" r:id="rId11"/>
    <p:sldId id="266" r:id="rId12"/>
  </p:sldIdLst>
  <p:sldSz cx="12192000" cy="6858000"/>
  <p:notesSz cx="6858000" cy="9144000"/>
  <p:defaultTextStyle>
    <a:defPPr>
      <a:defRPr lang="ru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3" d="100"/>
          <a:sy n="53" d="100"/>
        </p:scale>
        <p:origin x="835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90EFA3-3065-4AB7-8E71-423ABAC51F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4C2A4CAF-BE71-4A1E-9543-99C6B39625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2788B1F-0FBF-4EB0-8126-9E4F8D63DA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8C3AE-60D1-4C1F-AF0E-73C3FAC88EA8}" type="datetimeFigureOut">
              <a:rPr lang="ru-UA" smtClean="0"/>
              <a:t>08.11.2022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E140476-7946-424A-8F48-732C2FB085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8E9A791-BBBC-4253-B728-01B2B3C42E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3A8F2-CF0F-47AA-BDFE-DE43A024A0D9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5748465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211991-212C-49C7-9D18-839F3CE6E0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F61C4B4-CD8B-4DEA-9321-9C92BDE655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08A9300-C80C-4631-B2DB-D250A413F8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8C3AE-60D1-4C1F-AF0E-73C3FAC88EA8}" type="datetimeFigureOut">
              <a:rPr lang="ru-UA" smtClean="0"/>
              <a:t>08.11.2022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94E1100-1761-4FA9-BDB0-32DA970BD9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AD1C0E7-C07E-4765-A160-60C68A081B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3A8F2-CF0F-47AA-BDFE-DE43A024A0D9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7916666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9DDC7AE-B03E-4EC9-B044-19DD6D769D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76CF2ED-D6A3-44F1-A95B-5677DCE7E3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9DC01B2-6B45-42ED-8DD6-5AC67CEEC2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8C3AE-60D1-4C1F-AF0E-73C3FAC88EA8}" type="datetimeFigureOut">
              <a:rPr lang="ru-UA" smtClean="0"/>
              <a:t>08.11.2022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02C1530-1C98-4457-A787-91C8C426BA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5D3D68A-EA7D-49F4-8926-E7ECD87FB2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3A8F2-CF0F-47AA-BDFE-DE43A024A0D9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1666762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65845B4-C2AF-45F9-8F8D-F31AF6A0EE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D99A802-10BF-4990-A485-1FEDC40CDA4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E7E7EFE-D579-4C77-AFEE-CA8F5C465B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C161215-311D-469C-AB66-25F3C9C49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8C3AE-60D1-4C1F-AF0E-73C3FAC88EA8}" type="datetimeFigureOut">
              <a:rPr lang="ru-UA" smtClean="0"/>
              <a:t>08.11.2022</a:t>
            </a:fld>
            <a:endParaRPr lang="ru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40EC054-FDCE-4615-90C1-6C30922516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41DA3D7-32D4-44DB-8442-BAE2B75DF0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3A8F2-CF0F-47AA-BDFE-DE43A024A0D9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2947024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D858C38-9101-457B-A8F0-4AE044E604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409F10E-448F-4F19-810A-575C32799A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F7D44C1-51AD-4A10-BF03-37FE427B5B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330C5828-D6EE-4E64-B26A-583EC03CF0A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D25D440E-86E0-4B70-BF01-EFF194C103E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2A2339DE-4E79-4619-9882-D725D3970F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8C3AE-60D1-4C1F-AF0E-73C3FAC88EA8}" type="datetimeFigureOut">
              <a:rPr lang="ru-UA" smtClean="0"/>
              <a:t>08.11.2022</a:t>
            </a:fld>
            <a:endParaRPr lang="ru-UA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505800E8-C751-4878-9814-2FD9E55D86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D262C8C3-2BDC-4FCE-AEB0-D11CEC0755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3A8F2-CF0F-47AA-BDFE-DE43A024A0D9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9789001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D23D25E-CEC5-468C-A04B-9BDE539018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C630E5C1-488E-4B4B-B35C-78A4359215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8C3AE-60D1-4C1F-AF0E-73C3FAC88EA8}" type="datetimeFigureOut">
              <a:rPr lang="ru-UA" smtClean="0"/>
              <a:t>08.11.2022</a:t>
            </a:fld>
            <a:endParaRPr lang="ru-UA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FFE73710-9094-476E-BEE8-5802E3E8CD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86509481-1D62-4F4D-8A26-A656685094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3A8F2-CF0F-47AA-BDFE-DE43A024A0D9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7695180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E5BCB5DE-C561-466A-9234-0831EA6CED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8C3AE-60D1-4C1F-AF0E-73C3FAC88EA8}" type="datetimeFigureOut">
              <a:rPr lang="ru-UA" smtClean="0"/>
              <a:t>08.11.2022</a:t>
            </a:fld>
            <a:endParaRPr lang="ru-UA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3D98EDB6-A0A5-47D8-836E-E55FAED989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99B01DEE-EE86-4B39-894D-FAD0CD26E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3A8F2-CF0F-47AA-BDFE-DE43A024A0D9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42459887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4BF67FA-E091-403B-B0A5-BBF1ACB9AC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655C53F-1886-46C1-A7B7-A555B89CF3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B5ABD87-1AC0-4095-8BDD-089E85B2A4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3227172-3B25-474A-8A17-0FBA2AAD16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8C3AE-60D1-4C1F-AF0E-73C3FAC88EA8}" type="datetimeFigureOut">
              <a:rPr lang="ru-UA" smtClean="0"/>
              <a:t>08.11.2022</a:t>
            </a:fld>
            <a:endParaRPr lang="ru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D7ADB27-4DDC-42FA-BBA1-4CE8428101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0B45764-E630-49CC-9A4C-5A7C9AF056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3A8F2-CF0F-47AA-BDFE-DE43A024A0D9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8312047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3C45C38-7A68-45B9-ADDF-27681F1051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B2E443C0-09C7-418C-863A-B5C9D666F11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00C6BFD-D568-470B-89FA-814716304C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A0C0957-9DAE-48F4-B07C-74FDFDDD87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8C3AE-60D1-4C1F-AF0E-73C3FAC88EA8}" type="datetimeFigureOut">
              <a:rPr lang="ru-UA" smtClean="0"/>
              <a:t>08.11.2022</a:t>
            </a:fld>
            <a:endParaRPr lang="ru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CD89502-5F48-4259-95DD-DA1E6B1CEC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4F0367E-2158-4E66-B989-295EB094E7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3A8F2-CF0F-47AA-BDFE-DE43A024A0D9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5647290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954B2D9-B3FD-4481-932F-64281D07C2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C06242F-9CFA-402D-BDED-93BD404F4C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B7F627C-A12A-4E90-A2BB-B3F49BA59C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8C3AE-60D1-4C1F-AF0E-73C3FAC88EA8}" type="datetimeFigureOut">
              <a:rPr lang="ru-UA" smtClean="0"/>
              <a:t>08.11.2022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50B0ECC-11A8-4869-ACEF-9C510B8289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406E4C7-3920-4AEC-A11A-0DE46F4EBA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3A8F2-CF0F-47AA-BDFE-DE43A024A0D9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021390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6CCCE5C1-5EBC-4E48-88EF-8F095A2BFB2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68D4014B-13CF-4057-9DC9-1A3ECF9279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28D9EA6-551D-4C99-8CEB-ACECB82DAB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8C3AE-60D1-4C1F-AF0E-73C3FAC88EA8}" type="datetimeFigureOut">
              <a:rPr lang="ru-UA" smtClean="0"/>
              <a:t>08.11.2022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903E215-585E-49A0-9DE9-C65ED5F9BD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9345E48-0F39-49CB-8516-4C9AF737C1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3A8F2-CF0F-47AA-BDFE-DE43A024A0D9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1208785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366FF51-763D-44BA-B328-5E228A8AF3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BAF599F-DAE0-4448-A14B-D2FA96B418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1483AA8-FCD5-4BB4-B99D-F38E57B68EB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A8C3AE-60D1-4C1F-AF0E-73C3FAC88EA8}" type="datetimeFigureOut">
              <a:rPr lang="ru-UA" smtClean="0"/>
              <a:t>08.11.2022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326C442-B558-4C1E-9E7F-F57EB84BDC6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3F43C21-47B4-424F-8A43-CBEEDA5984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13A8F2-CF0F-47AA-BDFE-DE43A024A0D9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6246264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13" Type="http://schemas.openxmlformats.org/officeDocument/2006/relationships/image" Target="../media/image19.jpeg"/><Relationship Id="rId3" Type="http://schemas.openxmlformats.org/officeDocument/2006/relationships/image" Target="../media/image10.jpeg"/><Relationship Id="rId7" Type="http://schemas.openxmlformats.org/officeDocument/2006/relationships/image" Target="../media/image13.png"/><Relationship Id="rId12" Type="http://schemas.openxmlformats.org/officeDocument/2006/relationships/image" Target="../media/image1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0" Type="http://schemas.openxmlformats.org/officeDocument/2006/relationships/image" Target="../media/image16.jpeg"/><Relationship Id="rId4" Type="http://schemas.openxmlformats.org/officeDocument/2006/relationships/image" Target="../media/image3.png"/><Relationship Id="rId9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gif"/><Relationship Id="rId3" Type="http://schemas.openxmlformats.org/officeDocument/2006/relationships/image" Target="../media/image3.png"/><Relationship Id="rId7" Type="http://schemas.openxmlformats.org/officeDocument/2006/relationships/image" Target="../media/image2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gif"/><Relationship Id="rId3" Type="http://schemas.openxmlformats.org/officeDocument/2006/relationships/image" Target="../media/image3.png"/><Relationship Id="rId7" Type="http://schemas.openxmlformats.org/officeDocument/2006/relationships/image" Target="../media/image2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jpe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7.png"/><Relationship Id="rId3" Type="http://schemas.openxmlformats.org/officeDocument/2006/relationships/image" Target="../media/image3.png"/><Relationship Id="rId7" Type="http://schemas.openxmlformats.org/officeDocument/2006/relationships/image" Target="../media/image31.jpeg"/><Relationship Id="rId12" Type="http://schemas.openxmlformats.org/officeDocument/2006/relationships/image" Target="../media/image3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11" Type="http://schemas.openxmlformats.org/officeDocument/2006/relationships/image" Target="../media/image35.png"/><Relationship Id="rId5" Type="http://schemas.openxmlformats.org/officeDocument/2006/relationships/image" Target="../media/image29.png"/><Relationship Id="rId10" Type="http://schemas.openxmlformats.org/officeDocument/2006/relationships/image" Target="../media/image34.png"/><Relationship Id="rId4" Type="http://schemas.openxmlformats.org/officeDocument/2006/relationships/image" Target="../media/image28.png"/><Relationship Id="rId9" Type="http://schemas.openxmlformats.org/officeDocument/2006/relationships/image" Target="../media/image3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40.jpeg"/><Relationship Id="rId7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10D752-661E-47C4-A1FF-48296F68A0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160000" cy="2387600"/>
          </a:xfrm>
        </p:spPr>
        <p:txBody>
          <a:bodyPr/>
          <a:lstStyle/>
          <a:p>
            <a:endParaRPr lang="ru-UA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4A059BA1-18D1-4A21-A19A-BF240B98E1B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UA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F5584C54-541C-4C7C-896C-518D465386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F632B538-4520-4EA0-8C2B-4E9D09743E9B}"/>
              </a:ext>
            </a:extLst>
          </p:cNvPr>
          <p:cNvSpPr/>
          <p:nvPr/>
        </p:nvSpPr>
        <p:spPr>
          <a:xfrm>
            <a:off x="4108712" y="2156364"/>
            <a:ext cx="39745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800" b="1" i="1" dirty="0">
                <a:solidFill>
                  <a:srgbClr val="FF0000"/>
                </a:solidFill>
              </a:rPr>
              <a:t>Звук і буква І </a:t>
            </a:r>
            <a:r>
              <a:rPr lang="uk-UA" sz="4800" b="1" i="1" dirty="0" err="1">
                <a:solidFill>
                  <a:srgbClr val="FF0000"/>
                </a:solidFill>
              </a:rPr>
              <a:t>і</a:t>
            </a:r>
            <a:endParaRPr lang="ru-RU" sz="4800" b="1" i="1" dirty="0">
              <a:solidFill>
                <a:srgbClr val="FF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C40423D-99FA-4A82-8D81-D48E4911408F}"/>
              </a:ext>
            </a:extLst>
          </p:cNvPr>
          <p:cNvSpPr txBox="1"/>
          <p:nvPr/>
        </p:nvSpPr>
        <p:spPr>
          <a:xfrm>
            <a:off x="7182035" y="3888533"/>
            <a:ext cx="194386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/>
              <a:t>Вчитель-логопед:</a:t>
            </a:r>
            <a:endParaRPr lang="ru-RU" b="1" dirty="0"/>
          </a:p>
          <a:p>
            <a:r>
              <a:rPr lang="uk-UA" dirty="0"/>
              <a:t>  </a:t>
            </a:r>
            <a:r>
              <a:rPr lang="uk-UA" dirty="0" err="1"/>
              <a:t>Дікарьова</a:t>
            </a:r>
            <a:r>
              <a:rPr lang="uk-UA" dirty="0"/>
              <a:t> С.О.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2138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5515329-A381-46FD-9111-A468A92CB2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D412166-A0D6-44C5-8B8F-F5553D5BE8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UA"/>
          </a:p>
        </p:txBody>
      </p:sp>
      <p:pic>
        <p:nvPicPr>
          <p:cNvPr id="4" name="Picture 4" descr="https://s01.yapfiles.ru/files/788123/38.png">
            <a:extLst>
              <a:ext uri="{FF2B5EF4-FFF2-40B4-BE49-F238E27FC236}">
                <a16:creationId xmlns:a16="http://schemas.microsoft.com/office/drawing/2014/main" id="{4588F47C-4828-4208-A467-561EA9EC3C7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47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D6403EF1-ACB4-4FE5-82CB-1DBDD57D4FD8}"/>
              </a:ext>
            </a:extLst>
          </p:cNvPr>
          <p:cNvSpPr/>
          <p:nvPr/>
        </p:nvSpPr>
        <p:spPr>
          <a:xfrm>
            <a:off x="230909" y="64962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dirty="0" err="1"/>
              <a:t>Подивися</a:t>
            </a:r>
            <a:r>
              <a:rPr lang="ru-RU" dirty="0"/>
              <a:t> </a:t>
            </a:r>
            <a:r>
              <a:rPr lang="ru-RU" dirty="0" err="1"/>
              <a:t>які</a:t>
            </a:r>
            <a:r>
              <a:rPr lang="ru-RU" dirty="0"/>
              <a:t> картинки є у </a:t>
            </a:r>
            <a:r>
              <a:rPr lang="ru-RU" dirty="0" err="1"/>
              <a:t>Інни</a:t>
            </a:r>
            <a:r>
              <a:rPr lang="ru-RU" dirty="0"/>
              <a:t>. </a:t>
            </a:r>
          </a:p>
          <a:p>
            <a:pPr algn="just"/>
            <a:r>
              <a:rPr lang="ru-RU" dirty="0" err="1"/>
              <a:t>Назви</a:t>
            </a:r>
            <a:r>
              <a:rPr lang="ru-RU" dirty="0"/>
              <a:t> </a:t>
            </a:r>
            <a:r>
              <a:rPr lang="ru-RU" dirty="0" err="1"/>
              <a:t>їх</a:t>
            </a:r>
            <a:r>
              <a:rPr lang="ru-RU" dirty="0"/>
              <a:t> і </a:t>
            </a:r>
            <a:r>
              <a:rPr lang="ru-RU" dirty="0" err="1" smtClean="0"/>
              <a:t>натисни</a:t>
            </a:r>
            <a:r>
              <a:rPr lang="ru-RU" dirty="0" smtClean="0"/>
              <a:t> </a:t>
            </a:r>
            <a:r>
              <a:rPr lang="ru-RU" dirty="0"/>
              <a:t>по </a:t>
            </a:r>
            <a:r>
              <a:rPr lang="ru-RU" dirty="0" err="1"/>
              <a:t>картинці</a:t>
            </a:r>
            <a:r>
              <a:rPr lang="ru-RU" dirty="0"/>
              <a:t> мишкою. </a:t>
            </a:r>
          </a:p>
          <a:p>
            <a:pPr algn="just"/>
            <a:r>
              <a:rPr lang="ru-RU" dirty="0" err="1"/>
              <a:t>Який</a:t>
            </a:r>
            <a:r>
              <a:rPr lang="ru-RU" dirty="0"/>
              <a:t> </a:t>
            </a:r>
            <a:r>
              <a:rPr lang="ru-RU" dirty="0" err="1"/>
              <a:t>однаковий</a:t>
            </a:r>
            <a:r>
              <a:rPr lang="ru-RU" dirty="0"/>
              <a:t> звук </a:t>
            </a:r>
            <a:r>
              <a:rPr lang="ru-RU" dirty="0" err="1"/>
              <a:t>чується</a:t>
            </a:r>
            <a:r>
              <a:rPr lang="ru-RU" dirty="0"/>
              <a:t> на початку </a:t>
            </a:r>
            <a:r>
              <a:rPr lang="ru-RU" dirty="0" err="1"/>
              <a:t>цих</a:t>
            </a:r>
            <a:r>
              <a:rPr lang="ru-RU" dirty="0"/>
              <a:t> </a:t>
            </a:r>
            <a:r>
              <a:rPr lang="ru-RU" dirty="0" err="1"/>
              <a:t>слів</a:t>
            </a:r>
            <a:r>
              <a:rPr lang="ru-RU" dirty="0"/>
              <a:t>?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76CF43AD-9C8C-4A44-B958-F92EDE371DA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5" t="3066" r="51441" b="3600"/>
          <a:stretch/>
        </p:blipFill>
        <p:spPr bwMode="auto">
          <a:xfrm>
            <a:off x="10043188" y="282685"/>
            <a:ext cx="1784412" cy="3718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90FE4E94-38DF-42DD-BADC-C957B1B15D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666" y="1916138"/>
            <a:ext cx="1859734" cy="2007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>
            <a:extLst>
              <a:ext uri="{FF2B5EF4-FFF2-40B4-BE49-F238E27FC236}">
                <a16:creationId xmlns:a16="http://schemas.microsoft.com/office/drawing/2014/main" id="{33C25316-D34A-4516-A58D-8AC8ADC3C4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4850" y="1818226"/>
            <a:ext cx="1746454" cy="2183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>
            <a:extLst>
              <a:ext uri="{FF2B5EF4-FFF2-40B4-BE49-F238E27FC236}">
                <a16:creationId xmlns:a16="http://schemas.microsoft.com/office/drawing/2014/main" id="{68A49AB7-B1A8-4DA2-9BCF-919A079991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915" y="1825625"/>
            <a:ext cx="1904762" cy="2097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>
            <a:extLst>
              <a:ext uri="{FF2B5EF4-FFF2-40B4-BE49-F238E27FC236}">
                <a16:creationId xmlns:a16="http://schemas.microsoft.com/office/drawing/2014/main" id="{63EFFDC2-710D-478A-9676-3750801E8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7076" y="4245236"/>
            <a:ext cx="2512580" cy="1677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>
            <a:extLst>
              <a:ext uri="{FF2B5EF4-FFF2-40B4-BE49-F238E27FC236}">
                <a16:creationId xmlns:a16="http://schemas.microsoft.com/office/drawing/2014/main" id="{2DD61633-8AF0-4A05-BCB2-60E11B2737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0589" y="4143213"/>
            <a:ext cx="2041864" cy="1531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937D98B-666E-400E-8E95-7BC2819EF090}"/>
              </a:ext>
            </a:extLst>
          </p:cNvPr>
          <p:cNvSpPr txBox="1"/>
          <p:nvPr/>
        </p:nvSpPr>
        <p:spPr>
          <a:xfrm>
            <a:off x="5045565" y="6311900"/>
            <a:ext cx="33520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Індик, іграшки, ікра, іриска, іній.</a:t>
            </a:r>
            <a:endParaRPr lang="ru-UA" dirty="0"/>
          </a:p>
        </p:txBody>
      </p:sp>
    </p:spTree>
    <p:extLst>
      <p:ext uri="{BB962C8B-B14F-4D97-AF65-F5344CB8AC3E}">
        <p14:creationId xmlns:p14="http://schemas.microsoft.com/office/powerpoint/2010/main" val="3111631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0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3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3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3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3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1" dur="1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3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3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3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3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0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1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3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3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3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3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0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9" dur="1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3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1" dur="3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3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3" dur="3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8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0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8" dur="1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3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0" dur="3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3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2" dur="3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0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B60373B-0B20-4B7D-91EA-4CDE852483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UA"/>
          </a:p>
        </p:txBody>
      </p:sp>
      <p:pic>
        <p:nvPicPr>
          <p:cNvPr id="4" name="Picture 4" descr="https://s01.yapfiles.ru/files/788123/38.png">
            <a:extLst>
              <a:ext uri="{FF2B5EF4-FFF2-40B4-BE49-F238E27FC236}">
                <a16:creationId xmlns:a16="http://schemas.microsoft.com/office/drawing/2014/main" id="{CD2E03FF-F874-4E1D-898A-F16A19130E0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47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C12EDAC-A008-4DB3-9C1A-BDCE5E2FE7D2}"/>
              </a:ext>
            </a:extLst>
          </p:cNvPr>
          <p:cNvSpPr txBox="1"/>
          <p:nvPr/>
        </p:nvSpPr>
        <p:spPr>
          <a:xfrm>
            <a:off x="5175962" y="365125"/>
            <a:ext cx="13915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uk-UA" sz="3200" dirty="0">
                <a:solidFill>
                  <a:srgbClr val="FF0000"/>
                </a:solidFill>
              </a:rPr>
              <a:t>Звук </a:t>
            </a:r>
            <a:r>
              <a:rPr lang="en-US" sz="3200" dirty="0">
                <a:solidFill>
                  <a:srgbClr val="FF0000"/>
                </a:solidFill>
              </a:rPr>
              <a:t>[</a:t>
            </a:r>
            <a:r>
              <a:rPr lang="uk-UA" sz="3200" dirty="0">
                <a:solidFill>
                  <a:srgbClr val="FF0000"/>
                </a:solidFill>
              </a:rPr>
              <a:t>і</a:t>
            </a:r>
            <a:r>
              <a:rPr lang="en-US" sz="3200" dirty="0">
                <a:solidFill>
                  <a:srgbClr val="FF0000"/>
                </a:solidFill>
              </a:rPr>
              <a:t>]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B81245F6-FF04-433C-88B8-A0BF789E1774}"/>
              </a:ext>
            </a:extLst>
          </p:cNvPr>
          <p:cNvSpPr/>
          <p:nvPr/>
        </p:nvSpPr>
        <p:spPr>
          <a:xfrm>
            <a:off x="1861355" y="3071674"/>
            <a:ext cx="2716567" cy="559293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34523E3C-D027-4A36-ADB2-C954D2FFA2A7}"/>
              </a:ext>
            </a:extLst>
          </p:cNvPr>
          <p:cNvSpPr/>
          <p:nvPr/>
        </p:nvSpPr>
        <p:spPr>
          <a:xfrm>
            <a:off x="2953380" y="3905012"/>
            <a:ext cx="53251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</a:rPr>
              <a:t>[</a:t>
            </a:r>
            <a:r>
              <a:rPr lang="uk-UA" sz="3200" dirty="0">
                <a:solidFill>
                  <a:srgbClr val="FF0000"/>
                </a:solidFill>
              </a:rPr>
              <a:t>і</a:t>
            </a:r>
            <a:r>
              <a:rPr lang="en-US" sz="3200" dirty="0">
                <a:solidFill>
                  <a:srgbClr val="FF0000"/>
                </a:solidFill>
              </a:rPr>
              <a:t>]</a:t>
            </a:r>
            <a:endParaRPr lang="ru-UA" sz="3200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99416FB7-1273-40E8-8331-A7E2978F32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3836" y="1771702"/>
            <a:ext cx="4842075" cy="3129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Облако 6">
            <a:extLst>
              <a:ext uri="{FF2B5EF4-FFF2-40B4-BE49-F238E27FC236}">
                <a16:creationId xmlns:a16="http://schemas.microsoft.com/office/drawing/2014/main" id="{B19134F0-8399-457C-AEA5-CEDF7EE2DB8E}"/>
              </a:ext>
            </a:extLst>
          </p:cNvPr>
          <p:cNvSpPr/>
          <p:nvPr/>
        </p:nvSpPr>
        <p:spPr>
          <a:xfrm>
            <a:off x="6697844" y="3905012"/>
            <a:ext cx="1211716" cy="804148"/>
          </a:xfrm>
          <a:prstGeom prst="cloud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>
                <a:solidFill>
                  <a:srgbClr val="FF0000"/>
                </a:solidFill>
              </a:rPr>
              <a:t>І – і - і</a:t>
            </a:r>
            <a:endParaRPr lang="ru-UA" b="1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BA7FF38-7136-4802-8BC2-EC7E1A2298A0}"/>
              </a:ext>
            </a:extLst>
          </p:cNvPr>
          <p:cNvSpPr txBox="1"/>
          <p:nvPr/>
        </p:nvSpPr>
        <p:spPr>
          <a:xfrm>
            <a:off x="7909560" y="5157216"/>
            <a:ext cx="24025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  </a:t>
            </a:r>
            <a:r>
              <a:rPr lang="ru-RU" dirty="0" err="1"/>
              <a:t>Конячка</a:t>
            </a:r>
            <a:r>
              <a:rPr lang="ru-RU" dirty="0"/>
              <a:t>  </a:t>
            </a:r>
            <a:r>
              <a:rPr lang="ru-RU" dirty="0" err="1"/>
              <a:t>каже</a:t>
            </a:r>
            <a:r>
              <a:rPr lang="ru-RU" dirty="0"/>
              <a:t>: "І-І-і "</a:t>
            </a:r>
            <a:r>
              <a:rPr lang="uk-UA" dirty="0"/>
              <a:t>.</a:t>
            </a:r>
            <a:endParaRPr lang="ru-UA" dirty="0"/>
          </a:p>
        </p:txBody>
      </p:sp>
    </p:spTree>
    <p:extLst>
      <p:ext uri="{BB962C8B-B14F-4D97-AF65-F5344CB8AC3E}">
        <p14:creationId xmlns:p14="http://schemas.microsoft.com/office/powerpoint/2010/main" val="804975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s://s01.yapfiles.ru/files/788123/38.png">
            <a:extLst>
              <a:ext uri="{FF2B5EF4-FFF2-40B4-BE49-F238E27FC236}">
                <a16:creationId xmlns:a16="http://schemas.microsoft.com/office/drawing/2014/main" id="{A664631C-FED8-4F3B-ADFB-642C5F25005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47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984ED5-A313-4FDA-B92D-5AE461C8542B}"/>
              </a:ext>
            </a:extLst>
          </p:cNvPr>
          <p:cNvSpPr txBox="1"/>
          <p:nvPr/>
        </p:nvSpPr>
        <p:spPr>
          <a:xfrm>
            <a:off x="79899" y="133165"/>
            <a:ext cx="37621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/>
              <a:t>Вправа: «Поспівай» (голосно/тихо).</a:t>
            </a:r>
          </a:p>
          <a:p>
            <a:r>
              <a:rPr lang="uk-UA" dirty="0" smtClean="0"/>
              <a:t>Натисни </a:t>
            </a:r>
            <a:r>
              <a:rPr lang="uk-UA" dirty="0"/>
              <a:t>мишкою по екрану.</a:t>
            </a:r>
            <a:endParaRPr lang="ru-UA" dirty="0"/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BFBDE993-5CB8-412D-841F-68CF83D9164D}"/>
              </a:ext>
            </a:extLst>
          </p:cNvPr>
          <p:cNvSpPr/>
          <p:nvPr/>
        </p:nvSpPr>
        <p:spPr>
          <a:xfrm>
            <a:off x="532659" y="1013398"/>
            <a:ext cx="11203620" cy="2166152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6E714991-C9AD-4B75-8131-31540812532B}"/>
              </a:ext>
            </a:extLst>
          </p:cNvPr>
          <p:cNvSpPr/>
          <p:nvPr/>
        </p:nvSpPr>
        <p:spPr>
          <a:xfrm>
            <a:off x="532659" y="3836918"/>
            <a:ext cx="11203619" cy="2166152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ABFFEF37-C45F-4FC9-BC49-78BE3101977A}"/>
              </a:ext>
            </a:extLst>
          </p:cNvPr>
          <p:cNvSpPr/>
          <p:nvPr/>
        </p:nvSpPr>
        <p:spPr>
          <a:xfrm>
            <a:off x="716137" y="1762218"/>
            <a:ext cx="2186862" cy="519344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62B2F357-F03F-4493-A869-8678F518B34B}"/>
              </a:ext>
            </a:extLst>
          </p:cNvPr>
          <p:cNvSpPr/>
          <p:nvPr/>
        </p:nvSpPr>
        <p:spPr>
          <a:xfrm>
            <a:off x="3449049" y="1874518"/>
            <a:ext cx="1361237" cy="368423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ABC64C81-A2A0-4105-8D1A-BBDD9C805183}"/>
              </a:ext>
            </a:extLst>
          </p:cNvPr>
          <p:cNvSpPr/>
          <p:nvPr/>
        </p:nvSpPr>
        <p:spPr>
          <a:xfrm>
            <a:off x="5103186" y="1762218"/>
            <a:ext cx="2186862" cy="519344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103F7058-133D-49A7-89A2-74648ECD4BE2}"/>
              </a:ext>
            </a:extLst>
          </p:cNvPr>
          <p:cNvSpPr/>
          <p:nvPr/>
        </p:nvSpPr>
        <p:spPr>
          <a:xfrm>
            <a:off x="7596338" y="1930895"/>
            <a:ext cx="1361237" cy="368423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297168D3-49DF-48D2-92AA-3EA7CAEC45E7}"/>
              </a:ext>
            </a:extLst>
          </p:cNvPr>
          <p:cNvSpPr/>
          <p:nvPr/>
        </p:nvSpPr>
        <p:spPr>
          <a:xfrm>
            <a:off x="9434011" y="1762218"/>
            <a:ext cx="2186862" cy="519344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F28E75FE-E8B5-4393-83DC-B81B028AFEE8}"/>
              </a:ext>
            </a:extLst>
          </p:cNvPr>
          <p:cNvSpPr/>
          <p:nvPr/>
        </p:nvSpPr>
        <p:spPr>
          <a:xfrm>
            <a:off x="716137" y="4735782"/>
            <a:ext cx="1361237" cy="368423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8CAFD04F-D5A7-4D73-839E-C8682CEF7379}"/>
              </a:ext>
            </a:extLst>
          </p:cNvPr>
          <p:cNvSpPr/>
          <p:nvPr/>
        </p:nvSpPr>
        <p:spPr>
          <a:xfrm>
            <a:off x="2286749" y="4729125"/>
            <a:ext cx="1361237" cy="368423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FF329E58-7ED0-480B-84F4-448FE5B2793D}"/>
              </a:ext>
            </a:extLst>
          </p:cNvPr>
          <p:cNvSpPr/>
          <p:nvPr/>
        </p:nvSpPr>
        <p:spPr>
          <a:xfrm>
            <a:off x="3835909" y="4735783"/>
            <a:ext cx="1361237" cy="368423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82C3AF37-321F-47DB-89FE-0CDBFC8C132A}"/>
              </a:ext>
            </a:extLst>
          </p:cNvPr>
          <p:cNvSpPr/>
          <p:nvPr/>
        </p:nvSpPr>
        <p:spPr>
          <a:xfrm>
            <a:off x="5442031" y="4578204"/>
            <a:ext cx="2186862" cy="519344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ED0332A4-31C7-4EE8-959A-5C4AC8F84AD5}"/>
              </a:ext>
            </a:extLst>
          </p:cNvPr>
          <p:cNvSpPr/>
          <p:nvPr/>
        </p:nvSpPr>
        <p:spPr>
          <a:xfrm>
            <a:off x="7864144" y="4578204"/>
            <a:ext cx="2186862" cy="519344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EB957213-6E59-436E-836C-A461E5B0D7B4}"/>
              </a:ext>
            </a:extLst>
          </p:cNvPr>
          <p:cNvSpPr/>
          <p:nvPr/>
        </p:nvSpPr>
        <p:spPr>
          <a:xfrm>
            <a:off x="10205654" y="4729124"/>
            <a:ext cx="1361237" cy="368423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600048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1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25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1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000"/>
                            </p:stCondLst>
                            <p:childTnLst>
                              <p:par>
                                <p:cTn id="30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75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425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6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775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1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s://s01.yapfiles.ru/files/788123/38.png">
            <a:extLst>
              <a:ext uri="{FF2B5EF4-FFF2-40B4-BE49-F238E27FC236}">
                <a16:creationId xmlns:a16="http://schemas.microsoft.com/office/drawing/2014/main" id="{7A4385C8-774F-4D1E-A9C7-64A9C4A009D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47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47ADD925-E5D4-4545-94BC-C76F4A7BBDC7}"/>
              </a:ext>
            </a:extLst>
          </p:cNvPr>
          <p:cNvSpPr/>
          <p:nvPr/>
        </p:nvSpPr>
        <p:spPr>
          <a:xfrm>
            <a:off x="437964" y="90970"/>
            <a:ext cx="627355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/>
              <a:t>Інна</a:t>
            </a:r>
            <a:r>
              <a:rPr lang="ru-RU" dirty="0"/>
              <a:t> </a:t>
            </a:r>
            <a:r>
              <a:rPr lang="ru-RU" dirty="0" err="1"/>
              <a:t>збирає</a:t>
            </a:r>
            <a:r>
              <a:rPr lang="ru-RU" dirty="0"/>
              <a:t>  </a:t>
            </a:r>
            <a:r>
              <a:rPr lang="ru-RU" dirty="0" err="1"/>
              <a:t>фотографії</a:t>
            </a:r>
            <a:r>
              <a:rPr lang="ru-RU" dirty="0"/>
              <a:t> , </a:t>
            </a:r>
            <a:r>
              <a:rPr lang="ru-RU" dirty="0" err="1"/>
              <a:t>які</a:t>
            </a:r>
            <a:r>
              <a:rPr lang="ru-RU" dirty="0"/>
              <a:t> </a:t>
            </a:r>
            <a:r>
              <a:rPr lang="ru-RU" dirty="0" err="1"/>
              <a:t>починаються</a:t>
            </a:r>
            <a:r>
              <a:rPr lang="ru-RU" dirty="0"/>
              <a:t> </a:t>
            </a:r>
            <a:r>
              <a:rPr lang="ru-RU" dirty="0" err="1"/>
              <a:t>зі</a:t>
            </a:r>
            <a:r>
              <a:rPr lang="ru-RU" dirty="0"/>
              <a:t> звуку </a:t>
            </a:r>
            <a:r>
              <a:rPr lang="en-US" dirty="0"/>
              <a:t>[</a:t>
            </a:r>
            <a:r>
              <a:rPr lang="ru-RU" dirty="0"/>
              <a:t>і</a:t>
            </a:r>
            <a:r>
              <a:rPr lang="en-US" dirty="0"/>
              <a:t>]</a:t>
            </a:r>
            <a:r>
              <a:rPr lang="ru-RU" dirty="0"/>
              <a:t>.</a:t>
            </a:r>
          </a:p>
          <a:p>
            <a:r>
              <a:rPr lang="ru-RU" dirty="0" err="1"/>
              <a:t>Допоможи</a:t>
            </a:r>
            <a:r>
              <a:rPr lang="ru-RU" dirty="0"/>
              <a:t> </a:t>
            </a:r>
            <a:r>
              <a:rPr lang="ru-RU" dirty="0" err="1"/>
              <a:t>їй</a:t>
            </a:r>
            <a:r>
              <a:rPr lang="ru-RU" dirty="0"/>
              <a:t>, </a:t>
            </a:r>
            <a:r>
              <a:rPr lang="ru-RU" dirty="0" err="1"/>
              <a:t>назви</a:t>
            </a:r>
            <a:r>
              <a:rPr lang="ru-RU" dirty="0"/>
              <a:t> слова </a:t>
            </a:r>
            <a:r>
              <a:rPr lang="ru-RU" dirty="0" smtClean="0"/>
              <a:t>і </a:t>
            </a:r>
            <a:r>
              <a:rPr lang="ru-RU" dirty="0" err="1" smtClean="0"/>
              <a:t>натисни</a:t>
            </a:r>
            <a:r>
              <a:rPr lang="ru-RU" dirty="0" smtClean="0"/>
              <a:t> </a:t>
            </a:r>
            <a:r>
              <a:rPr lang="ru-RU" dirty="0"/>
              <a:t>по картинках мишкою.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98FAB674-B9DE-4975-A0B7-E4B4343712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4951" y="186430"/>
            <a:ext cx="3949085" cy="2868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B94144F9-DC21-4EEA-80D6-3524F29B2A2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5" t="3066" r="51441" b="3600"/>
          <a:stretch/>
        </p:blipFill>
        <p:spPr bwMode="auto">
          <a:xfrm>
            <a:off x="8904179" y="2952961"/>
            <a:ext cx="1784412" cy="3718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90B0C0DD-DE50-4C98-8583-C8F2AD7C2F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1950" y="3584993"/>
            <a:ext cx="1335342" cy="231209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Picture 4" descr="https://i.pinimg.com/originals/a0/77/c8/a077c84037cd1e27b87d81ad8ca88209.jpg">
            <a:extLst>
              <a:ext uri="{FF2B5EF4-FFF2-40B4-BE49-F238E27FC236}">
                <a16:creationId xmlns:a16="http://schemas.microsoft.com/office/drawing/2014/main" id="{17954D6C-4568-4606-B678-007C7C4024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8415" y="1008187"/>
            <a:ext cx="1335342" cy="17540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C4C7FCA3-F254-4924-AF62-3CEA0AA01E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2310" y="918048"/>
            <a:ext cx="1363486" cy="18441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Picture 2" descr="https://mtdata.ru/u25/photoDA12/20272670648-0/huge.jpeg">
            <a:extLst>
              <a:ext uri="{FF2B5EF4-FFF2-40B4-BE49-F238E27FC236}">
                <a16:creationId xmlns:a16="http://schemas.microsoft.com/office/drawing/2014/main" id="{2D2A2734-167E-46ED-97FC-DFE0B368DE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2851" y="918048"/>
            <a:ext cx="1829246" cy="184416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F523D703-EC90-4B77-8E69-27BCBE70C0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323" y="4092900"/>
            <a:ext cx="1829246" cy="18041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>
            <a:extLst>
              <a:ext uri="{FF2B5EF4-FFF2-40B4-BE49-F238E27FC236}">
                <a16:creationId xmlns:a16="http://schemas.microsoft.com/office/drawing/2014/main" id="{9A64A790-76F6-4DC2-BCF8-1ADE4E2F78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1464" y="3937929"/>
            <a:ext cx="1959159" cy="19591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EF2AA078-F9B4-416A-B5B9-BBD442A7FC99}"/>
              </a:ext>
            </a:extLst>
          </p:cNvPr>
          <p:cNvSpPr/>
          <p:nvPr/>
        </p:nvSpPr>
        <p:spPr>
          <a:xfrm>
            <a:off x="2633569" y="6397698"/>
            <a:ext cx="42818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/>
              <a:t>Ананас, індик, сумка, овочі, ірис, іграшки.</a:t>
            </a:r>
            <a:endParaRPr lang="ru-UA" dirty="0"/>
          </a:p>
        </p:txBody>
      </p:sp>
      <p:pic>
        <p:nvPicPr>
          <p:cNvPr id="17" name="Picture 6">
            <a:extLst>
              <a:ext uri="{FF2B5EF4-FFF2-40B4-BE49-F238E27FC236}">
                <a16:creationId xmlns:a16="http://schemas.microsoft.com/office/drawing/2014/main" id="{77698ECC-240B-4762-B987-31C20EEE10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5641" y="1187398"/>
            <a:ext cx="587679" cy="79485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8" name="Picture 4">
            <a:extLst>
              <a:ext uri="{FF2B5EF4-FFF2-40B4-BE49-F238E27FC236}">
                <a16:creationId xmlns:a16="http://schemas.microsoft.com/office/drawing/2014/main" id="{0B1A1315-69E9-46E7-8754-D21B548117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6990" y="245143"/>
            <a:ext cx="544196" cy="94225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9" name="Picture 16">
            <a:extLst>
              <a:ext uri="{FF2B5EF4-FFF2-40B4-BE49-F238E27FC236}">
                <a16:creationId xmlns:a16="http://schemas.microsoft.com/office/drawing/2014/main" id="{B3300CA5-2EDC-426A-B06B-AF05A038BDF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44" b="11178"/>
          <a:stretch/>
        </p:blipFill>
        <p:spPr bwMode="auto">
          <a:xfrm>
            <a:off x="9726167" y="1373828"/>
            <a:ext cx="993844" cy="7948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7112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0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2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2.96296E-6 L 0.42643 -0.02014 " pathEditMode="relative" rAng="0" ptsTypes="AA">
                                      <p:cBhvr>
                                        <p:cTn id="30" dur="1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315" y="-10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-3.7037E-6 L 0.51458 -0.47916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729" y="-239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0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45833E-6 3.7037E-7 L 0.32539 -0.41829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263" y="-20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75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0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s://s01.yapfiles.ru/files/788123/38.png">
            <a:extLst>
              <a:ext uri="{FF2B5EF4-FFF2-40B4-BE49-F238E27FC236}">
                <a16:creationId xmlns:a16="http://schemas.microsoft.com/office/drawing/2014/main" id="{0E362927-B0D7-4C9E-94DF-84EF9035FED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47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6E0F34B-1617-4C6C-A95C-815640ADF681}"/>
              </a:ext>
            </a:extLst>
          </p:cNvPr>
          <p:cNvSpPr txBox="1"/>
          <p:nvPr/>
        </p:nvSpPr>
        <p:spPr>
          <a:xfrm>
            <a:off x="390617" y="20418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UA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A0F6FF0-095A-474B-96E1-6B60ED1DCA03}"/>
              </a:ext>
            </a:extLst>
          </p:cNvPr>
          <p:cNvSpPr txBox="1"/>
          <p:nvPr/>
        </p:nvSpPr>
        <p:spPr>
          <a:xfrm>
            <a:off x="92364" y="152948"/>
            <a:ext cx="41938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/>
              <a:t>Допоможи</a:t>
            </a:r>
            <a:r>
              <a:rPr lang="ru-RU" dirty="0"/>
              <a:t> </a:t>
            </a:r>
            <a:r>
              <a:rPr lang="uk-UA" dirty="0"/>
              <a:t>Інні</a:t>
            </a:r>
            <a:r>
              <a:rPr lang="ru-RU" dirty="0"/>
              <a:t> </a:t>
            </a:r>
            <a:r>
              <a:rPr lang="ru-RU" dirty="0" err="1"/>
              <a:t>знайти</a:t>
            </a:r>
            <a:r>
              <a:rPr lang="ru-RU" dirty="0"/>
              <a:t> </a:t>
            </a:r>
            <a:r>
              <a:rPr lang="ru-RU" dirty="0" err="1"/>
              <a:t>зайву</a:t>
            </a:r>
            <a:r>
              <a:rPr lang="ru-RU" dirty="0"/>
              <a:t> картинку. </a:t>
            </a:r>
          </a:p>
          <a:p>
            <a:r>
              <a:rPr lang="ru-RU" dirty="0" err="1"/>
              <a:t>Назви</a:t>
            </a:r>
            <a:r>
              <a:rPr lang="ru-RU" dirty="0"/>
              <a:t> картинки. Яка з них </a:t>
            </a:r>
            <a:r>
              <a:rPr lang="ru-RU" dirty="0" err="1"/>
              <a:t>зайва</a:t>
            </a:r>
            <a:r>
              <a:rPr lang="ru-RU" dirty="0"/>
              <a:t>? </a:t>
            </a:r>
          </a:p>
          <a:p>
            <a:r>
              <a:rPr lang="ru-RU" dirty="0"/>
              <a:t>Та, яка не </a:t>
            </a:r>
            <a:r>
              <a:rPr lang="ru-RU" dirty="0" err="1"/>
              <a:t>починається</a:t>
            </a:r>
            <a:r>
              <a:rPr lang="ru-RU" dirty="0"/>
              <a:t> </a:t>
            </a:r>
            <a:r>
              <a:rPr lang="ru-RU" dirty="0" err="1"/>
              <a:t>зі</a:t>
            </a:r>
            <a:r>
              <a:rPr lang="ru-RU" dirty="0"/>
              <a:t> звуку </a:t>
            </a:r>
            <a:r>
              <a:rPr lang="en-US" dirty="0"/>
              <a:t>[</a:t>
            </a:r>
            <a:r>
              <a:rPr lang="ru-RU" dirty="0"/>
              <a:t>і</a:t>
            </a:r>
            <a:r>
              <a:rPr lang="en-US" dirty="0"/>
              <a:t>]</a:t>
            </a:r>
            <a:r>
              <a:rPr lang="ru-RU" dirty="0"/>
              <a:t>. </a:t>
            </a:r>
          </a:p>
          <a:p>
            <a:r>
              <a:rPr lang="ru-RU" dirty="0" err="1" smtClean="0"/>
              <a:t>Натисни</a:t>
            </a:r>
            <a:r>
              <a:rPr lang="ru-RU" dirty="0" smtClean="0"/>
              <a:t> </a:t>
            </a:r>
            <a:r>
              <a:rPr lang="ru-RU" dirty="0"/>
              <a:t>по </a:t>
            </a:r>
            <a:r>
              <a:rPr lang="ru-RU" dirty="0" err="1"/>
              <a:t>картинці</a:t>
            </a:r>
            <a:r>
              <a:rPr lang="ru-RU" dirty="0"/>
              <a:t> мишкою.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87144CD8-A3F6-4209-AC50-139241A7C9F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5" t="3066" r="51441" b="3600"/>
          <a:stretch/>
        </p:blipFill>
        <p:spPr bwMode="auto">
          <a:xfrm>
            <a:off x="482982" y="2082949"/>
            <a:ext cx="1784412" cy="3718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DC166827-0F99-4A41-AC1C-1D8CDA68E1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2370" y="1665485"/>
            <a:ext cx="2351352" cy="17635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s://i.pinimg.com/originals/a0/77/c8/a077c84037cd1e27b87d81ad8ca88209.jpg">
            <a:extLst>
              <a:ext uri="{FF2B5EF4-FFF2-40B4-BE49-F238E27FC236}">
                <a16:creationId xmlns:a16="http://schemas.microsoft.com/office/drawing/2014/main" id="{69DB362E-8138-4A0E-826C-AFCDBBBC2C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1743" y="4206598"/>
            <a:ext cx="1366972" cy="187380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AutoShape 4">
            <a:extLst>
              <a:ext uri="{FF2B5EF4-FFF2-40B4-BE49-F238E27FC236}">
                <a16:creationId xmlns:a16="http://schemas.microsoft.com/office/drawing/2014/main" id="{E28F014C-EEDA-428F-876F-24CEE2328AB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UA"/>
          </a:p>
        </p:txBody>
      </p:sp>
      <p:pic>
        <p:nvPicPr>
          <p:cNvPr id="1030" name="Picture 6">
            <a:extLst>
              <a:ext uri="{FF2B5EF4-FFF2-40B4-BE49-F238E27FC236}">
                <a16:creationId xmlns:a16="http://schemas.microsoft.com/office/drawing/2014/main" id="{4E73337C-AA11-4063-80BA-707BFC3B1A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6342" y="1665485"/>
            <a:ext cx="2670128" cy="17809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6B48C2A8-7A73-4F59-9958-655DC8D5FF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6342" y="4272408"/>
            <a:ext cx="2670128" cy="16790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 descr="bodypart111[1].gif">
            <a:extLst>
              <a:ext uri="{FF2B5EF4-FFF2-40B4-BE49-F238E27FC236}">
                <a16:creationId xmlns:a16="http://schemas.microsoft.com/office/drawing/2014/main" id="{D511F843-5D47-4D86-838E-4493ABE4626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1669" y="4415227"/>
            <a:ext cx="1247119" cy="1249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7426F18-ABA0-42BC-9814-107A8C256BB4}"/>
              </a:ext>
            </a:extLst>
          </p:cNvPr>
          <p:cNvSpPr txBox="1"/>
          <p:nvPr/>
        </p:nvSpPr>
        <p:spPr>
          <a:xfrm>
            <a:off x="5864719" y="6336267"/>
            <a:ext cx="28422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Іриска, інжир, ананас, ікра.</a:t>
            </a:r>
            <a:endParaRPr lang="ru-UA" dirty="0"/>
          </a:p>
        </p:txBody>
      </p:sp>
    </p:spTree>
    <p:extLst>
      <p:ext uri="{BB962C8B-B14F-4D97-AF65-F5344CB8AC3E}">
        <p14:creationId xmlns:p14="http://schemas.microsoft.com/office/powerpoint/2010/main" val="3133089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0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10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0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10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2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s://s01.yapfiles.ru/files/788123/38.png">
            <a:extLst>
              <a:ext uri="{FF2B5EF4-FFF2-40B4-BE49-F238E27FC236}">
                <a16:creationId xmlns:a16="http://schemas.microsoft.com/office/drawing/2014/main" id="{8869879A-3625-472A-B5D5-6650D16E019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47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FEE0872-534E-444E-B604-5E037D263A6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5" t="3066" r="51441" b="3600"/>
          <a:stretch/>
        </p:blipFill>
        <p:spPr bwMode="auto">
          <a:xfrm>
            <a:off x="511858" y="1569695"/>
            <a:ext cx="1784412" cy="3718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2">
            <a:extLst>
              <a:ext uri="{FF2B5EF4-FFF2-40B4-BE49-F238E27FC236}">
                <a16:creationId xmlns:a16="http://schemas.microsoft.com/office/drawing/2014/main" id="{BB2570C0-41CA-4C26-97AF-0F8F756DDE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0561" y="4114337"/>
            <a:ext cx="2041864" cy="1531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 descr="https://thumbs.dreamstime.com/b/%D0%B8%D0%B7%D0%BE-%D0%B8%D1%80%D0%BE%D0%B2%D0%B0%D0%BD%D0%BD%D1%8B%D0%B5-%D0%BF-%D0%BE-%D0%BE%D0%BE%D0%B2%D0%BE%D1%89%D0%B8-%D0%B0%D0%B1%D1%80%D0%B8%D0%BA%D0%BE%D1%81%D0%B0-86501139.jpg">
            <a:extLst>
              <a:ext uri="{FF2B5EF4-FFF2-40B4-BE49-F238E27FC236}">
                <a16:creationId xmlns:a16="http://schemas.microsoft.com/office/drawing/2014/main" id="{06EC8EB6-EB42-48E1-B45F-32038743F1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298" y="1504534"/>
            <a:ext cx="1876802" cy="1876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>
            <a:extLst>
              <a:ext uri="{FF2B5EF4-FFF2-40B4-BE49-F238E27FC236}">
                <a16:creationId xmlns:a16="http://schemas.microsoft.com/office/drawing/2014/main" id="{D9C81CE2-3FBB-48CE-889F-8D8D91A923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hq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7197" y="930727"/>
            <a:ext cx="2068593" cy="2498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1288CAD7-DE4C-4965-AE81-FD7094C2FB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3612" y="3734602"/>
            <a:ext cx="3838700" cy="2108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 descr="bodypart111[1].gif">
            <a:extLst>
              <a:ext uri="{FF2B5EF4-FFF2-40B4-BE49-F238E27FC236}">
                <a16:creationId xmlns:a16="http://schemas.microsoft.com/office/drawing/2014/main" id="{00B2A217-0A22-4B1B-969C-36E9AE7562D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9402" y="1818048"/>
            <a:ext cx="1247119" cy="1249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B2D584F-685F-417B-BFDB-599EAF6F2520}"/>
              </a:ext>
            </a:extLst>
          </p:cNvPr>
          <p:cNvSpPr txBox="1"/>
          <p:nvPr/>
        </p:nvSpPr>
        <p:spPr>
          <a:xfrm>
            <a:off x="4620126" y="6294922"/>
            <a:ext cx="27894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Іра, абрикос, іній, іграшки.</a:t>
            </a:r>
            <a:endParaRPr lang="ru-UA" dirty="0"/>
          </a:p>
        </p:txBody>
      </p:sp>
    </p:spTree>
    <p:extLst>
      <p:ext uri="{BB962C8B-B14F-4D97-AF65-F5344CB8AC3E}">
        <p14:creationId xmlns:p14="http://schemas.microsoft.com/office/powerpoint/2010/main" val="114153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20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0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20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2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s://s01.yapfiles.ru/files/788123/38.png">
            <a:extLst>
              <a:ext uri="{FF2B5EF4-FFF2-40B4-BE49-F238E27FC236}">
                <a16:creationId xmlns:a16="http://schemas.microsoft.com/office/drawing/2014/main" id="{15A5F9DC-1F17-43FC-BF63-772B6E6845E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47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361BE0C-B7EA-4834-A6B5-89B7B680588B}"/>
              </a:ext>
            </a:extLst>
          </p:cNvPr>
          <p:cNvSpPr txBox="1"/>
          <p:nvPr/>
        </p:nvSpPr>
        <p:spPr>
          <a:xfrm>
            <a:off x="111775" y="74513"/>
            <a:ext cx="740920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/>
              <a:t>Звук </a:t>
            </a:r>
            <a:r>
              <a:rPr lang="en-US" dirty="0"/>
              <a:t>[</a:t>
            </a:r>
            <a:r>
              <a:rPr lang="ru-RU" dirty="0"/>
              <a:t>і</a:t>
            </a:r>
            <a:r>
              <a:rPr lang="en-US" dirty="0"/>
              <a:t>]</a:t>
            </a:r>
            <a:r>
              <a:rPr lang="ru-RU" dirty="0"/>
              <a:t> </a:t>
            </a:r>
            <a:r>
              <a:rPr lang="ru-RU" dirty="0" err="1"/>
              <a:t>грає</a:t>
            </a:r>
            <a:r>
              <a:rPr lang="ru-RU" dirty="0"/>
              <a:t> з нами в </a:t>
            </a:r>
            <a:r>
              <a:rPr lang="ru-RU" dirty="0" err="1"/>
              <a:t>хованки</a:t>
            </a:r>
            <a:r>
              <a:rPr lang="ru-RU" dirty="0"/>
              <a:t>. </a:t>
            </a:r>
            <a:r>
              <a:rPr lang="ru-RU" dirty="0" err="1" smtClean="0"/>
              <a:t>Допоможи</a:t>
            </a:r>
            <a:r>
              <a:rPr lang="ru-RU" dirty="0" smtClean="0"/>
              <a:t> </a:t>
            </a:r>
            <a:r>
              <a:rPr lang="ru-RU" dirty="0" err="1" smtClean="0"/>
              <a:t>Інні</a:t>
            </a:r>
            <a:r>
              <a:rPr lang="ru-RU" dirty="0" smtClean="0"/>
              <a:t> </a:t>
            </a:r>
            <a:r>
              <a:rPr lang="ru-RU" dirty="0" err="1" smtClean="0"/>
              <a:t>визначити</a:t>
            </a:r>
            <a:r>
              <a:rPr lang="ru-RU" dirty="0" smtClean="0"/>
              <a:t>, де </a:t>
            </a:r>
            <a:r>
              <a:rPr lang="ru-RU" dirty="0" err="1" smtClean="0"/>
              <a:t>чується</a:t>
            </a:r>
            <a:r>
              <a:rPr lang="ru-RU" dirty="0" smtClean="0"/>
              <a:t> </a:t>
            </a:r>
            <a:r>
              <a:rPr lang="en-US" dirty="0"/>
              <a:t>[</a:t>
            </a:r>
            <a:r>
              <a:rPr lang="ru-RU" dirty="0"/>
              <a:t>і</a:t>
            </a:r>
            <a:r>
              <a:rPr lang="en-US" dirty="0"/>
              <a:t>]</a:t>
            </a:r>
            <a:r>
              <a:rPr lang="ru-RU" dirty="0" smtClean="0"/>
              <a:t>.</a:t>
            </a:r>
          </a:p>
          <a:p>
            <a:r>
              <a:rPr lang="uk-UA" dirty="0"/>
              <a:t>Натисни по картинці мишкою і скажи, що намальовано,</a:t>
            </a:r>
          </a:p>
          <a:p>
            <a:r>
              <a:rPr lang="uk-UA" dirty="0"/>
              <a:t>де чується звук </a:t>
            </a:r>
            <a:r>
              <a:rPr lang="en-US" dirty="0" smtClean="0"/>
              <a:t>[</a:t>
            </a:r>
            <a:r>
              <a:rPr lang="uk-UA" dirty="0" smtClean="0"/>
              <a:t>і</a:t>
            </a:r>
            <a:r>
              <a:rPr lang="en-US" dirty="0" smtClean="0"/>
              <a:t>]</a:t>
            </a:r>
            <a:r>
              <a:rPr lang="uk-UA" dirty="0"/>
              <a:t>. Ще раз натисни на цю картинку і </a:t>
            </a:r>
            <a:r>
              <a:rPr lang="uk-UA" dirty="0" err="1" smtClean="0"/>
              <a:t>перевір</a:t>
            </a:r>
            <a:r>
              <a:rPr lang="uk-UA" dirty="0" smtClean="0"/>
              <a:t> </a:t>
            </a:r>
            <a:r>
              <a:rPr lang="uk-UA" dirty="0"/>
              <a:t>себе.</a:t>
            </a:r>
            <a:endParaRPr lang="en-US" dirty="0"/>
          </a:p>
          <a:p>
            <a:pPr algn="ctr"/>
            <a:endParaRPr lang="ru-RU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25C88EDA-D411-4EB9-B285-4F67D42F2CA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5" t="3066" r="51441" b="3600"/>
          <a:stretch/>
        </p:blipFill>
        <p:spPr bwMode="auto">
          <a:xfrm>
            <a:off x="111775" y="1876116"/>
            <a:ext cx="1127490" cy="2349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E5212C49-5450-4CCD-85E9-3597F81E4B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9427" y="5016336"/>
            <a:ext cx="1237725" cy="123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E5834849-B9E7-40EC-A4F1-FC3CE038B9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hq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9977" y="4710545"/>
            <a:ext cx="1724517" cy="1606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3C835B6-9BBC-4E5B-A245-76110D1CF116}"/>
              </a:ext>
            </a:extLst>
          </p:cNvPr>
          <p:cNvSpPr txBox="1"/>
          <p:nvPr/>
        </p:nvSpPr>
        <p:spPr>
          <a:xfrm>
            <a:off x="5260126" y="6411131"/>
            <a:ext cx="296767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1600" dirty="0"/>
              <a:t>Щ</a:t>
            </a:r>
            <a:r>
              <a:rPr lang="uk-UA" sz="1600" dirty="0" smtClean="0"/>
              <a:t>ітка</a:t>
            </a:r>
            <a:r>
              <a:rPr lang="uk-UA" sz="1600" dirty="0"/>
              <a:t>, </a:t>
            </a:r>
            <a:r>
              <a:rPr lang="uk-UA" sz="1600" dirty="0" smtClean="0"/>
              <a:t>ікра, піна, овочі, іграшки.</a:t>
            </a:r>
            <a:endParaRPr lang="ru-UA" sz="1600" dirty="0"/>
          </a:p>
        </p:txBody>
      </p:sp>
      <p:pic>
        <p:nvPicPr>
          <p:cNvPr id="13" name="Picture 8">
            <a:extLst>
              <a:ext uri="{FF2B5EF4-FFF2-40B4-BE49-F238E27FC236}">
                <a16:creationId xmlns:a16="http://schemas.microsoft.com/office/drawing/2014/main" id="{68A49AB7-B1A8-4DA2-9BCF-919A079991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7878" y="5088810"/>
            <a:ext cx="1247649" cy="1373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8">
            <a:extLst>
              <a:ext uri="{FF2B5EF4-FFF2-40B4-BE49-F238E27FC236}">
                <a16:creationId xmlns:a16="http://schemas.microsoft.com/office/drawing/2014/main" id="{F523D703-EC90-4B77-8E69-27BCBE70C0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2255" y="5016335"/>
            <a:ext cx="1267534" cy="12501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>
            <a:extLst>
              <a:ext uri="{FF2B5EF4-FFF2-40B4-BE49-F238E27FC236}">
                <a16:creationId xmlns:a16="http://schemas.microsoft.com/office/drawing/2014/main" id="{33C25316-D34A-4516-A58D-8AC8ADC3C4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6698" y="4784435"/>
            <a:ext cx="1285021" cy="1606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7" name="Таблица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1877721"/>
              </p:ext>
            </p:extLst>
          </p:nvPr>
        </p:nvGraphicFramePr>
        <p:xfrm>
          <a:off x="2042622" y="1617916"/>
          <a:ext cx="2033008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28073">
                  <a:extLst>
                    <a:ext uri="{9D8B030D-6E8A-4147-A177-3AD203B41FA5}">
                      <a16:colId xmlns:a16="http://schemas.microsoft.com/office/drawing/2014/main" val="440329725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2649638513"/>
                    </a:ext>
                  </a:extLst>
                </a:gridCol>
                <a:gridCol w="592135">
                  <a:extLst>
                    <a:ext uri="{9D8B030D-6E8A-4147-A177-3AD203B41FA5}">
                      <a16:colId xmlns:a16="http://schemas.microsoft.com/office/drawing/2014/main" val="97976855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73580718"/>
                  </a:ext>
                </a:extLst>
              </a:tr>
            </a:tbl>
          </a:graphicData>
        </a:graphic>
      </p:graphicFrame>
      <p:graphicFrame>
        <p:nvGraphicFramePr>
          <p:cNvPr id="18" name="Таблица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815068"/>
              </p:ext>
            </p:extLst>
          </p:nvPr>
        </p:nvGraphicFramePr>
        <p:xfrm>
          <a:off x="5727457" y="1089422"/>
          <a:ext cx="2033008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28073">
                  <a:extLst>
                    <a:ext uri="{9D8B030D-6E8A-4147-A177-3AD203B41FA5}">
                      <a16:colId xmlns:a16="http://schemas.microsoft.com/office/drawing/2014/main" val="440329725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2649638513"/>
                    </a:ext>
                  </a:extLst>
                </a:gridCol>
                <a:gridCol w="592135">
                  <a:extLst>
                    <a:ext uri="{9D8B030D-6E8A-4147-A177-3AD203B41FA5}">
                      <a16:colId xmlns:a16="http://schemas.microsoft.com/office/drawing/2014/main" val="97976855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73580718"/>
                  </a:ext>
                </a:extLst>
              </a:tr>
            </a:tbl>
          </a:graphicData>
        </a:graphic>
      </p:graphicFrame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9949653"/>
              </p:ext>
            </p:extLst>
          </p:nvPr>
        </p:nvGraphicFramePr>
        <p:xfrm>
          <a:off x="9832704" y="1599667"/>
          <a:ext cx="2033008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28073">
                  <a:extLst>
                    <a:ext uri="{9D8B030D-6E8A-4147-A177-3AD203B41FA5}">
                      <a16:colId xmlns:a16="http://schemas.microsoft.com/office/drawing/2014/main" val="440329725"/>
                    </a:ext>
                  </a:extLst>
                </a:gridCol>
                <a:gridCol w="733696">
                  <a:extLst>
                    <a:ext uri="{9D8B030D-6E8A-4147-A177-3AD203B41FA5}">
                      <a16:colId xmlns:a16="http://schemas.microsoft.com/office/drawing/2014/main" val="2649638513"/>
                    </a:ext>
                  </a:extLst>
                </a:gridCol>
                <a:gridCol w="671239">
                  <a:extLst>
                    <a:ext uri="{9D8B030D-6E8A-4147-A177-3AD203B41FA5}">
                      <a16:colId xmlns:a16="http://schemas.microsoft.com/office/drawing/2014/main" val="97976855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73580718"/>
                  </a:ext>
                </a:extLst>
              </a:tr>
            </a:tbl>
          </a:graphicData>
        </a:graphic>
      </p:graphicFrame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ABFFEF37-C45F-4FC9-BC49-78BE3101977A}"/>
              </a:ext>
            </a:extLst>
          </p:cNvPr>
          <p:cNvSpPr/>
          <p:nvPr/>
        </p:nvSpPr>
        <p:spPr>
          <a:xfrm>
            <a:off x="2116513" y="1714839"/>
            <a:ext cx="497378" cy="140495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ABFFEF37-C45F-4FC9-BC49-78BE3101977A}"/>
              </a:ext>
            </a:extLst>
          </p:cNvPr>
          <p:cNvSpPr/>
          <p:nvPr/>
        </p:nvSpPr>
        <p:spPr>
          <a:xfrm>
            <a:off x="6495272" y="1181501"/>
            <a:ext cx="497378" cy="140495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ABFFEF37-C45F-4FC9-BC49-78BE3101977A}"/>
              </a:ext>
            </a:extLst>
          </p:cNvPr>
          <p:cNvSpPr/>
          <p:nvPr/>
        </p:nvSpPr>
        <p:spPr>
          <a:xfrm>
            <a:off x="11282789" y="1714839"/>
            <a:ext cx="497378" cy="140495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E2CE918E-5BD8-426E-A6BD-2B32099BA83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4953" y="3298426"/>
            <a:ext cx="1670843" cy="1717909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67FD3389-DC75-42DD-BEA0-CEB07967C1F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2255" y="3314462"/>
            <a:ext cx="1655246" cy="1701873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0358FA22-971E-42EB-B26B-D2D74ADCBA1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4900" y="3427054"/>
            <a:ext cx="1678707" cy="1725995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279AF8C8-0041-4892-8E9C-92038E1C0D7F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0998" y="3427054"/>
            <a:ext cx="1803811" cy="1854623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11AF0582-A794-45D8-A35A-4C9B566760CE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14559">
            <a:off x="10206015" y="3495941"/>
            <a:ext cx="1516408" cy="1559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5642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7.40741E-7 L 0.27382 -0.51065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685" y="-25532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7 3.7037E-7 L -0.16745 -0.43935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372" y="-21968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0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10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81481E-6 L 0.02865 -0.43218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32" y="-21620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4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75E-6 -3.7037E-6 L 0.1918 -0.41412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583" y="-20718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-4.81481E-6 L -0.5556 -0.39861 " pathEditMode="relative" rAng="0" ptsTypes="AA">
                                      <p:cBhvr>
                                        <p:cTn id="8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786" y="-19931"/>
                                    </p:animMotion>
                                  </p:childTnLst>
                                </p:cTn>
                              </p:par>
                              <p:par>
                                <p:cTn id="8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s://s01.yapfiles.ru/files/788123/38.png">
            <a:extLst>
              <a:ext uri="{FF2B5EF4-FFF2-40B4-BE49-F238E27FC236}">
                <a16:creationId xmlns:a16="http://schemas.microsoft.com/office/drawing/2014/main" id="{A8DD638A-4D04-4EE6-B11E-C30F356BF68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47"/>
          <a:stretch/>
        </p:blipFill>
        <p:spPr bwMode="auto">
          <a:xfrm>
            <a:off x="-71022" y="0"/>
            <a:ext cx="1226302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FDDD349-D846-4318-96B0-C2BFFCA5CB38}"/>
              </a:ext>
            </a:extLst>
          </p:cNvPr>
          <p:cNvSpPr txBox="1"/>
          <p:nvPr/>
        </p:nvSpPr>
        <p:spPr>
          <a:xfrm>
            <a:off x="47176" y="479394"/>
            <a:ext cx="3140667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err="1"/>
              <a:t>Натисни</a:t>
            </a:r>
            <a:r>
              <a:rPr lang="ru-RU" b="1" dirty="0"/>
              <a:t> мишкою по </a:t>
            </a:r>
            <a:r>
              <a:rPr lang="ru-RU" b="1" dirty="0" err="1"/>
              <a:t>паличці</a:t>
            </a:r>
            <a:r>
              <a:rPr lang="ru-RU" b="1" dirty="0"/>
              <a:t>.</a:t>
            </a:r>
          </a:p>
          <a:p>
            <a:pPr algn="ctr"/>
            <a:endParaRPr lang="ru-RU" b="1" dirty="0"/>
          </a:p>
          <a:p>
            <a:pPr algn="ctr"/>
            <a:r>
              <a:rPr lang="ru-RU" b="1" dirty="0"/>
              <a:t>Буква «І»</a:t>
            </a:r>
            <a:r>
              <a:rPr lang="ru-RU" dirty="0"/>
              <a:t>, </a:t>
            </a:r>
            <a:r>
              <a:rPr lang="ru-RU" dirty="0" err="1"/>
              <a:t>неначе</a:t>
            </a:r>
            <a:r>
              <a:rPr lang="ru-RU" dirty="0"/>
              <a:t> </a:t>
            </a:r>
            <a:r>
              <a:rPr lang="ru-RU" dirty="0" err="1"/>
              <a:t>свічка</a:t>
            </a:r>
            <a:r>
              <a:rPr lang="ru-RU" dirty="0"/>
              <a:t>,</a:t>
            </a:r>
          </a:p>
          <a:p>
            <a:pPr algn="ctr"/>
            <a:r>
              <a:rPr lang="ru-RU" dirty="0"/>
              <a:t>З </a:t>
            </a:r>
            <a:r>
              <a:rPr lang="ru-RU" dirty="0" err="1"/>
              <a:t>ясним</a:t>
            </a:r>
            <a:r>
              <a:rPr lang="ru-RU" dirty="0"/>
              <a:t> </a:t>
            </a:r>
            <a:r>
              <a:rPr lang="ru-RU" dirty="0" err="1"/>
              <a:t>вогником</a:t>
            </a:r>
            <a:r>
              <a:rPr lang="ru-RU" dirty="0"/>
              <a:t> </a:t>
            </a:r>
            <a:r>
              <a:rPr lang="ru-RU" dirty="0" err="1"/>
              <a:t>вгорі</a:t>
            </a:r>
            <a:r>
              <a:rPr lang="ru-RU" dirty="0"/>
              <a:t>.</a:t>
            </a:r>
          </a:p>
          <a:p>
            <a:pPr algn="ctr"/>
            <a:r>
              <a:rPr lang="ru-RU" dirty="0"/>
              <a:t>А </a:t>
            </a:r>
            <a:r>
              <a:rPr lang="ru-RU" dirty="0" err="1"/>
              <a:t>погасне</a:t>
            </a:r>
            <a:r>
              <a:rPr lang="ru-RU" dirty="0"/>
              <a:t> – </a:t>
            </a:r>
            <a:r>
              <a:rPr lang="ru-RU" dirty="0" err="1"/>
              <a:t>чорний</a:t>
            </a:r>
            <a:r>
              <a:rPr lang="ru-RU" dirty="0"/>
              <a:t> </a:t>
            </a:r>
            <a:r>
              <a:rPr lang="ru-RU" dirty="0" err="1"/>
              <a:t>гнотик</a:t>
            </a:r>
            <a:endParaRPr lang="ru-RU" dirty="0"/>
          </a:p>
          <a:p>
            <a:pPr algn="ctr"/>
            <a:r>
              <a:rPr lang="ru-RU" dirty="0"/>
              <a:t>Стане </a:t>
            </a:r>
            <a:r>
              <a:rPr lang="ru-RU" dirty="0" err="1"/>
              <a:t>крапкою</a:t>
            </a:r>
            <a:r>
              <a:rPr lang="ru-RU" dirty="0"/>
              <a:t> над «і».</a:t>
            </a:r>
            <a:endParaRPr lang="ru-UA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1800305F-D9F8-44A6-AD85-005D3B69FBD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74" t="50000" r="82843" b="6372"/>
          <a:stretch/>
        </p:blipFill>
        <p:spPr bwMode="auto">
          <a:xfrm>
            <a:off x="711987" y="2442594"/>
            <a:ext cx="825624" cy="2181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868027AF-704E-440E-946C-2167D94559B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266" t="11253" r="8413" b="51643"/>
          <a:stretch/>
        </p:blipFill>
        <p:spPr bwMode="auto">
          <a:xfrm>
            <a:off x="10537792" y="447188"/>
            <a:ext cx="825623" cy="2465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74614C4F-78BC-4D34-8CDF-41158F7FB1A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EFFFF"/>
              </a:clrFrom>
              <a:clrTo>
                <a:srgbClr val="FE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579" t="51376" r="39038" b="2288"/>
          <a:stretch/>
        </p:blipFill>
        <p:spPr bwMode="auto">
          <a:xfrm>
            <a:off x="2716566" y="4403326"/>
            <a:ext cx="825624" cy="2317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014385DD-220D-498C-929A-57E71E99AF5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032" t="10505" r="38010" b="17417"/>
          <a:stretch/>
        </p:blipFill>
        <p:spPr bwMode="auto">
          <a:xfrm>
            <a:off x="8822710" y="3429000"/>
            <a:ext cx="1173546" cy="2643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9" name="Прямая соединительная линия 8">
            <a:extLst>
              <a:ext uri="{FF2B5EF4-FFF2-40B4-BE49-F238E27FC236}">
                <a16:creationId xmlns:a16="http://schemas.microsoft.com/office/drawing/2014/main" id="{B5F42352-0697-45DC-A852-073A68F84CB3}"/>
              </a:ext>
            </a:extLst>
          </p:cNvPr>
          <p:cNvCxnSpPr/>
          <p:nvPr/>
        </p:nvCxnSpPr>
        <p:spPr>
          <a:xfrm flipV="1">
            <a:off x="4330297" y="1821414"/>
            <a:ext cx="21515" cy="3065929"/>
          </a:xfrm>
          <a:prstGeom prst="line">
            <a:avLst/>
          </a:prstGeom>
          <a:ln w="3175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AC1AB8E6-4929-4082-9C0B-53041CA3D47F}"/>
              </a:ext>
            </a:extLst>
          </p:cNvPr>
          <p:cNvSpPr txBox="1"/>
          <p:nvPr/>
        </p:nvSpPr>
        <p:spPr>
          <a:xfrm>
            <a:off x="5647420" y="489678"/>
            <a:ext cx="1215397" cy="54784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5000" dirty="0">
                <a:solidFill>
                  <a:srgbClr val="C00000"/>
                </a:solidFill>
              </a:rPr>
              <a:t>і</a:t>
            </a:r>
            <a:endParaRPr lang="ru-UA" sz="350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7042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-3.7037E-7 C 0.00247 0.0706 0.00872 0.16944 0.03216 0.16806 C 0.06602 0.16806 0.06862 -0.16273 0.10885 -0.16389 C 0.14518 -0.16389 0.12578 0.12523 0.16081 0.12407 C 0.19753 0.12407 0.17786 -0.08542 0.2168 -0.08542 C 0.25182 -0.08542 0.23255 0.05602 0.26354 0.05602 C 0.29362 0.05602 0.27786 -0.05208 0.30547 -0.05208 C 0.32083 -0.05208 0.32214 -0.02268 0.3237 -3.7037E-7 " pathEditMode="relative" rAng="0" ptsTypes="AAAAAA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85" y="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9000"/>
                            </p:stCondLst>
                            <p:childTnLst>
                              <p:par>
                                <p:cTn id="3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s://s01.yapfiles.ru/files/788123/38.png">
            <a:extLst>
              <a:ext uri="{FF2B5EF4-FFF2-40B4-BE49-F238E27FC236}">
                <a16:creationId xmlns:a16="http://schemas.microsoft.com/office/drawing/2014/main" id="{9540FE6D-3FCF-43DD-BD79-F0D89E6AF5A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47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19898716-9A5B-4719-A956-41E4BAAD1B6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67" t="14342" r="36714" b="17879"/>
          <a:stretch/>
        </p:blipFill>
        <p:spPr bwMode="auto">
          <a:xfrm rot="19675614">
            <a:off x="9575775" y="1232034"/>
            <a:ext cx="694380" cy="1447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6676EE97-5230-4083-921B-5FB49F64582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hq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87" r="12546"/>
          <a:stretch/>
        </p:blipFill>
        <p:spPr bwMode="auto">
          <a:xfrm rot="1209257">
            <a:off x="5650029" y="4499902"/>
            <a:ext cx="1886552" cy="1845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8FBEC1F-2C09-4E06-9855-F5742BD23FD8}"/>
              </a:ext>
            </a:extLst>
          </p:cNvPr>
          <p:cNvSpPr txBox="1"/>
          <p:nvPr/>
        </p:nvSpPr>
        <p:spPr>
          <a:xfrm rot="2123891">
            <a:off x="7411866" y="799029"/>
            <a:ext cx="6374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8000" b="1" dirty="0">
                <a:solidFill>
                  <a:schemeClr val="accent6">
                    <a:lumMod val="75000"/>
                  </a:schemeClr>
                </a:solidFill>
              </a:rPr>
              <a:t>Т</a:t>
            </a:r>
            <a:endParaRPr lang="ru-UA" sz="8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BB8DB2D-4E67-417E-B55C-1547C6C6DF14}"/>
              </a:ext>
            </a:extLst>
          </p:cNvPr>
          <p:cNvSpPr txBox="1"/>
          <p:nvPr/>
        </p:nvSpPr>
        <p:spPr>
          <a:xfrm>
            <a:off x="3734602" y="4793381"/>
            <a:ext cx="670376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8800" b="1" dirty="0">
                <a:solidFill>
                  <a:srgbClr val="0070C0"/>
                </a:solidFill>
              </a:rPr>
              <a:t>Г</a:t>
            </a:r>
            <a:endParaRPr lang="ru-UA" sz="8800" b="1" dirty="0">
              <a:solidFill>
                <a:srgbClr val="0070C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D27EC77-D08D-4A3C-A972-40FE18162F62}"/>
              </a:ext>
            </a:extLst>
          </p:cNvPr>
          <p:cNvSpPr txBox="1"/>
          <p:nvPr/>
        </p:nvSpPr>
        <p:spPr>
          <a:xfrm>
            <a:off x="7294619" y="2605556"/>
            <a:ext cx="468398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8800" dirty="0">
                <a:solidFill>
                  <a:srgbClr val="C00000"/>
                </a:solidFill>
              </a:rPr>
              <a:t>Ї</a:t>
            </a:r>
            <a:endParaRPr lang="ru-UA" sz="8800" dirty="0">
              <a:solidFill>
                <a:srgbClr val="C0000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8AF5193-3E3D-44D4-8365-91816AFD3236}"/>
              </a:ext>
            </a:extLst>
          </p:cNvPr>
          <p:cNvSpPr txBox="1"/>
          <p:nvPr/>
        </p:nvSpPr>
        <p:spPr>
          <a:xfrm>
            <a:off x="5773807" y="855124"/>
            <a:ext cx="44275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8000" dirty="0">
                <a:solidFill>
                  <a:schemeClr val="accent2"/>
                </a:solidFill>
              </a:rPr>
              <a:t>І</a:t>
            </a:r>
            <a:endParaRPr lang="ru-UA" sz="8000" dirty="0">
              <a:solidFill>
                <a:schemeClr val="accent2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459C37E-137D-42F2-92A5-5FB9E3301FC1}"/>
              </a:ext>
            </a:extLst>
          </p:cNvPr>
          <p:cNvSpPr txBox="1"/>
          <p:nvPr/>
        </p:nvSpPr>
        <p:spPr>
          <a:xfrm>
            <a:off x="528119" y="127314"/>
            <a:ext cx="708976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err="1"/>
              <a:t>Уважно</a:t>
            </a:r>
            <a:r>
              <a:rPr lang="ru-RU" dirty="0"/>
              <a:t> </a:t>
            </a:r>
            <a:r>
              <a:rPr lang="ru-RU" dirty="0" err="1"/>
              <a:t>подивися</a:t>
            </a:r>
            <a:r>
              <a:rPr lang="ru-RU" dirty="0"/>
              <a:t> і </a:t>
            </a:r>
            <a:r>
              <a:rPr lang="ru-RU" dirty="0" err="1"/>
              <a:t>знайди</a:t>
            </a:r>
            <a:r>
              <a:rPr lang="ru-RU" dirty="0"/>
              <a:t> </a:t>
            </a:r>
            <a:r>
              <a:rPr lang="ru-RU" dirty="0" err="1"/>
              <a:t>всі</a:t>
            </a:r>
            <a:r>
              <a:rPr lang="ru-RU" dirty="0"/>
              <a:t> </a:t>
            </a:r>
            <a:r>
              <a:rPr lang="ru-RU" dirty="0" err="1"/>
              <a:t>букви</a:t>
            </a:r>
            <a:r>
              <a:rPr lang="ru-RU" dirty="0"/>
              <a:t> </a:t>
            </a:r>
            <a:r>
              <a:rPr lang="ru-RU" sz="2000" b="1" dirty="0"/>
              <a:t>І</a:t>
            </a:r>
            <a:r>
              <a:rPr lang="ru-RU" b="1" dirty="0"/>
              <a:t> </a:t>
            </a:r>
            <a:r>
              <a:rPr lang="ru-RU" dirty="0" err="1" smtClean="0"/>
              <a:t>натисни</a:t>
            </a:r>
            <a:r>
              <a:rPr lang="ru-RU" dirty="0" smtClean="0"/>
              <a:t> </a:t>
            </a:r>
            <a:r>
              <a:rPr lang="ru-RU" dirty="0"/>
              <a:t>по </a:t>
            </a:r>
            <a:r>
              <a:rPr lang="ru-RU" dirty="0" err="1"/>
              <a:t>цих</a:t>
            </a:r>
            <a:r>
              <a:rPr lang="ru-RU" dirty="0"/>
              <a:t> буквах мишкою. </a:t>
            </a:r>
          </a:p>
          <a:p>
            <a:r>
              <a:rPr lang="ru-RU" dirty="0" err="1" smtClean="0"/>
              <a:t>Допоможи</a:t>
            </a:r>
            <a:r>
              <a:rPr lang="ru-RU" dirty="0" smtClean="0"/>
              <a:t> </a:t>
            </a:r>
            <a:r>
              <a:rPr lang="ru-RU" dirty="0" err="1" smtClean="0"/>
              <a:t>Інні</a:t>
            </a:r>
            <a:r>
              <a:rPr lang="ru-RU" dirty="0" smtClean="0"/>
              <a:t> </a:t>
            </a:r>
            <a:r>
              <a:rPr lang="ru-RU" dirty="0" err="1"/>
              <a:t>зібрати</a:t>
            </a:r>
            <a:r>
              <a:rPr lang="ru-RU" dirty="0"/>
              <a:t> </a:t>
            </a:r>
            <a:r>
              <a:rPr lang="ru-RU" dirty="0" err="1"/>
              <a:t>всі</a:t>
            </a:r>
            <a:r>
              <a:rPr lang="ru-RU" dirty="0"/>
              <a:t> </a:t>
            </a:r>
            <a:r>
              <a:rPr lang="ru-RU" dirty="0" err="1"/>
              <a:t>букви</a:t>
            </a:r>
            <a:r>
              <a:rPr lang="ru-RU" dirty="0"/>
              <a:t> </a:t>
            </a:r>
            <a:r>
              <a:rPr lang="ru-RU" sz="2000" b="1" dirty="0"/>
              <a:t>І</a:t>
            </a:r>
            <a:r>
              <a:rPr lang="ru-RU" dirty="0"/>
              <a:t> у </a:t>
            </a:r>
            <a:r>
              <a:rPr lang="ru-RU" dirty="0" err="1"/>
              <a:t>скриню</a:t>
            </a:r>
            <a:r>
              <a:rPr lang="ru-RU" dirty="0"/>
              <a:t>.</a:t>
            </a:r>
          </a:p>
        </p:txBody>
      </p:sp>
      <p:pic>
        <p:nvPicPr>
          <p:cNvPr id="1034" name="Picture 10">
            <a:extLst>
              <a:ext uri="{FF2B5EF4-FFF2-40B4-BE49-F238E27FC236}">
                <a16:creationId xmlns:a16="http://schemas.microsoft.com/office/drawing/2014/main" id="{E52EBB63-49DE-485C-B965-F498610E457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clrChange>
              <a:clrFrom>
                <a:srgbClr val="F5F5F5"/>
              </a:clrFrom>
              <a:clrTo>
                <a:srgbClr val="F5F5F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79" r="10409" b="10333"/>
          <a:stretch/>
        </p:blipFill>
        <p:spPr bwMode="auto">
          <a:xfrm flipH="1">
            <a:off x="8139580" y="2547023"/>
            <a:ext cx="4451325" cy="4252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>
            <a:extLst>
              <a:ext uri="{FF2B5EF4-FFF2-40B4-BE49-F238E27FC236}">
                <a16:creationId xmlns:a16="http://schemas.microsoft.com/office/drawing/2014/main" id="{8582D501-592F-4F9F-8EFE-9807C88892D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67" t="14342" r="36714" b="17879"/>
          <a:stretch/>
        </p:blipFill>
        <p:spPr bwMode="auto">
          <a:xfrm>
            <a:off x="9871930" y="4362147"/>
            <a:ext cx="366611" cy="763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9A4F9B1B-8CA0-45F2-85EB-62AD7C3217D6}"/>
              </a:ext>
            </a:extLst>
          </p:cNvPr>
          <p:cNvSpPr txBox="1"/>
          <p:nvPr/>
        </p:nvSpPr>
        <p:spPr>
          <a:xfrm>
            <a:off x="3910007" y="1613961"/>
            <a:ext cx="76495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7200" b="1" dirty="0">
                <a:solidFill>
                  <a:srgbClr val="7030A0"/>
                </a:solidFill>
              </a:rPr>
              <a:t>Л</a:t>
            </a:r>
            <a:endParaRPr lang="ru-UA" sz="7200" b="1" dirty="0">
              <a:solidFill>
                <a:srgbClr val="7030A0"/>
              </a:solidFill>
            </a:endParaRPr>
          </a:p>
        </p:txBody>
      </p:sp>
      <p:pic>
        <p:nvPicPr>
          <p:cNvPr id="20" name="Picture 2">
            <a:extLst>
              <a:ext uri="{FF2B5EF4-FFF2-40B4-BE49-F238E27FC236}">
                <a16:creationId xmlns:a16="http://schemas.microsoft.com/office/drawing/2014/main" id="{6F3E7105-D8FF-4D32-AB30-EBC81A1EF2C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5" t="3066" r="51441" b="3600"/>
          <a:stretch/>
        </p:blipFill>
        <p:spPr bwMode="auto">
          <a:xfrm>
            <a:off x="200204" y="2605556"/>
            <a:ext cx="1784412" cy="3718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4035673-4097-454E-AB72-D642FD8CC9F7}"/>
              </a:ext>
            </a:extLst>
          </p:cNvPr>
          <p:cNvSpPr txBox="1"/>
          <p:nvPr/>
        </p:nvSpPr>
        <p:spPr>
          <a:xfrm>
            <a:off x="3032750" y="2907951"/>
            <a:ext cx="452368" cy="140038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8500" b="1" dirty="0">
                <a:solidFill>
                  <a:srgbClr val="FF0000"/>
                </a:solidFill>
              </a:rPr>
              <a:t>і</a:t>
            </a:r>
            <a:endParaRPr lang="ru-UA" sz="8500" b="1" dirty="0">
              <a:solidFill>
                <a:srgbClr val="FF0000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17D3565-D819-411D-874C-7217E27FA7CD}"/>
              </a:ext>
            </a:extLst>
          </p:cNvPr>
          <p:cNvSpPr txBox="1"/>
          <p:nvPr/>
        </p:nvSpPr>
        <p:spPr>
          <a:xfrm>
            <a:off x="9288519" y="4231390"/>
            <a:ext cx="36901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5400" b="1" dirty="0">
                <a:solidFill>
                  <a:schemeClr val="accent2"/>
                </a:solidFill>
              </a:rPr>
              <a:t>І</a:t>
            </a:r>
            <a:endParaRPr lang="ru-UA" sz="5400" b="1" dirty="0">
              <a:solidFill>
                <a:schemeClr val="accent2"/>
              </a:solidFill>
            </a:endParaRPr>
          </a:p>
        </p:txBody>
      </p:sp>
      <p:pic>
        <p:nvPicPr>
          <p:cNvPr id="23" name="Picture 6">
            <a:extLst>
              <a:ext uri="{FF2B5EF4-FFF2-40B4-BE49-F238E27FC236}">
                <a16:creationId xmlns:a16="http://schemas.microsoft.com/office/drawing/2014/main" id="{6B5C5DD8-EDAA-45CE-AA23-611ADF7BAB2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 cstate="hq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87" r="12546"/>
          <a:stretch/>
        </p:blipFill>
        <p:spPr bwMode="auto">
          <a:xfrm>
            <a:off x="8600106" y="4231390"/>
            <a:ext cx="794613" cy="777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003627E-9D14-4B85-B1FF-8C521C407E0C}"/>
              </a:ext>
            </a:extLst>
          </p:cNvPr>
          <p:cNvSpPr txBox="1"/>
          <p:nvPr/>
        </p:nvSpPr>
        <p:spPr>
          <a:xfrm>
            <a:off x="5217405" y="2604812"/>
            <a:ext cx="77777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7200" dirty="0">
                <a:solidFill>
                  <a:srgbClr val="FFFF00"/>
                </a:solidFill>
              </a:rPr>
              <a:t>И</a:t>
            </a:r>
            <a:endParaRPr lang="ru-UA" sz="7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6074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4.81481E-6 L -0.00403 0.3506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" y="175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0.0088 L 0.60234 0.14745 " pathEditMode="relative" rAng="0" ptsTypes="AA">
                                      <p:cBhvr>
                                        <p:cTn id="15" dur="2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117" y="78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81481E-6 L 0.14492 -4.81481E-6 C 0.20989 -4.81481E-6 0.28997 0.12014 0.28997 0.21783 L 0.28997 0.43588 " pathEditMode="relative" rAng="0" ptsTypes="AAAA">
                                      <p:cBhvr>
                                        <p:cTn id="20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492" y="217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25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-7.40741E-7 L 0.29895 -0.19213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48" y="-96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s://s01.yapfiles.ru/files/788123/38.png">
            <a:extLst>
              <a:ext uri="{FF2B5EF4-FFF2-40B4-BE49-F238E27FC236}">
                <a16:creationId xmlns:a16="http://schemas.microsoft.com/office/drawing/2014/main" id="{376C85C2-3BBD-402F-BD76-AFC44D0DAD0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47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https://w7.pngwing.com/pngs/285/586/png-transparent-icon-sun-presentation-product-area.png">
            <a:extLst>
              <a:ext uri="{FF2B5EF4-FFF2-40B4-BE49-F238E27FC236}">
                <a16:creationId xmlns:a16="http://schemas.microsoft.com/office/drawing/2014/main" id="{9D5A327C-D180-440B-9D4E-BB5E9BB587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6832" y="2584052"/>
            <a:ext cx="3492981" cy="3481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E67F3C8F-EAAE-4691-9DC4-C668019CCA8A}"/>
              </a:ext>
            </a:extLst>
          </p:cNvPr>
          <p:cNvSpPr/>
          <p:nvPr/>
        </p:nvSpPr>
        <p:spPr>
          <a:xfrm>
            <a:off x="3686422" y="1200843"/>
            <a:ext cx="499380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7200" b="1" i="1" dirty="0" err="1">
                <a:solidFill>
                  <a:srgbClr val="7030A0"/>
                </a:solidFill>
              </a:rPr>
              <a:t>Молодець</a:t>
            </a:r>
            <a:r>
              <a:rPr lang="ru-RU" sz="7200" b="1" i="1" dirty="0">
                <a:solidFill>
                  <a:srgbClr val="7030A0"/>
                </a:solidFill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2571128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444</TotalTime>
  <Words>258</Words>
  <Application>Microsoft Office PowerPoint</Application>
  <PresentationFormat>Широкоэкранный</PresentationFormat>
  <Paragraphs>44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Семья</dc:creator>
  <cp:lastModifiedBy>User</cp:lastModifiedBy>
  <cp:revision>35</cp:revision>
  <dcterms:created xsi:type="dcterms:W3CDTF">2022-01-18T14:41:25Z</dcterms:created>
  <dcterms:modified xsi:type="dcterms:W3CDTF">2022-11-08T18:55:30Z</dcterms:modified>
</cp:coreProperties>
</file>