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8" r:id="rId2"/>
    <p:sldId id="270" r:id="rId3"/>
    <p:sldId id="271" r:id="rId4"/>
    <p:sldId id="269" r:id="rId5"/>
    <p:sldId id="265" r:id="rId6"/>
    <p:sldId id="268" r:id="rId7"/>
    <p:sldId id="259" r:id="rId8"/>
    <p:sldId id="260" r:id="rId9"/>
    <p:sldId id="263" r:id="rId10"/>
    <p:sldId id="266" r:id="rId11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600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316" y="-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1DCAA1-462D-4764-A604-6E26F3E9889C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FAF28-FEF7-4EA9-B5C5-6283992F199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2C2B2-BA71-4B7F-A30F-1C11DEACE215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2C2B2-BA71-4B7F-A30F-1C11DEACE215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2C2B2-BA71-4B7F-A30F-1C11DEACE215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714500" y="4165600"/>
            <a:ext cx="4629150" cy="2525816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1714500" y="6671096"/>
            <a:ext cx="4629150" cy="18288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28" name="Місце для дати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5156716" y="1676588"/>
            <a:ext cx="3048000" cy="285750"/>
          </a:xfrm>
        </p:spPr>
        <p:txBody>
          <a:bodyPr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17" name="Місце для нижнього колонтитула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4241152" y="5687573"/>
            <a:ext cx="4876800" cy="288036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285750" y="0"/>
            <a:ext cx="457200" cy="9144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207252" y="0"/>
            <a:ext cx="78498" cy="9144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кутник 13"/>
          <p:cNvSpPr/>
          <p:nvPr/>
        </p:nvSpPr>
        <p:spPr bwMode="auto">
          <a:xfrm>
            <a:off x="742950" y="0"/>
            <a:ext cx="136404" cy="9144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кутник 18"/>
          <p:cNvSpPr/>
          <p:nvPr/>
        </p:nvSpPr>
        <p:spPr bwMode="auto">
          <a:xfrm>
            <a:off x="855990" y="0"/>
            <a:ext cx="172710" cy="9144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79758" y="0"/>
            <a:ext cx="0" cy="9144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 сполучна лінія 17"/>
          <p:cNvSpPr>
            <a:spLocks noChangeShapeType="1"/>
          </p:cNvSpPr>
          <p:nvPr/>
        </p:nvSpPr>
        <p:spPr bwMode="auto">
          <a:xfrm>
            <a:off x="685800" y="0"/>
            <a:ext cx="0" cy="9144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640584" y="0"/>
            <a:ext cx="0" cy="9144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294980" y="0"/>
            <a:ext cx="0" cy="9144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800100" y="0"/>
            <a:ext cx="0" cy="9144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 сполучна лінія 21"/>
          <p:cNvSpPr>
            <a:spLocks noChangeShapeType="1"/>
          </p:cNvSpPr>
          <p:nvPr/>
        </p:nvSpPr>
        <p:spPr bwMode="auto">
          <a:xfrm>
            <a:off x="6835392" y="0"/>
            <a:ext cx="0" cy="9144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кутник 26"/>
          <p:cNvSpPr/>
          <p:nvPr/>
        </p:nvSpPr>
        <p:spPr bwMode="auto">
          <a:xfrm>
            <a:off x="914400" y="0"/>
            <a:ext cx="57150" cy="9144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457200" y="4572000"/>
            <a:ext cx="971550" cy="17272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982224" y="6489003"/>
            <a:ext cx="481068" cy="855232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818310" y="7334176"/>
            <a:ext cx="102870" cy="18288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248156" y="7717536"/>
            <a:ext cx="205740" cy="3657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428750" y="5994400"/>
            <a:ext cx="274320" cy="48768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Місце для номера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994158" y="6571603"/>
            <a:ext cx="457200" cy="690032"/>
          </a:xfrm>
        </p:spPr>
        <p:txBody>
          <a:bodyPr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8" name="Місце для вмісту 7"/>
          <p:cNvSpPr>
            <a:spLocks noGrp="1"/>
          </p:cNvSpPr>
          <p:nvPr>
            <p:ph sz="quarter" idx="1"/>
          </p:nvPr>
        </p:nvSpPr>
        <p:spPr>
          <a:xfrm>
            <a:off x="342900" y="2133600"/>
            <a:ext cx="5600700" cy="6498336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500" y="3860800"/>
            <a:ext cx="4629150" cy="273812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714500" y="6680200"/>
            <a:ext cx="4629150" cy="18288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5155692" y="1671701"/>
            <a:ext cx="3048000" cy="285750"/>
          </a:xfrm>
        </p:spPr>
        <p:txBody>
          <a:bodyPr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4241292" y="5683758"/>
            <a:ext cx="4876800" cy="288036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кутник 8"/>
          <p:cNvSpPr/>
          <p:nvPr/>
        </p:nvSpPr>
        <p:spPr bwMode="auto">
          <a:xfrm>
            <a:off x="285750" y="0"/>
            <a:ext cx="457200" cy="9144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207252" y="0"/>
            <a:ext cx="78498" cy="9144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742950" y="0"/>
            <a:ext cx="136404" cy="9144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855990" y="0"/>
            <a:ext cx="172710" cy="9144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79758" y="0"/>
            <a:ext cx="0" cy="9144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 сполучна лінія 13"/>
          <p:cNvSpPr>
            <a:spLocks noChangeShapeType="1"/>
          </p:cNvSpPr>
          <p:nvPr/>
        </p:nvSpPr>
        <p:spPr bwMode="auto">
          <a:xfrm>
            <a:off x="685800" y="0"/>
            <a:ext cx="0" cy="9144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640584" y="0"/>
            <a:ext cx="0" cy="9144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294980" y="0"/>
            <a:ext cx="0" cy="9144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 сполучна лінія 16"/>
          <p:cNvSpPr>
            <a:spLocks noChangeShapeType="1"/>
          </p:cNvSpPr>
          <p:nvPr/>
        </p:nvSpPr>
        <p:spPr bwMode="auto">
          <a:xfrm>
            <a:off x="800100" y="0"/>
            <a:ext cx="0" cy="9144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кутник 17"/>
          <p:cNvSpPr/>
          <p:nvPr/>
        </p:nvSpPr>
        <p:spPr bwMode="auto">
          <a:xfrm>
            <a:off x="914400" y="0"/>
            <a:ext cx="57150" cy="9144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457200" y="4572000"/>
            <a:ext cx="971550" cy="17272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993528" y="6489003"/>
            <a:ext cx="481068" cy="855232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818310" y="7334176"/>
            <a:ext cx="102870" cy="18288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248156" y="7721600"/>
            <a:ext cx="205740" cy="3657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409280" y="5973184"/>
            <a:ext cx="274320" cy="48768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 сполучна лінія 25"/>
          <p:cNvSpPr>
            <a:spLocks noChangeShapeType="1"/>
          </p:cNvSpPr>
          <p:nvPr/>
        </p:nvSpPr>
        <p:spPr bwMode="auto">
          <a:xfrm>
            <a:off x="6823458" y="0"/>
            <a:ext cx="0" cy="9144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005462" y="6571603"/>
            <a:ext cx="457200" cy="690032"/>
          </a:xfrm>
        </p:spPr>
        <p:txBody>
          <a:bodyPr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9" name="Місце для вмісту 8"/>
          <p:cNvSpPr>
            <a:spLocks noGrp="1"/>
          </p:cNvSpPr>
          <p:nvPr>
            <p:ph sz="quarter" idx="1"/>
          </p:nvPr>
        </p:nvSpPr>
        <p:spPr>
          <a:xfrm>
            <a:off x="342900" y="2133600"/>
            <a:ext cx="2743200" cy="6096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3202686" y="2133600"/>
            <a:ext cx="2743200" cy="6096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5657850" cy="1524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342900" y="3149600"/>
            <a:ext cx="2743200" cy="51816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quarter" idx="4"/>
          </p:nvPr>
        </p:nvSpPr>
        <p:spPr>
          <a:xfrm>
            <a:off x="3278981" y="3149600"/>
            <a:ext cx="2743200" cy="51816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2" name="Місце для тексту 11"/>
          <p:cNvSpPr>
            <a:spLocks noGrp="1"/>
          </p:cNvSpPr>
          <p:nvPr>
            <p:ph type="body" sz="quarter" idx="1"/>
          </p:nvPr>
        </p:nvSpPr>
        <p:spPr>
          <a:xfrm>
            <a:off x="342900" y="2092960"/>
            <a:ext cx="2743200" cy="8778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4" name="Місце для тексту 13"/>
          <p:cNvSpPr>
            <a:spLocks noGrp="1"/>
          </p:cNvSpPr>
          <p:nvPr>
            <p:ph type="body" sz="quarter" idx="3"/>
          </p:nvPr>
        </p:nvSpPr>
        <p:spPr>
          <a:xfrm>
            <a:off x="3257550" y="2092960"/>
            <a:ext cx="2743200" cy="8778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6" name="Місце для дати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6572250" y="0"/>
            <a:ext cx="0" cy="9144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688658" y="4400550"/>
            <a:ext cx="8412480" cy="3429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5109210" y="365760"/>
            <a:ext cx="1145286" cy="664464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8" name="Пряма сполучна лінія 7"/>
          <p:cNvSpPr>
            <a:spLocks noChangeShapeType="1"/>
          </p:cNvSpPr>
          <p:nvPr/>
        </p:nvSpPr>
        <p:spPr bwMode="auto">
          <a:xfrm>
            <a:off x="4686300" y="0"/>
            <a:ext cx="0" cy="9144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4644222" y="0"/>
            <a:ext cx="0" cy="9144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6743700" y="0"/>
            <a:ext cx="0" cy="9144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6629400" y="0"/>
            <a:ext cx="228600" cy="9144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6686550" y="0"/>
            <a:ext cx="0" cy="9144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117336" y="7620000"/>
            <a:ext cx="411480" cy="731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Місце для вмісту 17"/>
          <p:cNvSpPr>
            <a:spLocks noGrp="1"/>
          </p:cNvSpPr>
          <p:nvPr>
            <p:ph sz="quarter" idx="1"/>
          </p:nvPr>
        </p:nvSpPr>
        <p:spPr>
          <a:xfrm>
            <a:off x="228600" y="365760"/>
            <a:ext cx="4229100" cy="8436864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1" name="Місце для дати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3" name="Місце для нижнього колонтитула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6572250" y="0"/>
            <a:ext cx="0" cy="9144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6117336" y="7620000"/>
            <a:ext cx="411480" cy="731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672370" y="4400550"/>
            <a:ext cx="8412480" cy="3429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0" y="0"/>
            <a:ext cx="4629150" cy="9144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5074349" y="353060"/>
            <a:ext cx="1143000" cy="6608064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6743700" y="0"/>
            <a:ext cx="0" cy="9144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6629400" y="0"/>
            <a:ext cx="228600" cy="9144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 сполучна лінія 11"/>
          <p:cNvSpPr>
            <a:spLocks noChangeShapeType="1"/>
          </p:cNvSpPr>
          <p:nvPr/>
        </p:nvSpPr>
        <p:spPr bwMode="auto">
          <a:xfrm>
            <a:off x="6686550" y="0"/>
            <a:ext cx="0" cy="9144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 сполучна лінія 18"/>
          <p:cNvSpPr>
            <a:spLocks noChangeShapeType="1"/>
          </p:cNvSpPr>
          <p:nvPr/>
        </p:nvSpPr>
        <p:spPr bwMode="auto">
          <a:xfrm>
            <a:off x="4686300" y="0"/>
            <a:ext cx="0" cy="9144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4644222" y="0"/>
            <a:ext cx="0" cy="9144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Місце для дати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257300" cy="7802033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6572250" y="0"/>
            <a:ext cx="0" cy="9144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342900" y="366184"/>
            <a:ext cx="5600700" cy="1524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5600700" cy="64983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4" name="Місце для дати 13"/>
          <p:cNvSpPr>
            <a:spLocks noGrp="1"/>
          </p:cNvSpPr>
          <p:nvPr>
            <p:ph type="dt" sz="half" idx="2"/>
          </p:nvPr>
        </p:nvSpPr>
        <p:spPr>
          <a:xfrm rot="5400000">
            <a:off x="5105400" y="1554482"/>
            <a:ext cx="2682240" cy="288036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0884DAF-EB90-485E-B3EE-6412D6CE5A31}" type="datetimeFigureOut">
              <a:rPr lang="ru-RU" smtClean="0"/>
              <a:pPr/>
              <a:t>19.01.2024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 rot="5400000">
            <a:off x="4309190" y="5089667"/>
            <a:ext cx="4267200" cy="27432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57150" y="0"/>
            <a:ext cx="0" cy="9144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6743700" y="0"/>
            <a:ext cx="0" cy="9144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6629400" y="0"/>
            <a:ext cx="228600" cy="9144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6686550" y="0"/>
            <a:ext cx="0" cy="9144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6117336" y="7620000"/>
            <a:ext cx="411480" cy="731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6096762" y="7645400"/>
            <a:ext cx="457200" cy="694944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C411CF6-B044-425D-8148-CB83C44E562E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4.pn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5.jpeg"/><Relationship Id="rId7" Type="http://schemas.openxmlformats.org/officeDocument/2006/relationships/image" Target="../media/image19.jpeg"/><Relationship Id="rId12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4.png"/><Relationship Id="rId9" Type="http://schemas.openxmlformats.org/officeDocument/2006/relationships/image" Target="../media/image21.jpe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3" Type="http://schemas.openxmlformats.org/officeDocument/2006/relationships/image" Target="../media/image2.jpeg"/><Relationship Id="rId7" Type="http://schemas.openxmlformats.org/officeDocument/2006/relationships/image" Target="../media/image31.jpe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5" Type="http://schemas.openxmlformats.org/officeDocument/2006/relationships/image" Target="../media/image5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jpeg"/><Relationship Id="rId3" Type="http://schemas.openxmlformats.org/officeDocument/2006/relationships/image" Target="../media/image5.jpeg"/><Relationship Id="rId7" Type="http://schemas.openxmlformats.org/officeDocument/2006/relationships/image" Target="../media/image40.png"/><Relationship Id="rId12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5" Type="http://schemas.openxmlformats.org/officeDocument/2006/relationships/image" Target="../media/image48.png"/><Relationship Id="rId10" Type="http://schemas.openxmlformats.org/officeDocument/2006/relationships/image" Target="../media/image43.jpeg"/><Relationship Id="rId4" Type="http://schemas.openxmlformats.org/officeDocument/2006/relationships/image" Target="../media/image4.png"/><Relationship Id="rId9" Type="http://schemas.openxmlformats.org/officeDocument/2006/relationships/image" Target="../media/image42.jpeg"/><Relationship Id="rId14" Type="http://schemas.openxmlformats.org/officeDocument/2006/relationships/image" Target="../media/image4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3" Type="http://schemas.openxmlformats.org/officeDocument/2006/relationships/image" Target="../media/image2.jpeg"/><Relationship Id="rId7" Type="http://schemas.openxmlformats.org/officeDocument/2006/relationships/image" Target="../media/image50.jpeg"/><Relationship Id="rId12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.png"/><Relationship Id="rId15" Type="http://schemas.openxmlformats.org/officeDocument/2006/relationships/image" Target="../media/image58.jpeg"/><Relationship Id="rId10" Type="http://schemas.openxmlformats.org/officeDocument/2006/relationships/image" Target="../media/image53.png"/><Relationship Id="rId4" Type="http://schemas.openxmlformats.org/officeDocument/2006/relationships/image" Target="../media/image5.jpeg"/><Relationship Id="rId9" Type="http://schemas.openxmlformats.org/officeDocument/2006/relationships/image" Target="../media/image52.jpeg"/><Relationship Id="rId14" Type="http://schemas.openxmlformats.org/officeDocument/2006/relationships/image" Target="../media/image5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66.jpeg"/><Relationship Id="rId3" Type="http://schemas.openxmlformats.org/officeDocument/2006/relationships/image" Target="../media/image2.jpeg"/><Relationship Id="rId7" Type="http://schemas.openxmlformats.org/officeDocument/2006/relationships/image" Target="../media/image60.jpeg"/><Relationship Id="rId12" Type="http://schemas.openxmlformats.org/officeDocument/2006/relationships/image" Target="../media/image65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11" Type="http://schemas.openxmlformats.org/officeDocument/2006/relationships/image" Target="../media/image64.jpeg"/><Relationship Id="rId5" Type="http://schemas.openxmlformats.org/officeDocument/2006/relationships/image" Target="../media/image4.png"/><Relationship Id="rId15" Type="http://schemas.openxmlformats.org/officeDocument/2006/relationships/image" Target="../media/image68.jpeg"/><Relationship Id="rId10" Type="http://schemas.openxmlformats.org/officeDocument/2006/relationships/image" Target="../media/image63.jpeg"/><Relationship Id="rId4" Type="http://schemas.openxmlformats.org/officeDocument/2006/relationships/image" Target="../media/image5.jpeg"/><Relationship Id="rId9" Type="http://schemas.openxmlformats.org/officeDocument/2006/relationships/image" Target="../media/image62.jpeg"/><Relationship Id="rId14" Type="http://schemas.openxmlformats.org/officeDocument/2006/relationships/image" Target="../media/image6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d and Yellow Striped Border"/>
          <p:cNvPicPr>
            <a:picLocks noChangeAspect="1" noChangeArrowheads="1"/>
          </p:cNvPicPr>
          <p:nvPr/>
        </p:nvPicPr>
        <p:blipFill>
          <a:blip r:embed="rId2" cstate="print"/>
          <a:srcRect l="5901" t="7476" r="5901" b="5113"/>
          <a:stretch>
            <a:fillRect/>
          </a:stretch>
        </p:blipFill>
        <p:spPr bwMode="auto">
          <a:xfrm>
            <a:off x="404664" y="683568"/>
            <a:ext cx="6048672" cy="799288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48680" y="2339753"/>
            <a:ext cx="583264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Знайди вихід із лабіринту</a:t>
            </a:r>
            <a:endParaRPr lang="ru-RU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81" y="125963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Дидактична гра</a:t>
            </a:r>
            <a:endParaRPr lang="ru-RU" b="1" dirty="0"/>
          </a:p>
        </p:txBody>
      </p:sp>
      <p:pic>
        <p:nvPicPr>
          <p:cNvPr id="2050" name="Picture 2" descr="Чистоговорки на букву Ч | aaBaby - Чем занять ребенка"/>
          <p:cNvPicPr>
            <a:picLocks noChangeAspect="1" noChangeArrowheads="1"/>
          </p:cNvPicPr>
          <p:nvPr/>
        </p:nvPicPr>
        <p:blipFill>
          <a:blip r:embed="rId3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1556793" y="4241968"/>
            <a:ext cx="3816424" cy="328236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4704" y="3347864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/>
              <a:t>А</a:t>
            </a:r>
            <a:r>
              <a:rPr lang="uk-UA" b="1" dirty="0" smtClean="0"/>
              <a:t>втоматизація  звука “ч” у словах</a:t>
            </a:r>
            <a:endParaRPr lang="ru-RU" b="1" dirty="0"/>
          </a:p>
        </p:txBody>
      </p:sp>
      <p:pic>
        <p:nvPicPr>
          <p:cNvPr id="8" name="Picture 7" descr="C:\Users\Мой\Desktop\ук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3068960" y="467545"/>
            <a:ext cx="708366" cy="6848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476672" y="93850"/>
            <a:ext cx="5832648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Мета: </a:t>
            </a:r>
            <a:r>
              <a:rPr lang="ru-RU" sz="2400" dirty="0" err="1" smtClean="0"/>
              <a:t>Покращення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навичок</a:t>
            </a:r>
            <a:r>
              <a:rPr lang="ru-RU" sz="2400" dirty="0" smtClean="0"/>
              <a:t> </a:t>
            </a:r>
            <a:r>
              <a:rPr lang="ru-RU" sz="2400" dirty="0" err="1" smtClean="0"/>
              <a:t>автоматизованої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вимови</a:t>
            </a:r>
            <a:r>
              <a:rPr lang="ru-RU" sz="2400" dirty="0" smtClean="0"/>
              <a:t> звука "ч" у словах та </a:t>
            </a:r>
            <a:r>
              <a:rPr lang="ru-RU" sz="2400" dirty="0" err="1" smtClean="0"/>
              <a:t>відокремлення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інших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звуків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Завдання</a:t>
            </a:r>
            <a:r>
              <a:rPr lang="ru-RU" sz="2400" dirty="0" smtClean="0"/>
              <a:t>:</a:t>
            </a:r>
          </a:p>
          <a:p>
            <a:r>
              <a:rPr lang="ru-RU" sz="2400" dirty="0" err="1" smtClean="0"/>
              <a:t>Знайди</a:t>
            </a:r>
            <a:r>
              <a:rPr lang="ru-RU" sz="2400" dirty="0" smtClean="0"/>
              <a:t> </a:t>
            </a:r>
            <a:r>
              <a:rPr lang="ru-RU" sz="2400" dirty="0" err="1" smtClean="0"/>
              <a:t>червону</a:t>
            </a:r>
            <a:r>
              <a:rPr lang="ru-RU" sz="2400" dirty="0" smtClean="0"/>
              <a:t> </a:t>
            </a:r>
            <a:r>
              <a:rPr lang="ru-RU" sz="2400" dirty="0" err="1" smtClean="0"/>
              <a:t>зірочку</a:t>
            </a:r>
            <a:r>
              <a:rPr lang="ru-RU" sz="2400" dirty="0" smtClean="0"/>
              <a:t>, </a:t>
            </a:r>
            <a:r>
              <a:rPr lang="ru-RU" sz="2400" dirty="0" err="1" smtClean="0"/>
              <a:t>щоб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розпочати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лабіринт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Рухаючись</a:t>
            </a:r>
            <a:r>
              <a:rPr lang="ru-RU" sz="2400" dirty="0" smtClean="0"/>
              <a:t> </a:t>
            </a:r>
            <a:r>
              <a:rPr lang="ru-RU" sz="2400" dirty="0" err="1" smtClean="0"/>
              <a:t>лабіринтом</a:t>
            </a:r>
            <a:r>
              <a:rPr lang="ru-RU" sz="2400" dirty="0" smtClean="0"/>
              <a:t> до </a:t>
            </a:r>
            <a:r>
              <a:rPr lang="ru-RU" sz="2400" dirty="0" err="1" smtClean="0"/>
              <a:t>фінішу</a:t>
            </a:r>
            <a:r>
              <a:rPr lang="ru-RU" sz="2400" dirty="0" smtClean="0"/>
              <a:t>, </a:t>
            </a:r>
            <a:r>
              <a:rPr lang="ru-RU" sz="2400" dirty="0" err="1" smtClean="0"/>
              <a:t>називай</a:t>
            </a:r>
            <a:r>
              <a:rPr lang="ru-RU" sz="2400" dirty="0" smtClean="0"/>
              <a:t> </a:t>
            </a:r>
            <a:r>
              <a:rPr lang="ru-RU" sz="2400" dirty="0" err="1" smtClean="0"/>
              <a:t>кожен</a:t>
            </a:r>
            <a:r>
              <a:rPr lang="ru-RU" sz="2400" dirty="0" smtClean="0"/>
              <a:t> </a:t>
            </a:r>
            <a:r>
              <a:rPr lang="ru-RU" sz="2400" dirty="0" err="1" smtClean="0"/>
              <a:t>малюнок</a:t>
            </a:r>
            <a:r>
              <a:rPr lang="ru-RU" sz="2400" dirty="0" smtClean="0"/>
              <a:t>, </a:t>
            </a:r>
            <a:r>
              <a:rPr lang="ru-RU" sz="2400" dirty="0" err="1" smtClean="0"/>
              <a:t>який</a:t>
            </a:r>
            <a:r>
              <a:rPr lang="ru-RU" sz="2400" dirty="0" smtClean="0"/>
              <a:t> </a:t>
            </a:r>
            <a:r>
              <a:rPr lang="ru-RU" sz="2400" dirty="0" err="1" smtClean="0"/>
              <a:t>ти</a:t>
            </a:r>
            <a:r>
              <a:rPr lang="ru-RU" sz="2400" dirty="0" smtClean="0"/>
              <a:t> </a:t>
            </a:r>
            <a:r>
              <a:rPr lang="ru-RU" sz="2400" dirty="0" err="1" smtClean="0"/>
              <a:t>зустрічаєш</a:t>
            </a:r>
            <a:r>
              <a:rPr lang="ru-RU" sz="2400" dirty="0" smtClean="0"/>
              <a:t>, </a:t>
            </a:r>
            <a:r>
              <a:rPr lang="ru-RU" sz="2400" dirty="0" err="1" smtClean="0"/>
              <a:t>і</a:t>
            </a:r>
            <a:r>
              <a:rPr lang="ru-RU" sz="2400" dirty="0" smtClean="0"/>
              <a:t> правильно </a:t>
            </a:r>
            <a:r>
              <a:rPr lang="ru-RU" sz="2400" dirty="0" err="1" smtClean="0"/>
              <a:t>вимовляй</a:t>
            </a:r>
            <a:r>
              <a:rPr lang="ru-RU" sz="2400" dirty="0" smtClean="0"/>
              <a:t> слова, </a:t>
            </a:r>
            <a:r>
              <a:rPr lang="ru-RU" sz="2400" dirty="0" err="1" smtClean="0"/>
              <a:t>враховуючи</a:t>
            </a:r>
            <a:r>
              <a:rPr lang="ru-RU" sz="2400" dirty="0" smtClean="0"/>
              <a:t> звук "ч".</a:t>
            </a:r>
          </a:p>
          <a:p>
            <a:r>
              <a:rPr lang="ru-RU" sz="2400" dirty="0" err="1" smtClean="0"/>
              <a:t>Спробуй</a:t>
            </a:r>
            <a:r>
              <a:rPr lang="ru-RU" sz="2400" dirty="0" smtClean="0"/>
              <a:t> </a:t>
            </a:r>
            <a:r>
              <a:rPr lang="ru-RU" sz="2400" dirty="0" err="1" smtClean="0"/>
              <a:t>виділити</a:t>
            </a:r>
            <a:r>
              <a:rPr lang="ru-RU" sz="2400" dirty="0" smtClean="0"/>
              <a:t> слова, де "ч" </a:t>
            </a:r>
            <a:r>
              <a:rPr lang="ru-RU" sz="2400" dirty="0" err="1" smtClean="0"/>
              <a:t>вимовляється</a:t>
            </a:r>
            <a:r>
              <a:rPr lang="ru-RU" sz="2400" dirty="0" smtClean="0"/>
              <a:t> правильно,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познач</a:t>
            </a:r>
            <a:r>
              <a:rPr lang="ru-RU" sz="2400" dirty="0" smtClean="0"/>
              <a:t> </a:t>
            </a:r>
            <a:r>
              <a:rPr lang="ru-RU" sz="2400" dirty="0" err="1" smtClean="0"/>
              <a:t>їх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Уникай</a:t>
            </a:r>
            <a:r>
              <a:rPr lang="ru-RU" sz="2400" dirty="0" smtClean="0"/>
              <a:t> </a:t>
            </a:r>
            <a:r>
              <a:rPr lang="ru-RU" sz="2400" dirty="0" err="1" smtClean="0"/>
              <a:t>слів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іншими</a:t>
            </a:r>
            <a:r>
              <a:rPr lang="ru-RU" sz="2400" dirty="0" smtClean="0"/>
              <a:t> звуками та </a:t>
            </a:r>
            <a:r>
              <a:rPr lang="ru-RU" sz="2400" dirty="0" err="1" smtClean="0"/>
              <a:t>зосереджуй</a:t>
            </a:r>
            <a:r>
              <a:rPr lang="ru-RU" sz="2400" dirty="0" smtClean="0"/>
              <a:t> </a:t>
            </a:r>
            <a:r>
              <a:rPr lang="ru-RU" sz="2400" dirty="0" err="1" smtClean="0"/>
              <a:t>увагу</a:t>
            </a:r>
            <a:r>
              <a:rPr lang="ru-RU" sz="2400" dirty="0" smtClean="0"/>
              <a:t> </a:t>
            </a:r>
            <a:r>
              <a:rPr lang="ru-RU" sz="2400" dirty="0" err="1" smtClean="0"/>
              <a:t>саме</a:t>
            </a:r>
            <a:r>
              <a:rPr lang="ru-RU" sz="2400" dirty="0" smtClean="0"/>
              <a:t> на звуку "ч".</a:t>
            </a:r>
          </a:p>
          <a:p>
            <a:r>
              <a:rPr lang="ru-RU" sz="2400" dirty="0" smtClean="0"/>
              <a:t>При </a:t>
            </a:r>
            <a:r>
              <a:rPr lang="ru-RU" sz="2400" dirty="0" err="1" smtClean="0"/>
              <a:t>досягненні</a:t>
            </a:r>
            <a:r>
              <a:rPr lang="ru-RU" sz="2400" dirty="0" smtClean="0"/>
              <a:t> </a:t>
            </a:r>
            <a:r>
              <a:rPr lang="ru-RU" sz="2400" dirty="0" err="1" smtClean="0"/>
              <a:t>фінішу</a:t>
            </a:r>
            <a:r>
              <a:rPr lang="ru-RU" sz="2400" dirty="0" smtClean="0"/>
              <a:t> </a:t>
            </a:r>
            <a:r>
              <a:rPr lang="ru-RU" sz="2400" dirty="0" err="1" smtClean="0"/>
              <a:t>лабіринту</a:t>
            </a:r>
            <a:r>
              <a:rPr lang="ru-RU" sz="2400" dirty="0" smtClean="0"/>
              <a:t> тебе </a:t>
            </a:r>
            <a:r>
              <a:rPr lang="ru-RU" sz="2400" dirty="0" err="1" smtClean="0"/>
              <a:t>чекає</a:t>
            </a:r>
            <a:r>
              <a:rPr lang="ru-RU" sz="2400" dirty="0" smtClean="0"/>
              <a:t> смайлик – </a:t>
            </a:r>
            <a:r>
              <a:rPr lang="ru-RU" sz="2400" dirty="0" err="1" smtClean="0"/>
              <a:t>винагорода</a:t>
            </a:r>
            <a:r>
              <a:rPr lang="ru-RU" sz="2400" dirty="0" smtClean="0"/>
              <a:t> за </a:t>
            </a:r>
            <a:r>
              <a:rPr lang="ru-RU" sz="2400" dirty="0" err="1" smtClean="0"/>
              <a:t>успішне</a:t>
            </a:r>
            <a:r>
              <a:rPr lang="ru-RU" sz="2400" dirty="0" smtClean="0"/>
              <a:t> </a:t>
            </a:r>
            <a:r>
              <a:rPr lang="ru-RU" sz="2400" dirty="0" err="1" smtClean="0"/>
              <a:t>виконання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завдання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Навчальна</a:t>
            </a:r>
            <a:r>
              <a:rPr lang="ru-RU" sz="2400" dirty="0" smtClean="0"/>
              <a:t> </a:t>
            </a:r>
            <a:r>
              <a:rPr lang="ru-RU" sz="2400" dirty="0" err="1" smtClean="0"/>
              <a:t>гра</a:t>
            </a:r>
            <a:r>
              <a:rPr lang="ru-RU" sz="2400" dirty="0" smtClean="0"/>
              <a:t> </a:t>
            </a:r>
            <a:r>
              <a:rPr lang="ru-RU" sz="2400" dirty="0" err="1" smtClean="0"/>
              <a:t>спрямована</a:t>
            </a:r>
            <a:r>
              <a:rPr lang="ru-RU" sz="2400" dirty="0" smtClean="0"/>
              <a:t> на </a:t>
            </a:r>
            <a:r>
              <a:rPr lang="ru-RU" sz="2400" dirty="0" err="1" smtClean="0"/>
              <a:t>розвиток</a:t>
            </a:r>
            <a:r>
              <a:rPr lang="ru-RU" sz="2400" dirty="0" smtClean="0"/>
              <a:t> </a:t>
            </a:r>
            <a:r>
              <a:rPr lang="ru-RU" sz="2400" dirty="0" err="1" smtClean="0"/>
              <a:t>навичок</a:t>
            </a:r>
            <a:r>
              <a:rPr lang="ru-RU" sz="2400" dirty="0" smtClean="0"/>
              <a:t> </a:t>
            </a:r>
            <a:r>
              <a:rPr lang="ru-RU" sz="2400" dirty="0" err="1" smtClean="0"/>
              <a:t>вимови</a:t>
            </a:r>
            <a:r>
              <a:rPr lang="ru-RU" sz="2400" dirty="0" smtClean="0"/>
              <a:t> та </a:t>
            </a:r>
            <a:r>
              <a:rPr lang="ru-RU" sz="2400" dirty="0" err="1" smtClean="0"/>
              <a:t>розрізнення</a:t>
            </a:r>
            <a:r>
              <a:rPr lang="ru-RU" sz="2400" dirty="0" smtClean="0"/>
              <a:t> звука "ч" в словах, </a:t>
            </a:r>
            <a:r>
              <a:rPr lang="ru-RU" sz="2400" dirty="0" err="1" smtClean="0"/>
              <a:t>надаючи</a:t>
            </a:r>
            <a:r>
              <a:rPr lang="ru-RU" sz="2400" dirty="0" smtClean="0"/>
              <a:t> стимул для </a:t>
            </a:r>
            <a:r>
              <a:rPr lang="ru-RU" sz="2400" dirty="0" err="1" smtClean="0"/>
              <a:t>уважного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визначення</a:t>
            </a:r>
            <a:r>
              <a:rPr lang="ru-RU" sz="2400" dirty="0" smtClean="0"/>
              <a:t> та </a:t>
            </a:r>
            <a:r>
              <a:rPr lang="ru-RU" sz="2400" dirty="0" err="1" smtClean="0"/>
              <a:t>виправлення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помилок</a:t>
            </a:r>
            <a:r>
              <a:rPr lang="ru-RU" sz="2400" dirty="0" smtClean="0"/>
              <a:t> у </a:t>
            </a:r>
            <a:r>
              <a:rPr lang="ru-RU" sz="2400" dirty="0" err="1" smtClean="0"/>
              <a:t>вимові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620688" y="647849"/>
            <a:ext cx="55446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Анотація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Навчальна</a:t>
            </a:r>
            <a:r>
              <a:rPr lang="ru-RU" dirty="0" smtClean="0"/>
              <a:t> </a:t>
            </a:r>
            <a:r>
              <a:rPr lang="ru-RU" dirty="0" err="1" smtClean="0"/>
              <a:t>гра</a:t>
            </a:r>
            <a:r>
              <a:rPr lang="ru-RU" dirty="0" smtClean="0"/>
              <a:t> "</a:t>
            </a:r>
            <a:r>
              <a:rPr lang="ru-RU" dirty="0" err="1" smtClean="0"/>
              <a:t>Автоматизація</a:t>
            </a:r>
            <a:r>
              <a:rPr lang="ru-RU" dirty="0" smtClean="0"/>
              <a:t> звука 'ч' у словах" </a:t>
            </a:r>
            <a:r>
              <a:rPr lang="ru-RU" dirty="0" err="1" smtClean="0"/>
              <a:t>призначена</a:t>
            </a:r>
            <a:r>
              <a:rPr lang="ru-RU" dirty="0" smtClean="0"/>
              <a:t> для </a:t>
            </a:r>
            <a:r>
              <a:rPr lang="ru-RU" dirty="0" err="1" smtClean="0"/>
              <a:t>розвитку</a:t>
            </a:r>
            <a:r>
              <a:rPr lang="ru-RU" dirty="0" smtClean="0"/>
              <a:t> </a:t>
            </a:r>
            <a:r>
              <a:rPr lang="ru-RU" dirty="0" err="1" smtClean="0"/>
              <a:t>навичок</a:t>
            </a:r>
            <a:r>
              <a:rPr lang="ru-RU" dirty="0" smtClean="0"/>
              <a:t> </a:t>
            </a:r>
            <a:r>
              <a:rPr lang="ru-RU" dirty="0" err="1" smtClean="0"/>
              <a:t>вимови</a:t>
            </a:r>
            <a:r>
              <a:rPr lang="ru-RU" dirty="0" smtClean="0"/>
              <a:t> та </a:t>
            </a:r>
            <a:r>
              <a:rPr lang="ru-RU" dirty="0" err="1" smtClean="0"/>
              <a:t>відрізнення</a:t>
            </a:r>
            <a:r>
              <a:rPr lang="ru-RU" dirty="0" smtClean="0"/>
              <a:t> звука "ч" у словах. </a:t>
            </a:r>
            <a:r>
              <a:rPr lang="ru-RU" dirty="0" err="1" smtClean="0"/>
              <a:t>Гравець</a:t>
            </a:r>
            <a:r>
              <a:rPr lang="ru-RU" dirty="0" smtClean="0"/>
              <a:t> </a:t>
            </a:r>
            <a:r>
              <a:rPr lang="ru-RU" dirty="0" err="1" smtClean="0"/>
              <a:t>розпочинає</a:t>
            </a:r>
            <a:r>
              <a:rPr lang="ru-RU" dirty="0" smtClean="0"/>
              <a:t> </a:t>
            </a:r>
            <a:r>
              <a:rPr lang="ru-RU" dirty="0" err="1" smtClean="0"/>
              <a:t>лабіринт</a:t>
            </a:r>
            <a:r>
              <a:rPr lang="ru-RU" dirty="0" smtClean="0"/>
              <a:t>, </a:t>
            </a:r>
            <a:r>
              <a:rPr lang="ru-RU" dirty="0" err="1" smtClean="0"/>
              <a:t>шукаючи</a:t>
            </a:r>
            <a:r>
              <a:rPr lang="ru-RU" dirty="0" smtClean="0"/>
              <a:t> </a:t>
            </a:r>
            <a:r>
              <a:rPr lang="ru-RU" dirty="0" err="1" smtClean="0"/>
              <a:t>червону</a:t>
            </a:r>
            <a:r>
              <a:rPr lang="ru-RU" dirty="0" smtClean="0"/>
              <a:t> </a:t>
            </a:r>
            <a:r>
              <a:rPr lang="ru-RU" dirty="0" err="1" smtClean="0"/>
              <a:t>зірочку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рухається</a:t>
            </a:r>
            <a:r>
              <a:rPr lang="ru-RU" dirty="0" smtClean="0"/>
              <a:t> до </a:t>
            </a:r>
            <a:r>
              <a:rPr lang="ru-RU" dirty="0" err="1" smtClean="0"/>
              <a:t>фінішу</a:t>
            </a:r>
            <a:r>
              <a:rPr lang="ru-RU" dirty="0" smtClean="0"/>
              <a:t>, </a:t>
            </a:r>
            <a:r>
              <a:rPr lang="ru-RU" dirty="0" err="1" smtClean="0"/>
              <a:t>називаючи</a:t>
            </a:r>
            <a:r>
              <a:rPr lang="ru-RU" dirty="0" smtClean="0"/>
              <a:t> </a:t>
            </a:r>
            <a:r>
              <a:rPr lang="ru-RU" dirty="0" err="1" smtClean="0"/>
              <a:t>кожен</a:t>
            </a:r>
            <a:r>
              <a:rPr lang="ru-RU" dirty="0" smtClean="0"/>
              <a:t> </a:t>
            </a:r>
            <a:r>
              <a:rPr lang="ru-RU" dirty="0" err="1" smtClean="0"/>
              <a:t>малюнок</a:t>
            </a:r>
            <a:r>
              <a:rPr lang="ru-RU" dirty="0" smtClean="0"/>
              <a:t> та </a:t>
            </a:r>
            <a:r>
              <a:rPr lang="ru-RU" dirty="0" err="1" smtClean="0"/>
              <a:t>вимовляючи</a:t>
            </a:r>
            <a:r>
              <a:rPr lang="ru-RU" dirty="0" smtClean="0"/>
              <a:t> слова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урахуванням</a:t>
            </a:r>
            <a:r>
              <a:rPr lang="ru-RU" dirty="0" smtClean="0"/>
              <a:t> правильного </a:t>
            </a:r>
            <a:r>
              <a:rPr lang="ru-RU" dirty="0" err="1" smtClean="0"/>
              <a:t>звучання</a:t>
            </a:r>
            <a:r>
              <a:rPr lang="ru-RU" dirty="0" smtClean="0"/>
              <a:t> "ч". </a:t>
            </a:r>
            <a:r>
              <a:rPr lang="ru-RU" dirty="0" err="1" smtClean="0"/>
              <a:t>Гра</a:t>
            </a:r>
            <a:r>
              <a:rPr lang="ru-RU" dirty="0" smtClean="0"/>
              <a:t> </a:t>
            </a:r>
            <a:r>
              <a:rPr lang="ru-RU" dirty="0" err="1" smtClean="0"/>
              <a:t>спрямована</a:t>
            </a:r>
            <a:r>
              <a:rPr lang="ru-RU" dirty="0" smtClean="0"/>
              <a:t> на </a:t>
            </a:r>
            <a:r>
              <a:rPr lang="ru-RU" dirty="0" err="1" smtClean="0"/>
              <a:t>уникання</a:t>
            </a:r>
            <a:r>
              <a:rPr lang="ru-RU" dirty="0" smtClean="0"/>
              <a:t> </a:t>
            </a:r>
            <a:r>
              <a:rPr lang="ru-RU" dirty="0" err="1" smtClean="0"/>
              <a:t>слів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іншими</a:t>
            </a:r>
            <a:r>
              <a:rPr lang="ru-RU" dirty="0" smtClean="0"/>
              <a:t> звуками, </a:t>
            </a:r>
            <a:r>
              <a:rPr lang="ru-RU" dirty="0" err="1" smtClean="0"/>
              <a:t>підсилюючи</a:t>
            </a:r>
            <a:r>
              <a:rPr lang="ru-RU" dirty="0" smtClean="0"/>
              <a:t> </a:t>
            </a:r>
            <a:r>
              <a:rPr lang="ru-RU" dirty="0" err="1" smtClean="0"/>
              <a:t>увагу</a:t>
            </a:r>
            <a:r>
              <a:rPr lang="ru-RU" dirty="0" smtClean="0"/>
              <a:t> до конкретного звука.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гри</a:t>
            </a:r>
            <a:r>
              <a:rPr lang="ru-RU" dirty="0" smtClean="0"/>
              <a:t> </a:t>
            </a:r>
            <a:r>
              <a:rPr lang="ru-RU" dirty="0" err="1" smtClean="0"/>
              <a:t>гравець</a:t>
            </a:r>
            <a:r>
              <a:rPr lang="ru-RU" dirty="0" smtClean="0"/>
              <a:t> повинен </a:t>
            </a:r>
            <a:r>
              <a:rPr lang="ru-RU" dirty="0" err="1" smtClean="0"/>
              <a:t>виділяти</a:t>
            </a:r>
            <a:r>
              <a:rPr lang="ru-RU" dirty="0" smtClean="0"/>
              <a:t> слова </a:t>
            </a:r>
            <a:r>
              <a:rPr lang="ru-RU" dirty="0" err="1" smtClean="0"/>
              <a:t>з</a:t>
            </a:r>
            <a:r>
              <a:rPr lang="ru-RU" dirty="0" smtClean="0"/>
              <a:t> правильною </a:t>
            </a:r>
            <a:r>
              <a:rPr lang="ru-RU" dirty="0" err="1" smtClean="0"/>
              <a:t>вимовою</a:t>
            </a:r>
            <a:r>
              <a:rPr lang="ru-RU" dirty="0" smtClean="0"/>
              <a:t> "ч". </a:t>
            </a:r>
            <a:r>
              <a:rPr lang="ru-RU" dirty="0" err="1" smtClean="0"/>
              <a:t>Успішне</a:t>
            </a:r>
            <a:r>
              <a:rPr lang="ru-RU" dirty="0" smtClean="0"/>
              <a:t> </a:t>
            </a:r>
            <a:r>
              <a:rPr lang="ru-RU" dirty="0" err="1" smtClean="0"/>
              <a:t>завершення</a:t>
            </a:r>
            <a:r>
              <a:rPr lang="ru-RU" dirty="0" smtClean="0"/>
              <a:t> </a:t>
            </a:r>
            <a:r>
              <a:rPr lang="ru-RU" dirty="0" err="1" smtClean="0"/>
              <a:t>лабіринту</a:t>
            </a:r>
            <a:r>
              <a:rPr lang="ru-RU" dirty="0" smtClean="0"/>
              <a:t> </a:t>
            </a:r>
            <a:r>
              <a:rPr lang="ru-RU" dirty="0" err="1" smtClean="0"/>
              <a:t>призводить</a:t>
            </a:r>
            <a:r>
              <a:rPr lang="ru-RU" dirty="0" smtClean="0"/>
              <a:t> до </a:t>
            </a:r>
            <a:r>
              <a:rPr lang="ru-RU" dirty="0" err="1" smtClean="0"/>
              <a:t>зустрічі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смайликом, </a:t>
            </a:r>
            <a:r>
              <a:rPr lang="ru-RU" dirty="0" err="1" smtClean="0"/>
              <a:t>який</a:t>
            </a:r>
            <a:r>
              <a:rPr lang="ru-RU" dirty="0" smtClean="0"/>
              <a:t> служить </a:t>
            </a:r>
            <a:r>
              <a:rPr lang="ru-RU" dirty="0" err="1" smtClean="0"/>
              <a:t>винагородою</a:t>
            </a:r>
            <a:r>
              <a:rPr lang="ru-RU" dirty="0" smtClean="0"/>
              <a:t> за </a:t>
            </a:r>
            <a:r>
              <a:rPr lang="ru-RU" dirty="0" err="1" smtClean="0"/>
              <a:t>вміння</a:t>
            </a:r>
            <a:r>
              <a:rPr lang="ru-RU" dirty="0" smtClean="0"/>
              <a:t> </a:t>
            </a:r>
            <a:r>
              <a:rPr lang="ru-RU" dirty="0" err="1" smtClean="0"/>
              <a:t>вірно</a:t>
            </a:r>
            <a:r>
              <a:rPr lang="ru-RU" dirty="0" smtClean="0"/>
              <a:t> </a:t>
            </a:r>
            <a:r>
              <a:rPr lang="ru-RU" dirty="0" err="1" smtClean="0"/>
              <a:t>вимовляти</a:t>
            </a:r>
            <a:r>
              <a:rPr lang="ru-RU" dirty="0" smtClean="0"/>
              <a:t> звук "ч". </a:t>
            </a:r>
            <a:r>
              <a:rPr lang="ru-RU" dirty="0" err="1" smtClean="0"/>
              <a:t>Гра</a:t>
            </a:r>
            <a:r>
              <a:rPr lang="ru-RU" dirty="0" smtClean="0"/>
              <a:t> </a:t>
            </a:r>
            <a:r>
              <a:rPr lang="ru-RU" dirty="0" err="1" smtClean="0"/>
              <a:t>стимулює</a:t>
            </a:r>
            <a:r>
              <a:rPr lang="ru-RU" dirty="0" smtClean="0"/>
              <a:t> </a:t>
            </a:r>
            <a:r>
              <a:rPr lang="ru-RU" dirty="0" err="1" smtClean="0"/>
              <a:t>активну</a:t>
            </a:r>
            <a:r>
              <a:rPr lang="ru-RU" dirty="0" smtClean="0"/>
              <a:t> участь та </a:t>
            </a:r>
            <a:r>
              <a:rPr lang="ru-RU" dirty="0" err="1" smtClean="0"/>
              <a:t>уважність</a:t>
            </a:r>
            <a:r>
              <a:rPr lang="ru-RU" dirty="0" smtClean="0"/>
              <a:t> у </a:t>
            </a:r>
            <a:r>
              <a:rPr lang="ru-RU" dirty="0" err="1" smtClean="0"/>
              <a:t>процесі</a:t>
            </a:r>
            <a:r>
              <a:rPr lang="ru-RU" dirty="0" smtClean="0"/>
              <a:t> </a:t>
            </a:r>
            <a:r>
              <a:rPr lang="ru-RU" dirty="0" err="1" smtClean="0"/>
              <a:t>навчання</a:t>
            </a:r>
            <a:r>
              <a:rPr lang="ru-RU" dirty="0" smtClean="0"/>
              <a:t> </a:t>
            </a:r>
            <a:r>
              <a:rPr lang="ru-RU" dirty="0" err="1" smtClean="0"/>
              <a:t>вимови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2" descr="Red and Yellow Striped Border"/>
          <p:cNvPicPr>
            <a:picLocks noChangeAspect="1" noChangeArrowheads="1"/>
          </p:cNvPicPr>
          <p:nvPr/>
        </p:nvPicPr>
        <p:blipFill>
          <a:blip r:embed="rId2" cstate="print"/>
          <a:srcRect l="6951" t="5901" r="5901" b="5901"/>
          <a:stretch>
            <a:fillRect/>
          </a:stretch>
        </p:blipFill>
        <p:spPr bwMode="auto">
          <a:xfrm>
            <a:off x="476672" y="539552"/>
            <a:ext cx="5976664" cy="80648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69269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36912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269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08920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313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5313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69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5313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5313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08920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269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36912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cxnSp>
        <p:nvCxnSpPr>
          <p:cNvPr id="31" name="Прямая со стрелкой 30"/>
          <p:cNvCxnSpPr>
            <a:stCxn id="2" idx="3"/>
            <a:endCxn id="3" idx="1"/>
          </p:cNvCxnSpPr>
          <p:nvPr/>
        </p:nvCxnSpPr>
        <p:spPr>
          <a:xfrm>
            <a:off x="2204864" y="1403648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endCxn id="9" idx="1"/>
          </p:cNvCxnSpPr>
          <p:nvPr/>
        </p:nvCxnSpPr>
        <p:spPr>
          <a:xfrm>
            <a:off x="4149081" y="1403648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8" idx="2"/>
            <a:endCxn id="4" idx="0"/>
          </p:cNvCxnSpPr>
          <p:nvPr/>
        </p:nvCxnSpPr>
        <p:spPr>
          <a:xfrm>
            <a:off x="1448780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9" idx="2"/>
            <a:endCxn id="6" idx="0"/>
          </p:cNvCxnSpPr>
          <p:nvPr/>
        </p:nvCxnSpPr>
        <p:spPr>
          <a:xfrm>
            <a:off x="5409220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endCxn id="5" idx="1"/>
          </p:cNvCxnSpPr>
          <p:nvPr/>
        </p:nvCxnSpPr>
        <p:spPr>
          <a:xfrm>
            <a:off x="2204865" y="3275856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5" idx="3"/>
            <a:endCxn id="6" idx="1"/>
          </p:cNvCxnSpPr>
          <p:nvPr/>
        </p:nvCxnSpPr>
        <p:spPr>
          <a:xfrm>
            <a:off x="4221088" y="3275856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stCxn id="4" idx="2"/>
            <a:endCxn id="12" idx="0"/>
          </p:cNvCxnSpPr>
          <p:nvPr/>
        </p:nvCxnSpPr>
        <p:spPr>
          <a:xfrm>
            <a:off x="1448780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endCxn id="11" idx="1"/>
          </p:cNvCxnSpPr>
          <p:nvPr/>
        </p:nvCxnSpPr>
        <p:spPr>
          <a:xfrm>
            <a:off x="2204865" y="7092280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429000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149081" y="5220072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5445224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92696" y="8028385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b="1" dirty="0" smtClean="0"/>
              <a:t>Меч, обруч, трубач, ніч, піч, калач, ключ, м’яч, бочка, яєчко, гречка.</a:t>
            </a:r>
            <a:endParaRPr lang="ru-RU" sz="1400" b="1" dirty="0"/>
          </a:p>
        </p:txBody>
      </p:sp>
      <p:pic>
        <p:nvPicPr>
          <p:cNvPr id="42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97152" y="6516218"/>
            <a:ext cx="1296144" cy="1174343"/>
          </a:xfrm>
          <a:prstGeom prst="roundRect">
            <a:avLst/>
          </a:prstGeom>
          <a:noFill/>
        </p:spPr>
      </p:pic>
      <p:sp>
        <p:nvSpPr>
          <p:cNvPr id="29" name="7-конечная звезда 28"/>
          <p:cNvSpPr/>
          <p:nvPr/>
        </p:nvSpPr>
        <p:spPr>
          <a:xfrm>
            <a:off x="836712" y="755576"/>
            <a:ext cx="288032" cy="288032"/>
          </a:xfrm>
          <a:prstGeom prst="star7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558" name="AutoShape 6" descr="✓ Покинуте кошеня — казка Василь Сухомлинський | Читати на Дерево Казок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0" name="AutoShape 8" descr="✓ Покинуте кошеня — казка Василь Сухомлинський | Читати на Дерево Казок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2" name="AutoShape 10" descr="✓ Покинуте кошеня — казка Василь Сухомлинський | Читати на Дерево Казок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70" name="AutoShape 18" descr="✓ Покинуте кошеня — казка Василь Сухомлинський | Читати на Дерево Казок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8" name="Picture 7" descr="C:\Users\Мой\Desktop\ук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3140968" y="0"/>
            <a:ext cx="708366" cy="684899"/>
          </a:xfrm>
          <a:prstGeom prst="rect">
            <a:avLst/>
          </a:prstGeom>
          <a:noFill/>
        </p:spPr>
      </p:pic>
      <p:pic>
        <p:nvPicPr>
          <p:cNvPr id="16386" name="Picture 2" descr="Детский ковер Футбольный мяч 1 разм.1,5х1,5 м Графит 30765/07 - Интернет  магазин Vlamour.ru купить недорого в Москве и СПб - Детские ковры"/>
          <p:cNvPicPr>
            <a:picLocks noChangeAspect="1" noChangeArrowheads="1"/>
          </p:cNvPicPr>
          <p:nvPr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836712" y="6444209"/>
            <a:ext cx="1252638" cy="1252639"/>
          </a:xfrm>
          <a:prstGeom prst="rect">
            <a:avLst/>
          </a:prstGeom>
          <a:noFill/>
        </p:spPr>
      </p:pic>
      <p:pic>
        <p:nvPicPr>
          <p:cNvPr id="16388" name="Picture 4" descr="Картинки калачи булки хлеб для детей | vse-pke.ru"/>
          <p:cNvPicPr>
            <a:picLocks noChangeAspect="1" noChangeArrowheads="1"/>
          </p:cNvPicPr>
          <p:nvPr/>
        </p:nvPicPr>
        <p:blipFill>
          <a:blip r:embed="rId6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747918" y="2699794"/>
            <a:ext cx="1401517" cy="1136551"/>
          </a:xfrm>
          <a:prstGeom prst="rect">
            <a:avLst/>
          </a:prstGeom>
          <a:noFill/>
        </p:spPr>
      </p:pic>
      <p:pic>
        <p:nvPicPr>
          <p:cNvPr id="16390" name="Picture 6" descr="Російська піч як її намалювати"/>
          <p:cNvPicPr>
            <a:picLocks noChangeAspect="1" noChangeArrowheads="1"/>
          </p:cNvPicPr>
          <p:nvPr/>
        </p:nvPicPr>
        <p:blipFill>
          <a:blip r:embed="rId7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2780929" y="2657491"/>
            <a:ext cx="1368152" cy="1205840"/>
          </a:xfrm>
          <a:prstGeom prst="rect">
            <a:avLst/>
          </a:prstGeom>
          <a:noFill/>
        </p:spPr>
      </p:pic>
      <p:pic>
        <p:nvPicPr>
          <p:cNvPr id="16392" name="Picture 8" descr="Как сделать подвесной гамак из обруча своими руками | 33 Поделки"/>
          <p:cNvPicPr>
            <a:picLocks noChangeAspect="1" noChangeArrowheads="1"/>
          </p:cNvPicPr>
          <p:nvPr/>
        </p:nvPicPr>
        <p:blipFill>
          <a:blip r:embed="rId8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2780929" y="827585"/>
            <a:ext cx="1246532" cy="1196361"/>
          </a:xfrm>
          <a:prstGeom prst="rect">
            <a:avLst/>
          </a:prstGeom>
          <a:noFill/>
        </p:spPr>
      </p:pic>
      <p:pic>
        <p:nvPicPr>
          <p:cNvPr id="16394" name="Picture 10" descr="На добраніч, мишко!&quot; Казка для дітей від Ольги Зубер - Мала Сторінк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25145" y="2699792"/>
            <a:ext cx="1368152" cy="1224136"/>
          </a:xfrm>
          <a:prstGeom prst="roundRect">
            <a:avLst/>
          </a:prstGeom>
          <a:noFill/>
        </p:spPr>
      </p:pic>
      <p:pic>
        <p:nvPicPr>
          <p:cNvPr id="16396" name="Picture 12" descr="ᐈ Мультяшный меч фотографии, картинки длинный меч | скачать на  Depositphotos®"/>
          <p:cNvPicPr>
            <a:picLocks noChangeAspect="1" noChangeArrowheads="1"/>
          </p:cNvPicPr>
          <p:nvPr/>
        </p:nvPicPr>
        <p:blipFill>
          <a:blip r:embed="rId10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764705" y="1043608"/>
            <a:ext cx="1364717" cy="864096"/>
          </a:xfrm>
          <a:prstGeom prst="rect">
            <a:avLst/>
          </a:prstGeom>
          <a:noFill/>
        </p:spPr>
      </p:pic>
      <p:pic>
        <p:nvPicPr>
          <p:cNvPr id="73" name="Picture 11" descr="ᐈ Ключик фото, рисунки золотой ключик | скачать на Depositphotos®"/>
          <p:cNvPicPr>
            <a:picLocks noChangeAspect="1" noChangeArrowheads="1"/>
          </p:cNvPicPr>
          <p:nvPr/>
        </p:nvPicPr>
        <p:blipFill>
          <a:blip r:embed="rId11" cstate="print">
            <a:lum bright="-20000" contrast="30000"/>
          </a:blip>
          <a:srcRect l="8820" t="24109" r="5501" b="32839"/>
          <a:stretch>
            <a:fillRect/>
          </a:stretch>
        </p:blipFill>
        <p:spPr bwMode="auto">
          <a:xfrm>
            <a:off x="764705" y="4932040"/>
            <a:ext cx="1399013" cy="720080"/>
          </a:xfrm>
          <a:prstGeom prst="roundRect">
            <a:avLst/>
          </a:prstGeom>
          <a:noFill/>
        </p:spPr>
      </p:pic>
      <p:pic>
        <p:nvPicPr>
          <p:cNvPr id="74" name="Picture 2" descr="Идеи на тему «Музичні інструменти» (30+) | музыкальные инструменты, музыка,  картинки"/>
          <p:cNvPicPr>
            <a:picLocks noChangeAspect="1" noChangeArrowheads="1"/>
          </p:cNvPicPr>
          <p:nvPr/>
        </p:nvPicPr>
        <p:blipFill>
          <a:blip r:embed="rId12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941168" y="683568"/>
            <a:ext cx="1042247" cy="1368152"/>
          </a:xfrm>
          <a:prstGeom prst="rect">
            <a:avLst/>
          </a:prstGeom>
          <a:noFill/>
        </p:spPr>
      </p:pic>
      <p:pic>
        <p:nvPicPr>
          <p:cNvPr id="16398" name="Picture 14" descr="Калорийность гречневой крупы. Польза и вред гречневой крупы"/>
          <p:cNvPicPr>
            <a:picLocks noChangeAspect="1" noChangeArrowheads="1"/>
          </p:cNvPicPr>
          <p:nvPr/>
        </p:nvPicPr>
        <p:blipFill>
          <a:blip r:embed="rId13" cstate="print">
            <a:lum bright="-20000" contrast="30000"/>
          </a:blip>
          <a:srcRect t="26959" b="22492"/>
          <a:stretch>
            <a:fillRect/>
          </a:stretch>
        </p:blipFill>
        <p:spPr bwMode="auto">
          <a:xfrm>
            <a:off x="4725144" y="4716017"/>
            <a:ext cx="1352508" cy="1025521"/>
          </a:xfrm>
          <a:prstGeom prst="rect">
            <a:avLst/>
          </a:prstGeom>
          <a:noFill/>
        </p:spPr>
      </p:pic>
      <p:pic>
        <p:nvPicPr>
          <p:cNvPr id="16400" name="Picture 16" descr="ВЫКАТЫВАНИЕ ЯЙЦОМ - ТЕХНОЛОГИЯ ПРОШЛОГО ИЛИ БУДУЩЕГО?!"/>
          <p:cNvPicPr>
            <a:picLocks noChangeAspect="1" noChangeArrowheads="1"/>
          </p:cNvPicPr>
          <p:nvPr/>
        </p:nvPicPr>
        <p:blipFill>
          <a:blip r:embed="rId14" cstate="print"/>
          <a:srcRect l="14043" t="8426" r="15741" b="7315"/>
          <a:stretch>
            <a:fillRect/>
          </a:stretch>
        </p:blipFill>
        <p:spPr bwMode="auto">
          <a:xfrm>
            <a:off x="2852937" y="4528795"/>
            <a:ext cx="1152128" cy="1382555"/>
          </a:xfrm>
          <a:prstGeom prst="rect">
            <a:avLst/>
          </a:prstGeom>
          <a:noFill/>
        </p:spPr>
      </p:pic>
      <p:pic>
        <p:nvPicPr>
          <p:cNvPr id="16402" name="Picture 18" descr="ᐈ Бочка мёда фото, фотографии бочка меда | скачать на Depositphotos®"/>
          <p:cNvPicPr>
            <a:picLocks noChangeAspect="1" noChangeArrowheads="1"/>
          </p:cNvPicPr>
          <p:nvPr/>
        </p:nvPicPr>
        <p:blipFill>
          <a:blip r:embed="rId15" cstate="print">
            <a:lum bright="-20000" contrast="30000"/>
          </a:blip>
          <a:srcRect l="22172" t="13645" r="22763" b="11927"/>
          <a:stretch>
            <a:fillRect/>
          </a:stretch>
        </p:blipFill>
        <p:spPr bwMode="auto">
          <a:xfrm>
            <a:off x="2924944" y="6444208"/>
            <a:ext cx="1053932" cy="13372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2" descr="Red and Yellow Striped Border"/>
          <p:cNvPicPr>
            <a:picLocks noChangeAspect="1" noChangeArrowheads="1"/>
          </p:cNvPicPr>
          <p:nvPr/>
        </p:nvPicPr>
        <p:blipFill>
          <a:blip r:embed="rId2" cstate="print"/>
          <a:srcRect l="9051" t="5901" r="5901" b="4326"/>
          <a:stretch>
            <a:fillRect/>
          </a:stretch>
        </p:blipFill>
        <p:spPr bwMode="auto">
          <a:xfrm>
            <a:off x="620688" y="539552"/>
            <a:ext cx="5832648" cy="82089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69269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36912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269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36912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313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5313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69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5313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5313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36912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269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36912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7-конечная звезда 26"/>
          <p:cNvSpPr/>
          <p:nvPr/>
        </p:nvSpPr>
        <p:spPr>
          <a:xfrm>
            <a:off x="764704" y="2627784"/>
            <a:ext cx="288032" cy="288032"/>
          </a:xfrm>
          <a:prstGeom prst="star7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8" name="Прямая со стрелкой 27"/>
          <p:cNvCxnSpPr>
            <a:stCxn id="8" idx="0"/>
            <a:endCxn id="2" idx="2"/>
          </p:cNvCxnSpPr>
          <p:nvPr/>
        </p:nvCxnSpPr>
        <p:spPr>
          <a:xfrm flipV="1">
            <a:off x="1448780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2204864" y="1403648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5" idx="2"/>
            <a:endCxn id="13" idx="0"/>
          </p:cNvCxnSpPr>
          <p:nvPr/>
        </p:nvCxnSpPr>
        <p:spPr>
          <a:xfrm>
            <a:off x="3392996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3429000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412776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2204864" y="5220072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2204864" y="7092280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endCxn id="10" idx="1"/>
          </p:cNvCxnSpPr>
          <p:nvPr/>
        </p:nvCxnSpPr>
        <p:spPr>
          <a:xfrm>
            <a:off x="4149081" y="7092280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5373216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7" idx="0"/>
            <a:endCxn id="6" idx="2"/>
          </p:cNvCxnSpPr>
          <p:nvPr/>
        </p:nvCxnSpPr>
        <p:spPr>
          <a:xfrm flipV="1">
            <a:off x="5409220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5445224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97152" y="827586"/>
            <a:ext cx="1296144" cy="1174343"/>
          </a:xfrm>
          <a:prstGeom prst="round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692696" y="7956376"/>
            <a:ext cx="5400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b="1" dirty="0" smtClean="0"/>
              <a:t>Снігурочка, вудочка, білочка, конячка, рукавички, лисичка, сумочка, ручки, наволочка, гніздечко, синичка.</a:t>
            </a:r>
            <a:endParaRPr lang="ru-RU" sz="1400" b="1" dirty="0"/>
          </a:p>
        </p:txBody>
      </p:sp>
      <p:sp>
        <p:nvSpPr>
          <p:cNvPr id="3074" name="AutoShape 2" descr="Дятел — птица. Описание дятла с картинками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Дятел — птица. Описание дятла с картинками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3" name="Picture 7" descr="C:\Users\Мой\Desktop\ук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2996952" y="0"/>
            <a:ext cx="708366" cy="684899"/>
          </a:xfrm>
          <a:prstGeom prst="rect">
            <a:avLst/>
          </a:prstGeom>
          <a:noFill/>
        </p:spPr>
      </p:pic>
      <p:pic>
        <p:nvPicPr>
          <p:cNvPr id="70" name="Picture 26" descr="https://i.pinimg.com/564x/ba/c9/ea/bac9eafac7e611b84460e688ef4c945e.jpg"/>
          <p:cNvPicPr>
            <a:picLocks noChangeAspect="1" noChangeArrowheads="1"/>
          </p:cNvPicPr>
          <p:nvPr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827893" y="2627785"/>
            <a:ext cx="1049379" cy="1318060"/>
          </a:xfrm>
          <a:prstGeom prst="roundRect">
            <a:avLst/>
          </a:prstGeom>
          <a:noFill/>
        </p:spPr>
      </p:pic>
      <p:pic>
        <p:nvPicPr>
          <p:cNvPr id="71" name="Picture 4" descr="Снегурочка. Фигурный плакат. Формат А3 Ф-7044 Сфера. Канцтовары для детей  от 3 до 9 лет - купить в интернет-магазине"/>
          <p:cNvPicPr>
            <a:picLocks noChangeAspect="1" noChangeArrowheads="1"/>
          </p:cNvPicPr>
          <p:nvPr/>
        </p:nvPicPr>
        <p:blipFill>
          <a:blip r:embed="rId6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1052737" y="2627784"/>
            <a:ext cx="936104" cy="1326312"/>
          </a:xfrm>
          <a:prstGeom prst="roundRect">
            <a:avLst/>
          </a:prstGeom>
          <a:noFill/>
        </p:spPr>
      </p:pic>
      <p:pic>
        <p:nvPicPr>
          <p:cNvPr id="72" name="Picture 10" descr="Белочки"/>
          <p:cNvPicPr>
            <a:picLocks noChangeAspect="1" noChangeArrowheads="1"/>
          </p:cNvPicPr>
          <p:nvPr/>
        </p:nvPicPr>
        <p:blipFill>
          <a:blip r:embed="rId7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852936" y="755576"/>
            <a:ext cx="1080120" cy="1296144"/>
          </a:xfrm>
          <a:prstGeom prst="rect">
            <a:avLst/>
          </a:prstGeom>
          <a:noFill/>
        </p:spPr>
      </p:pic>
      <p:pic>
        <p:nvPicPr>
          <p:cNvPr id="73" name="Picture 4" descr="лиса"/>
          <p:cNvPicPr>
            <a:picLocks noChangeAspect="1" noChangeArrowheads="1"/>
          </p:cNvPicPr>
          <p:nvPr/>
        </p:nvPicPr>
        <p:blipFill>
          <a:blip r:embed="rId8" cstate="print">
            <a:lum bright="-10000" contrast="20000"/>
          </a:blip>
          <a:srcRect r="4000"/>
          <a:stretch>
            <a:fillRect/>
          </a:stretch>
        </p:blipFill>
        <p:spPr bwMode="auto">
          <a:xfrm>
            <a:off x="908721" y="4572001"/>
            <a:ext cx="1152128" cy="1302481"/>
          </a:xfrm>
          <a:prstGeom prst="rect">
            <a:avLst/>
          </a:prstGeom>
          <a:noFill/>
        </p:spPr>
      </p:pic>
      <p:pic>
        <p:nvPicPr>
          <p:cNvPr id="74" name="Рисунок 73" descr="Desenho de cavalo bonito Vetor Premium"/>
          <p:cNvPicPr/>
          <p:nvPr/>
        </p:nvPicPr>
        <p:blipFill>
          <a:blip r:embed="rId9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852937" y="2627784"/>
            <a:ext cx="1152128" cy="1301765"/>
          </a:xfrm>
          <a:prstGeom prst="rect">
            <a:avLst/>
          </a:prstGeom>
          <a:noFill/>
        </p:spPr>
      </p:pic>
      <p:pic>
        <p:nvPicPr>
          <p:cNvPr id="75" name="Рисунок 74" descr="&quot;Little boys discard gloves magically. No one knows where they go, but they are never seen again.&quot; ~ Rick Brag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2718888" y="4778056"/>
            <a:ext cx="1317399" cy="905286"/>
          </a:xfrm>
          <a:prstGeom prst="rect">
            <a:avLst/>
          </a:prstGeom>
          <a:noFill/>
        </p:spPr>
      </p:pic>
      <p:pic>
        <p:nvPicPr>
          <p:cNvPr id="76" name="Рисунок 75" descr="https://i.pinimg.com/564x/41/95/ca/4195ca0dac2c48d4dd990e3592ee074e.jpg"/>
          <p:cNvPicPr/>
          <p:nvPr/>
        </p:nvPicPr>
        <p:blipFill>
          <a:blip r:embed="rId11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908721" y="6516216"/>
            <a:ext cx="1152128" cy="1224136"/>
          </a:xfrm>
          <a:prstGeom prst="rect">
            <a:avLst/>
          </a:prstGeom>
          <a:noFill/>
        </p:spPr>
      </p:pic>
      <p:pic>
        <p:nvPicPr>
          <p:cNvPr id="77" name="Picture 6" descr="Гнездо 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81129" y="4716016"/>
            <a:ext cx="1656184" cy="1027040"/>
          </a:xfrm>
          <a:prstGeom prst="rect">
            <a:avLst/>
          </a:prstGeom>
          <a:noFill/>
        </p:spPr>
      </p:pic>
      <p:pic>
        <p:nvPicPr>
          <p:cNvPr id="78" name="Picture 10" descr=" "/>
          <p:cNvPicPr>
            <a:picLocks noChangeAspect="1" noChangeArrowheads="1"/>
          </p:cNvPicPr>
          <p:nvPr/>
        </p:nvPicPr>
        <p:blipFill>
          <a:blip r:embed="rId1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708920" y="6444209"/>
            <a:ext cx="1368152" cy="1285857"/>
          </a:xfrm>
          <a:prstGeom prst="rect">
            <a:avLst/>
          </a:prstGeom>
          <a:noFill/>
        </p:spPr>
      </p:pic>
      <p:pic>
        <p:nvPicPr>
          <p:cNvPr id="20484" name="Picture 4" descr="Картинки удочка для детей (22 фото) 🔥 Прикольные картинки и юмор"/>
          <p:cNvPicPr>
            <a:picLocks noChangeAspect="1" noChangeArrowheads="1"/>
          </p:cNvPicPr>
          <p:nvPr/>
        </p:nvPicPr>
        <p:blipFill>
          <a:blip r:embed="rId14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836712" y="864284"/>
            <a:ext cx="1296144" cy="1113072"/>
          </a:xfrm>
          <a:prstGeom prst="rect">
            <a:avLst/>
          </a:prstGeom>
          <a:noFill/>
        </p:spPr>
      </p:pic>
      <p:pic>
        <p:nvPicPr>
          <p:cNvPr id="20486" name="Picture 6" descr="Наволочка, 50х70 см Cosas малюнок біла бавовна ‣ Ціна 95 грн ‣ Купити в  інтернет-магазині Каста ‣ Київ, Одеса, Харків ‣ Доставка по всій  Україні!(#188579670)"/>
          <p:cNvPicPr>
            <a:picLocks noChangeAspect="1" noChangeArrowheads="1"/>
          </p:cNvPicPr>
          <p:nvPr/>
        </p:nvPicPr>
        <p:blipFill>
          <a:blip r:embed="rId15" cstate="print">
            <a:lum bright="-20000" contrast="30000"/>
          </a:blip>
          <a:srcRect l="6105" t="42419" r="8427" b="15162"/>
          <a:stretch>
            <a:fillRect/>
          </a:stretch>
        </p:blipFill>
        <p:spPr bwMode="auto">
          <a:xfrm>
            <a:off x="4725144" y="6660232"/>
            <a:ext cx="1388016" cy="95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" descr="Red and Yellow Striped Border"/>
          <p:cNvPicPr>
            <a:picLocks noChangeAspect="1" noChangeArrowheads="1"/>
          </p:cNvPicPr>
          <p:nvPr/>
        </p:nvPicPr>
        <p:blipFill>
          <a:blip r:embed="rId3" cstate="print"/>
          <a:srcRect l="8001" t="5113" r="5901" b="5113"/>
          <a:stretch>
            <a:fillRect/>
          </a:stretch>
        </p:blipFill>
        <p:spPr bwMode="auto">
          <a:xfrm>
            <a:off x="548680" y="467544"/>
            <a:ext cx="5904656" cy="82089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69269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36912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269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36912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313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5313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69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5313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5313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08920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269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36912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6" name="Прямая со стрелкой 35"/>
          <p:cNvCxnSpPr/>
          <p:nvPr/>
        </p:nvCxnSpPr>
        <p:spPr>
          <a:xfrm>
            <a:off x="4149081" y="5220072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5445224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H="1">
            <a:off x="4221088" y="7092280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H="1">
            <a:off x="2204865" y="7092280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448780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1412776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448780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2204864" y="1403648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4149081" y="1403648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5409220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4149081" y="3275856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764705" y="8028384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b="1" dirty="0" smtClean="0"/>
              <a:t>Тачка, водичка, коричневий, колечко, річка, овечка, блюдечко, ключка, качка, підручник, квочка.</a:t>
            </a:r>
            <a:endParaRPr lang="ru-RU" sz="1400" b="1" dirty="0"/>
          </a:p>
        </p:txBody>
      </p:sp>
      <p:pic>
        <p:nvPicPr>
          <p:cNvPr id="18434" name="Picture 2" descr="Рисунок моря детский: Картинка река море для детей —"/>
          <p:cNvPicPr>
            <a:picLocks noChangeAspect="1" noChangeArrowheads="1"/>
          </p:cNvPicPr>
          <p:nvPr/>
        </p:nvPicPr>
        <p:blipFill>
          <a:blip r:embed="rId4" cstate="print">
            <a:lum bright="-20000" contrast="30000"/>
          </a:blip>
          <a:srcRect l="10354"/>
          <a:stretch>
            <a:fillRect/>
          </a:stretch>
        </p:blipFill>
        <p:spPr bwMode="auto">
          <a:xfrm>
            <a:off x="764705" y="6516218"/>
            <a:ext cx="1390953" cy="1187623"/>
          </a:xfrm>
          <a:prstGeom prst="roundRect">
            <a:avLst/>
          </a:prstGeom>
          <a:noFill/>
        </p:spPr>
      </p:pic>
      <p:pic>
        <p:nvPicPr>
          <p:cNvPr id="18438" name="Picture 6" descr="Красивая овца изолированная на белизне | Премиум векторы"/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882104" y="4572000"/>
            <a:ext cx="1189389" cy="1284328"/>
          </a:xfrm>
          <a:prstGeom prst="rect">
            <a:avLst/>
          </a:prstGeom>
          <a:noFill/>
        </p:spPr>
      </p:pic>
      <p:pic>
        <p:nvPicPr>
          <p:cNvPr id="18440" name="Picture 8" descr="Кольцо из золота с фианитами - Golden Antelope"/>
          <p:cNvPicPr>
            <a:picLocks noChangeAspect="1" noChangeArrowheads="1"/>
          </p:cNvPicPr>
          <p:nvPr/>
        </p:nvPicPr>
        <p:blipFill>
          <a:blip r:embed="rId6" cstate="print">
            <a:lum bright="-20000" contrast="30000"/>
          </a:blip>
          <a:srcRect l="5055" t="11795" r="7327" b="12382"/>
          <a:stretch>
            <a:fillRect/>
          </a:stretch>
        </p:blipFill>
        <p:spPr bwMode="auto">
          <a:xfrm>
            <a:off x="2780929" y="6444208"/>
            <a:ext cx="1414557" cy="1224136"/>
          </a:xfrm>
          <a:prstGeom prst="roundRect">
            <a:avLst/>
          </a:prstGeom>
          <a:noFill/>
        </p:spPr>
      </p:pic>
      <p:sp>
        <p:nvSpPr>
          <p:cNvPr id="18442" name="AutoShape 10" descr="Купить блюдце серебряное из набора оптом заказать по фото каталогу в  интернет магазине по низким ценам.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4" name="AutoShape 12" descr="Купить блюдце серебряное из набора оптом заказать по фото каталогу в  интернет магазине по низким ценам.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46" name="Picture 14" descr="Про блюдечко с каемочкой: yuliya231971 — LiveJournal"/>
          <p:cNvPicPr>
            <a:picLocks noChangeAspect="1" noChangeArrowheads="1"/>
          </p:cNvPicPr>
          <p:nvPr/>
        </p:nvPicPr>
        <p:blipFill>
          <a:blip r:embed="rId7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764705" y="2699794"/>
            <a:ext cx="1362957" cy="1180183"/>
          </a:xfrm>
          <a:prstGeom prst="rect">
            <a:avLst/>
          </a:prstGeom>
          <a:noFill/>
        </p:spPr>
      </p:pic>
      <p:pic>
        <p:nvPicPr>
          <p:cNvPr id="18448" name="Picture 16" descr="Розмальовка М'яч та ключка для гольфу | Розмальовки для дітей друк онлайн"/>
          <p:cNvPicPr>
            <a:picLocks noChangeAspect="1" noChangeArrowheads="1"/>
          </p:cNvPicPr>
          <p:nvPr/>
        </p:nvPicPr>
        <p:blipFill>
          <a:blip r:embed="rId8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764704" y="755576"/>
            <a:ext cx="1296144" cy="1296144"/>
          </a:xfrm>
          <a:prstGeom prst="rect">
            <a:avLst/>
          </a:prstGeom>
          <a:noFill/>
        </p:spPr>
      </p:pic>
      <p:pic>
        <p:nvPicPr>
          <p:cNvPr id="18452" name="Picture 20" descr="Відділ освіти дітей з порушеннями інтелектуального розвитку"/>
          <p:cNvPicPr>
            <a:picLocks noChangeAspect="1" noChangeArrowheads="1"/>
          </p:cNvPicPr>
          <p:nvPr/>
        </p:nvPicPr>
        <p:blipFill>
          <a:blip r:embed="rId9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941168" y="755576"/>
            <a:ext cx="972108" cy="1296144"/>
          </a:xfrm>
          <a:prstGeom prst="rect">
            <a:avLst/>
          </a:prstGeom>
          <a:noFill/>
        </p:spPr>
      </p:pic>
      <p:pic>
        <p:nvPicPr>
          <p:cNvPr id="18454" name="Picture 22" descr="Тачка-каталка садовая Большая с черными ручками 686 Орион, Одесса - Купить  в Украине (цена 189.00 грн., фото, отзывы)"/>
          <p:cNvPicPr>
            <a:picLocks noChangeAspect="1" noChangeArrowheads="1"/>
          </p:cNvPicPr>
          <p:nvPr/>
        </p:nvPicPr>
        <p:blipFill>
          <a:blip r:embed="rId10" cstate="print">
            <a:lum bright="-10000" contrast="20000"/>
          </a:blip>
          <a:srcRect t="14145" b="20788"/>
          <a:stretch>
            <a:fillRect/>
          </a:stretch>
        </p:blipFill>
        <p:spPr bwMode="auto">
          <a:xfrm>
            <a:off x="2670260" y="4788024"/>
            <a:ext cx="1438681" cy="936104"/>
          </a:xfrm>
          <a:prstGeom prst="rect">
            <a:avLst/>
          </a:prstGeom>
          <a:noFill/>
        </p:spPr>
      </p:pic>
      <p:pic>
        <p:nvPicPr>
          <p:cNvPr id="18456" name="Picture 24" descr="ДВОЦИФРОВІ ЧИСЛА - Математика 1 клас - С. О. Скворцова - Ранок 2018"/>
          <p:cNvPicPr>
            <a:picLocks noChangeAspect="1" noChangeArrowheads="1"/>
          </p:cNvPicPr>
          <p:nvPr/>
        </p:nvPicPr>
        <p:blipFill>
          <a:blip r:embed="rId11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97152" y="2615686"/>
            <a:ext cx="1152128" cy="1345717"/>
          </a:xfrm>
          <a:prstGeom prst="rect">
            <a:avLst/>
          </a:prstGeom>
          <a:noFill/>
        </p:spPr>
      </p:pic>
      <p:sp>
        <p:nvSpPr>
          <p:cNvPr id="35" name="7-конечная звезда 34"/>
          <p:cNvSpPr/>
          <p:nvPr/>
        </p:nvSpPr>
        <p:spPr>
          <a:xfrm>
            <a:off x="2780929" y="4572000"/>
            <a:ext cx="288032" cy="288032"/>
          </a:xfrm>
          <a:prstGeom prst="star7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Равнобедренный треугольник 74"/>
          <p:cNvSpPr/>
          <p:nvPr/>
        </p:nvSpPr>
        <p:spPr>
          <a:xfrm>
            <a:off x="4797152" y="6444208"/>
            <a:ext cx="1296144" cy="1224136"/>
          </a:xfrm>
          <a:prstGeom prst="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58" name="Picture 26" descr="Наклейка уток PNG - AVATAN PLUS"/>
          <p:cNvPicPr>
            <a:picLocks noChangeAspect="1" noChangeArrowheads="1"/>
          </p:cNvPicPr>
          <p:nvPr/>
        </p:nvPicPr>
        <p:blipFill>
          <a:blip r:embed="rId12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2606529" y="755577"/>
            <a:ext cx="1482398" cy="1296145"/>
          </a:xfrm>
          <a:prstGeom prst="rect">
            <a:avLst/>
          </a:prstGeom>
          <a:noFill/>
        </p:spPr>
      </p:pic>
      <p:pic>
        <p:nvPicPr>
          <p:cNvPr id="18460" name="Picture 28" descr="Какие полезные свойства воды для организма человека и противопоказания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25145" y="4644008"/>
            <a:ext cx="1389517" cy="1080120"/>
          </a:xfrm>
          <a:prstGeom prst="roundRect">
            <a:avLst/>
          </a:prstGeom>
          <a:noFill/>
        </p:spPr>
      </p:pic>
      <p:pic>
        <p:nvPicPr>
          <p:cNvPr id="77" name="Picture 7" descr="C:\Users\Мой\Desktop\ук.pn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2996952" y="0"/>
            <a:ext cx="708366" cy="684899"/>
          </a:xfrm>
          <a:prstGeom prst="rect">
            <a:avLst/>
          </a:prstGeom>
          <a:noFill/>
        </p:spPr>
      </p:pic>
      <p:pic>
        <p:nvPicPr>
          <p:cNvPr id="78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15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780928" y="2627786"/>
            <a:ext cx="1296144" cy="1174343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2" descr="Red and Yellow Striped Border"/>
          <p:cNvPicPr>
            <a:picLocks noChangeAspect="1" noChangeArrowheads="1"/>
          </p:cNvPicPr>
          <p:nvPr/>
        </p:nvPicPr>
        <p:blipFill>
          <a:blip r:embed="rId2" cstate="print"/>
          <a:srcRect l="5901" t="5901" r="5901" b="5113"/>
          <a:stretch>
            <a:fillRect/>
          </a:stretch>
        </p:blipFill>
        <p:spPr bwMode="auto">
          <a:xfrm>
            <a:off x="404664" y="539552"/>
            <a:ext cx="6048672" cy="81369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3" name="Скругленный прямоугольник 2"/>
          <p:cNvSpPr/>
          <p:nvPr/>
        </p:nvSpPr>
        <p:spPr>
          <a:xfrm>
            <a:off x="2636912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269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36912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313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5313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69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5313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5313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08920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269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708920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 flipH="1">
            <a:off x="4149081" y="1403648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endCxn id="2" idx="3"/>
          </p:cNvCxnSpPr>
          <p:nvPr/>
        </p:nvCxnSpPr>
        <p:spPr>
          <a:xfrm flipH="1">
            <a:off x="2204864" y="1403648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1412776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2204864" y="3275856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endCxn id="6" idx="1"/>
          </p:cNvCxnSpPr>
          <p:nvPr/>
        </p:nvCxnSpPr>
        <p:spPr>
          <a:xfrm>
            <a:off x="4149081" y="3275856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5445224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6" idx="2"/>
            <a:endCxn id="7" idx="0"/>
          </p:cNvCxnSpPr>
          <p:nvPr/>
        </p:nvCxnSpPr>
        <p:spPr>
          <a:xfrm>
            <a:off x="5409220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>
            <a:off x="2204865" y="7092280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10" idx="1"/>
            <a:endCxn id="11" idx="3"/>
          </p:cNvCxnSpPr>
          <p:nvPr/>
        </p:nvCxnSpPr>
        <p:spPr>
          <a:xfrm flipH="1">
            <a:off x="4221088" y="7092280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V="1">
            <a:off x="1448780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2204865" y="5220072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852936" y="4644009"/>
            <a:ext cx="1296144" cy="1174343"/>
          </a:xfrm>
          <a:prstGeom prst="roundRect">
            <a:avLst/>
          </a:prstGeom>
          <a:noFill/>
        </p:spPr>
      </p:pic>
      <p:sp>
        <p:nvSpPr>
          <p:cNvPr id="41" name="TextBox 40"/>
          <p:cNvSpPr txBox="1"/>
          <p:nvPr/>
        </p:nvSpPr>
        <p:spPr>
          <a:xfrm>
            <a:off x="692696" y="8028384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b="1" dirty="0" smtClean="0"/>
              <a:t>Черевики, чавун, чайник, черепаха, чашка, чоботар, чарка, череда, чобітки, Чебурашка, черешні.</a:t>
            </a:r>
            <a:endParaRPr lang="ru-RU" sz="1400" b="1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9269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0" name="7-конечная звезда 29"/>
          <p:cNvSpPr/>
          <p:nvPr/>
        </p:nvSpPr>
        <p:spPr>
          <a:xfrm>
            <a:off x="5733256" y="755576"/>
            <a:ext cx="288032" cy="288032"/>
          </a:xfrm>
          <a:prstGeom prst="star7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6" name="Picture 7" descr="C:\Users\Мой\Desktop\ук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2996952" y="0"/>
            <a:ext cx="708366" cy="684899"/>
          </a:xfrm>
          <a:prstGeom prst="rect">
            <a:avLst/>
          </a:prstGeom>
          <a:noFill/>
        </p:spPr>
      </p:pic>
      <p:pic>
        <p:nvPicPr>
          <p:cNvPr id="57" name="Picture 12" descr="https://i.pinimg.com/564x/1a/8f/8a/1a8f8af30fb8d9e70f3e70c3bc2e6ac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0928" y="2627784"/>
            <a:ext cx="1296144" cy="1301349"/>
          </a:xfrm>
          <a:prstGeom prst="rect">
            <a:avLst/>
          </a:prstGeom>
          <a:noFill/>
        </p:spPr>
      </p:pic>
      <p:pic>
        <p:nvPicPr>
          <p:cNvPr id="58" name="Picture 2" descr="Фото, автор Иришка-Манюшка на Яндекс.Фотках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80729" y="4572000"/>
            <a:ext cx="1008112" cy="1263427"/>
          </a:xfrm>
          <a:prstGeom prst="rect">
            <a:avLst/>
          </a:prstGeom>
          <a:noFill/>
        </p:spPr>
      </p:pic>
      <p:pic>
        <p:nvPicPr>
          <p:cNvPr id="59" name="Picture 2" descr="Буква Ч | Дети"/>
          <p:cNvPicPr>
            <a:picLocks noChangeAspect="1" noChangeArrowheads="1"/>
          </p:cNvPicPr>
          <p:nvPr/>
        </p:nvPicPr>
        <p:blipFill>
          <a:blip r:embed="rId7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64705" y="2758374"/>
            <a:ext cx="1331266" cy="1083031"/>
          </a:xfrm>
          <a:prstGeom prst="rect">
            <a:avLst/>
          </a:prstGeom>
          <a:noFill/>
        </p:spPr>
      </p:pic>
      <p:pic>
        <p:nvPicPr>
          <p:cNvPr id="60" name="Picture 6" descr="BTH.com.ua | Чайник эмалированный, 3,5 л.. Цена, купить Чайник  эмалированный, 3,5 л. в Киеве, Львове, Харькове, Одессе, Днепропетровске,  Запорожье. Чайник эмалированный, 3,5 л.: продажа, опт, описание."/>
          <p:cNvPicPr>
            <a:picLocks noChangeAspect="1" noChangeArrowheads="1"/>
          </p:cNvPicPr>
          <p:nvPr/>
        </p:nvPicPr>
        <p:blipFill>
          <a:blip r:embed="rId8" cstate="print"/>
          <a:srcRect l="12923" t="6462" r="16001" b="6310"/>
          <a:stretch>
            <a:fillRect/>
          </a:stretch>
        </p:blipFill>
        <p:spPr bwMode="auto">
          <a:xfrm>
            <a:off x="836713" y="755576"/>
            <a:ext cx="1152128" cy="1296144"/>
          </a:xfrm>
          <a:prstGeom prst="rect">
            <a:avLst/>
          </a:prstGeom>
          <a:noFill/>
        </p:spPr>
      </p:pic>
      <p:pic>
        <p:nvPicPr>
          <p:cNvPr id="61" name="Picture 4" descr="чебурашка | Мультяшные рисунки, Детские картинки, Иллюстрации"/>
          <p:cNvPicPr>
            <a:picLocks noChangeAspect="1" noChangeArrowheads="1"/>
          </p:cNvPicPr>
          <p:nvPr/>
        </p:nvPicPr>
        <p:blipFill>
          <a:blip r:embed="rId9" cstate="print">
            <a:lum bright="-10000" contrast="20000"/>
          </a:blip>
          <a:srcRect l="10171" r="5917"/>
          <a:stretch>
            <a:fillRect/>
          </a:stretch>
        </p:blipFill>
        <p:spPr bwMode="auto">
          <a:xfrm>
            <a:off x="764704" y="6444209"/>
            <a:ext cx="1368152" cy="1222753"/>
          </a:xfrm>
          <a:prstGeom prst="rect">
            <a:avLst/>
          </a:prstGeom>
          <a:noFill/>
        </p:spPr>
      </p:pic>
      <p:pic>
        <p:nvPicPr>
          <p:cNvPr id="62" name="Picture 8" descr="Imaandaar Mochi ایماندارموچی۔۔تحریر:مختار احمد - Urdu Story and Article for Kids"/>
          <p:cNvPicPr>
            <a:picLocks noChangeAspect="1" noChangeArrowheads="1"/>
          </p:cNvPicPr>
          <p:nvPr/>
        </p:nvPicPr>
        <p:blipFill>
          <a:blip r:embed="rId10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97152" y="2627785"/>
            <a:ext cx="1296144" cy="1296145"/>
          </a:xfrm>
          <a:prstGeom prst="roundRect">
            <a:avLst/>
          </a:prstGeom>
          <a:noFill/>
        </p:spPr>
      </p:pic>
      <p:pic>
        <p:nvPicPr>
          <p:cNvPr id="1026" name="Picture 2" descr="Зимові чобітки (дутики) для дітей Demar Fuzzy 4030 b купити в Тернівка"/>
          <p:cNvPicPr>
            <a:picLocks noChangeAspect="1" noChangeArrowheads="1"/>
          </p:cNvPicPr>
          <p:nvPr/>
        </p:nvPicPr>
        <p:blipFill>
          <a:blip r:embed="rId11" cstate="print">
            <a:lum bright="-20000" contrast="30000"/>
          </a:blip>
          <a:srcRect l="11521" t="15797" r="9109" b="7322"/>
          <a:stretch>
            <a:fillRect/>
          </a:stretch>
        </p:blipFill>
        <p:spPr bwMode="auto">
          <a:xfrm>
            <a:off x="2924945" y="6444209"/>
            <a:ext cx="1155616" cy="1305484"/>
          </a:xfrm>
          <a:prstGeom prst="rect">
            <a:avLst/>
          </a:prstGeom>
          <a:noFill/>
        </p:spPr>
      </p:pic>
      <p:pic>
        <p:nvPicPr>
          <p:cNvPr id="1028" name="Picture 4" descr="Ботинки ортопедические для детей Memo Malmo 1FD Коричневые: продажа, цена в  Киеве. ортопедичне дитяче та підліткове взуття от &quot;ORTOLIFE&quot; - 1029666619"/>
          <p:cNvPicPr>
            <a:picLocks noChangeAspect="1" noChangeArrowheads="1"/>
          </p:cNvPicPr>
          <p:nvPr/>
        </p:nvPicPr>
        <p:blipFill>
          <a:blip r:embed="rId12" cstate="print">
            <a:lum bright="-20000" contrast="30000"/>
          </a:blip>
          <a:srcRect l="3415" t="6667" r="3168" b="6667"/>
          <a:stretch>
            <a:fillRect/>
          </a:stretch>
        </p:blipFill>
        <p:spPr bwMode="auto">
          <a:xfrm>
            <a:off x="4725145" y="1043608"/>
            <a:ext cx="1362613" cy="957512"/>
          </a:xfrm>
          <a:prstGeom prst="rect">
            <a:avLst/>
          </a:prstGeom>
          <a:noFill/>
        </p:spPr>
      </p:pic>
      <p:pic>
        <p:nvPicPr>
          <p:cNvPr id="1030" name="Picture 6" descr="Купити Чарка з ніжкою, 100 мл, 16 шт Онлайн (24/7)"/>
          <p:cNvPicPr>
            <a:picLocks noChangeAspect="1" noChangeArrowheads="1"/>
          </p:cNvPicPr>
          <p:nvPr/>
        </p:nvPicPr>
        <p:blipFill>
          <a:blip r:embed="rId13" cstate="print">
            <a:lum bright="-20000" contrast="30000"/>
          </a:blip>
          <a:srcRect l="22081" r="21574"/>
          <a:stretch>
            <a:fillRect/>
          </a:stretch>
        </p:blipFill>
        <p:spPr bwMode="auto">
          <a:xfrm>
            <a:off x="5085184" y="4572001"/>
            <a:ext cx="733269" cy="1301403"/>
          </a:xfrm>
          <a:prstGeom prst="rect">
            <a:avLst/>
          </a:prstGeom>
          <a:noFill/>
        </p:spPr>
      </p:pic>
      <p:pic>
        <p:nvPicPr>
          <p:cNvPr id="1032" name="Picture 8" descr="Види і марки чавуну, з чого складається сплав і його щільність, питома вага  і маса"/>
          <p:cNvPicPr>
            <a:picLocks noChangeAspect="1" noChangeArrowheads="1"/>
          </p:cNvPicPr>
          <p:nvPr/>
        </p:nvPicPr>
        <p:blipFill>
          <a:blip r:embed="rId1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708921" y="1043609"/>
            <a:ext cx="1412019" cy="941639"/>
          </a:xfrm>
          <a:prstGeom prst="rect">
            <a:avLst/>
          </a:prstGeom>
          <a:noFill/>
        </p:spPr>
      </p:pic>
      <p:pic>
        <p:nvPicPr>
          <p:cNvPr id="1034" name="Picture 10" descr="Череда: лікувальні властивості, опис, користь в медицині"/>
          <p:cNvPicPr>
            <a:picLocks noChangeAspect="1" noChangeArrowheads="1"/>
          </p:cNvPicPr>
          <p:nvPr/>
        </p:nvPicPr>
        <p:blipFill>
          <a:blip r:embed="rId15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725145" y="6444208"/>
            <a:ext cx="1400905" cy="1281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Red and Yellow Striped Border"/>
          <p:cNvPicPr>
            <a:picLocks noChangeAspect="1" noChangeArrowheads="1"/>
          </p:cNvPicPr>
          <p:nvPr/>
        </p:nvPicPr>
        <p:blipFill>
          <a:blip r:embed="rId3" cstate="print"/>
          <a:srcRect l="8001" t="5113" r="6951" b="5113"/>
          <a:stretch>
            <a:fillRect/>
          </a:stretch>
        </p:blipFill>
        <p:spPr bwMode="auto">
          <a:xfrm>
            <a:off x="548680" y="467544"/>
            <a:ext cx="5832648" cy="82089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69269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36912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269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36912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313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5313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69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5313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5313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36912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269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36912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 стрелкой 29"/>
          <p:cNvCxnSpPr>
            <a:stCxn id="12" idx="0"/>
            <a:endCxn id="4" idx="2"/>
          </p:cNvCxnSpPr>
          <p:nvPr/>
        </p:nvCxnSpPr>
        <p:spPr>
          <a:xfrm flipV="1">
            <a:off x="1448780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8" idx="0"/>
            <a:endCxn id="2" idx="2"/>
          </p:cNvCxnSpPr>
          <p:nvPr/>
        </p:nvCxnSpPr>
        <p:spPr>
          <a:xfrm flipV="1">
            <a:off x="1448780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1412776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2204864" y="1403648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endCxn id="9" idx="1"/>
          </p:cNvCxnSpPr>
          <p:nvPr/>
        </p:nvCxnSpPr>
        <p:spPr>
          <a:xfrm>
            <a:off x="4149081" y="1403648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5409220" y="2123728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5" idx="2"/>
            <a:endCxn id="13" idx="0"/>
          </p:cNvCxnSpPr>
          <p:nvPr/>
        </p:nvCxnSpPr>
        <p:spPr>
          <a:xfrm>
            <a:off x="3392996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4149081" y="5220072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stCxn id="6" idx="1"/>
            <a:endCxn id="5" idx="3"/>
          </p:cNvCxnSpPr>
          <p:nvPr/>
        </p:nvCxnSpPr>
        <p:spPr>
          <a:xfrm flipH="1">
            <a:off x="4149081" y="3275856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5445224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10" idx="1"/>
            <a:endCxn id="11" idx="3"/>
          </p:cNvCxnSpPr>
          <p:nvPr/>
        </p:nvCxnSpPr>
        <p:spPr>
          <a:xfrm flipH="1">
            <a:off x="4149081" y="7092280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780928" y="6516218"/>
            <a:ext cx="1296144" cy="1174343"/>
          </a:xfrm>
          <a:prstGeom prst="roundRect">
            <a:avLst/>
          </a:prstGeom>
          <a:noFill/>
        </p:spPr>
      </p:pic>
      <p:sp>
        <p:nvSpPr>
          <p:cNvPr id="44" name="TextBox 43"/>
          <p:cNvSpPr txBox="1"/>
          <p:nvPr/>
        </p:nvSpPr>
        <p:spPr>
          <a:xfrm>
            <a:off x="764705" y="7956376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b="1" dirty="0" smtClean="0"/>
              <a:t>Червоний, чорногуз, чарівник, чайка, човен, часник, чуб, чапля, чай, черв’як, читанка.</a:t>
            </a:r>
            <a:endParaRPr lang="ru-RU" sz="1400" b="1" dirty="0"/>
          </a:p>
        </p:txBody>
      </p:sp>
      <p:sp>
        <p:nvSpPr>
          <p:cNvPr id="3076" name="AutoShape 4" descr="Шинка Екстра в/г ГЛОБИНО МК, кг - FOZZY - Дешево. Переконайтесь! -  Гастрономія (15 - 21 Ноября 2017) - Акции и скидки супермаркетов Киева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Шинка Екстра в/г ГЛОБИНО МК, кг - FOZZY - Дешево. Переконайтесь! -  Гастрономія (15 - 21 Ноября 2017) - Акции и скидки супермаркетов Киева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Шинка Екстра в/г ГЛОБИНО МК, кг - FOZZY - Дешево. Переконайтесь! -  Гастрономія (15 - 21 Ноября 2017) - Акции и скидки супермаркетов Киева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" name="7-конечная звезда 27"/>
          <p:cNvSpPr/>
          <p:nvPr/>
        </p:nvSpPr>
        <p:spPr>
          <a:xfrm>
            <a:off x="764704" y="6444208"/>
            <a:ext cx="288032" cy="288032"/>
          </a:xfrm>
          <a:prstGeom prst="star7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Picture 7" descr="C:\Users\Мой\Desktop\ук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2996952" y="0"/>
            <a:ext cx="708366" cy="684899"/>
          </a:xfrm>
          <a:prstGeom prst="rect">
            <a:avLst/>
          </a:prstGeom>
          <a:noFill/>
        </p:spPr>
      </p:pic>
      <p:pic>
        <p:nvPicPr>
          <p:cNvPr id="25602" name="Picture 2" descr="Lyudmila Yudina (milada2008) — профіль | Pinterest"/>
          <p:cNvPicPr>
            <a:picLocks noChangeAspect="1" noChangeArrowheads="1"/>
          </p:cNvPicPr>
          <p:nvPr/>
        </p:nvPicPr>
        <p:blipFill>
          <a:blip r:embed="rId6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764705" y="1004259"/>
            <a:ext cx="1368053" cy="747583"/>
          </a:xfrm>
          <a:prstGeom prst="rect">
            <a:avLst/>
          </a:prstGeom>
          <a:noFill/>
        </p:spPr>
      </p:pic>
      <p:pic>
        <p:nvPicPr>
          <p:cNvPr id="25604" name="Picture 4" descr="Урок математики &quot;У пташиному царстві&quot;"/>
          <p:cNvPicPr>
            <a:picLocks noChangeAspect="1" noChangeArrowheads="1"/>
          </p:cNvPicPr>
          <p:nvPr/>
        </p:nvPicPr>
        <p:blipFill>
          <a:blip r:embed="rId7" cstate="print">
            <a:lum bright="-20000" contrast="30000"/>
          </a:blip>
          <a:srcRect l="19009" t="5923" r="8121"/>
          <a:stretch>
            <a:fillRect/>
          </a:stretch>
        </p:blipFill>
        <p:spPr bwMode="auto">
          <a:xfrm>
            <a:off x="2996952" y="2627785"/>
            <a:ext cx="864096" cy="1367368"/>
          </a:xfrm>
          <a:prstGeom prst="rect">
            <a:avLst/>
          </a:prstGeom>
          <a:noFill/>
        </p:spPr>
      </p:pic>
      <p:pic>
        <p:nvPicPr>
          <p:cNvPr id="25606" name="Picture 6" descr="ᐈ Волшебник картинка фото, рисунки волшебник | скачать на Depositphotos®"/>
          <p:cNvPicPr>
            <a:picLocks noChangeAspect="1" noChangeArrowheads="1"/>
          </p:cNvPicPr>
          <p:nvPr/>
        </p:nvPicPr>
        <p:blipFill>
          <a:blip r:embed="rId8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980728" y="2627785"/>
            <a:ext cx="936104" cy="1303283"/>
          </a:xfrm>
          <a:prstGeom prst="rect">
            <a:avLst/>
          </a:prstGeom>
          <a:noFill/>
        </p:spPr>
      </p:pic>
      <p:pic>
        <p:nvPicPr>
          <p:cNvPr id="25608" name="Picture 8" descr="Молоко з часником - кращі рецепти для збереження молодості і здоров'я -  Жіночий Світ"/>
          <p:cNvPicPr>
            <a:picLocks noChangeAspect="1" noChangeArrowheads="1"/>
          </p:cNvPicPr>
          <p:nvPr/>
        </p:nvPicPr>
        <p:blipFill>
          <a:blip r:embed="rId9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725145" y="953499"/>
            <a:ext cx="1368152" cy="1026213"/>
          </a:xfrm>
          <a:prstGeom prst="rect">
            <a:avLst/>
          </a:prstGeom>
          <a:noFill/>
        </p:spPr>
      </p:pic>
      <p:pic>
        <p:nvPicPr>
          <p:cNvPr id="25610" name="Picture 10" descr="Картинка для дітей човен з веслами, як намалювати човен олівцем поетапно"/>
          <p:cNvPicPr>
            <a:picLocks noChangeAspect="1" noChangeArrowheads="1"/>
          </p:cNvPicPr>
          <p:nvPr/>
        </p:nvPicPr>
        <p:blipFill>
          <a:blip r:embed="rId10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2708920" y="1028913"/>
            <a:ext cx="1368152" cy="791256"/>
          </a:xfrm>
          <a:prstGeom prst="rect">
            <a:avLst/>
          </a:prstGeom>
          <a:noFill/>
        </p:spPr>
      </p:pic>
      <p:pic>
        <p:nvPicPr>
          <p:cNvPr id="25612" name="Picture 12" descr="Дощовий черв'як: будова тіла, життєвий цикл і різновиди, користь в  господарстві і розведення на фермах"/>
          <p:cNvPicPr>
            <a:picLocks noChangeAspect="1" noChangeArrowheads="1"/>
          </p:cNvPicPr>
          <p:nvPr/>
        </p:nvPicPr>
        <p:blipFill>
          <a:blip r:embed="rId11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725145" y="4788024"/>
            <a:ext cx="1355996" cy="1012032"/>
          </a:xfrm>
          <a:prstGeom prst="rect">
            <a:avLst/>
          </a:prstGeom>
          <a:noFill/>
        </p:spPr>
      </p:pic>
      <p:pic>
        <p:nvPicPr>
          <p:cNvPr id="25614" name="Picture 14" descr="Картинки с птицами: распечатать или скачать бесплатно | Printonic.ru"/>
          <p:cNvPicPr>
            <a:picLocks noChangeAspect="1" noChangeArrowheads="1"/>
          </p:cNvPicPr>
          <p:nvPr/>
        </p:nvPicPr>
        <p:blipFill>
          <a:blip r:embed="rId12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908720" y="4583747"/>
            <a:ext cx="1008113" cy="1320936"/>
          </a:xfrm>
          <a:prstGeom prst="rect">
            <a:avLst/>
          </a:prstGeom>
          <a:noFill/>
        </p:spPr>
      </p:pic>
      <p:pic>
        <p:nvPicPr>
          <p:cNvPr id="25616" name="Picture 16" descr="Стихи про Чай для детей и их родителей. Читать стихи про Чай онлайн"/>
          <p:cNvPicPr>
            <a:picLocks noChangeAspect="1" noChangeArrowheads="1"/>
          </p:cNvPicPr>
          <p:nvPr/>
        </p:nvPicPr>
        <p:blipFill>
          <a:blip r:embed="rId13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2708920" y="4572001"/>
            <a:ext cx="1296144" cy="1296145"/>
          </a:xfrm>
          <a:prstGeom prst="roundRect">
            <a:avLst/>
          </a:prstGeom>
          <a:noFill/>
        </p:spPr>
      </p:pic>
      <p:pic>
        <p:nvPicPr>
          <p:cNvPr id="25618" name="Picture 18" descr="Про це не напишуть у підручниках: цікаві факти про українських козаків -  ЗНАЙ ЮА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41169" y="2627784"/>
            <a:ext cx="871711" cy="1317013"/>
          </a:xfrm>
          <a:prstGeom prst="rect">
            <a:avLst/>
          </a:prstGeom>
          <a:noFill/>
        </p:spPr>
      </p:pic>
      <p:pic>
        <p:nvPicPr>
          <p:cNvPr id="25620" name="Picture 20" descr="Книга «Цікава читанка для підготовки дітей до школи» Наталия Шост, купить  на YAKABOO.ua | 966-692-041-7"/>
          <p:cNvPicPr>
            <a:picLocks noChangeAspect="1" noChangeArrowheads="1"/>
          </p:cNvPicPr>
          <p:nvPr/>
        </p:nvPicPr>
        <p:blipFill>
          <a:blip r:embed="rId15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5013177" y="6444210"/>
            <a:ext cx="911213" cy="1293047"/>
          </a:xfrm>
          <a:prstGeom prst="rect">
            <a:avLst/>
          </a:prstGeom>
          <a:noFill/>
        </p:spPr>
      </p:pic>
      <p:sp>
        <p:nvSpPr>
          <p:cNvPr id="57" name="Равнобедренный треугольник 56"/>
          <p:cNvSpPr/>
          <p:nvPr/>
        </p:nvSpPr>
        <p:spPr>
          <a:xfrm>
            <a:off x="836712" y="6516216"/>
            <a:ext cx="1224136" cy="1224136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2" descr="Red and Yellow Striped Border"/>
          <p:cNvPicPr>
            <a:picLocks noChangeAspect="1" noChangeArrowheads="1"/>
          </p:cNvPicPr>
          <p:nvPr/>
        </p:nvPicPr>
        <p:blipFill>
          <a:blip r:embed="rId3" cstate="print"/>
          <a:srcRect l="6951" t="5113" r="6951" b="5901"/>
          <a:stretch>
            <a:fillRect/>
          </a:stretch>
        </p:blipFill>
        <p:spPr bwMode="auto">
          <a:xfrm>
            <a:off x="476672" y="467544"/>
            <a:ext cx="5904656" cy="81369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" name="Скругленный прямоугольник 1"/>
          <p:cNvSpPr/>
          <p:nvPr/>
        </p:nvSpPr>
        <p:spPr>
          <a:xfrm>
            <a:off x="69269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636912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9269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36912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5313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53136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2696" y="2555776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53136" y="683568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5313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36912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92696" y="6372200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36912" y="4499992"/>
            <a:ext cx="1512168" cy="1440160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 стрелкой 29"/>
          <p:cNvCxnSpPr/>
          <p:nvPr/>
        </p:nvCxnSpPr>
        <p:spPr>
          <a:xfrm flipV="1">
            <a:off x="1484784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5445225" y="3995936"/>
            <a:ext cx="947" cy="465283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1484784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2204864" y="3275856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9" idx="1"/>
          </p:cNvCxnSpPr>
          <p:nvPr/>
        </p:nvCxnSpPr>
        <p:spPr>
          <a:xfrm flipH="1">
            <a:off x="4149081" y="1403648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5445224" y="2123728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5" idx="2"/>
            <a:endCxn id="13" idx="0"/>
          </p:cNvCxnSpPr>
          <p:nvPr/>
        </p:nvCxnSpPr>
        <p:spPr>
          <a:xfrm>
            <a:off x="3392996" y="3995936"/>
            <a:ext cx="0" cy="504056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4149081" y="5220072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stCxn id="11" idx="1"/>
          </p:cNvCxnSpPr>
          <p:nvPr/>
        </p:nvCxnSpPr>
        <p:spPr>
          <a:xfrm flipH="1">
            <a:off x="2204864" y="7092280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5445224" y="5940152"/>
            <a:ext cx="0" cy="432048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10" idx="1"/>
            <a:endCxn id="11" idx="3"/>
          </p:cNvCxnSpPr>
          <p:nvPr/>
        </p:nvCxnSpPr>
        <p:spPr>
          <a:xfrm flipH="1">
            <a:off x="4149081" y="7092280"/>
            <a:ext cx="504056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836712" y="827586"/>
            <a:ext cx="1296144" cy="1174343"/>
          </a:xfrm>
          <a:prstGeom prst="roundRect">
            <a:avLst/>
          </a:prstGeom>
          <a:noFill/>
        </p:spPr>
      </p:pic>
      <p:cxnSp>
        <p:nvCxnSpPr>
          <p:cNvPr id="68" name="Прямая со стрелкой 67"/>
          <p:cNvCxnSpPr>
            <a:stCxn id="3" idx="1"/>
          </p:cNvCxnSpPr>
          <p:nvPr/>
        </p:nvCxnSpPr>
        <p:spPr>
          <a:xfrm flipH="1">
            <a:off x="2204864" y="1403648"/>
            <a:ext cx="432048" cy="0"/>
          </a:xfrm>
          <a:prstGeom prst="straightConnector1">
            <a:avLst/>
          </a:prstGeom>
          <a:ln w="38100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764705" y="8028384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400" b="1" dirty="0" smtClean="0"/>
              <a:t>Глечик, каченя, вчитель, курча, бичок, учень, льотчик, мочалка, очерет, печиво, кочерга .</a:t>
            </a:r>
            <a:endParaRPr lang="ru-RU" sz="1400" b="1" dirty="0"/>
          </a:p>
        </p:txBody>
      </p:sp>
      <p:pic>
        <p:nvPicPr>
          <p:cNvPr id="47" name="Picture 7" descr="C:\Users\Мой\Desktop\ук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3068960" y="0"/>
            <a:ext cx="708366" cy="684899"/>
          </a:xfrm>
          <a:prstGeom prst="rect">
            <a:avLst/>
          </a:prstGeom>
          <a:noFill/>
        </p:spPr>
      </p:pic>
      <p:pic>
        <p:nvPicPr>
          <p:cNvPr id="51" name="Picture 58" descr="Nope. I don’t like ducks, ducklings, rubber ducks, or anything duck except when ducks are food and I love the dish Chinese Roast Duck."/>
          <p:cNvPicPr>
            <a:picLocks noChangeAspect="1" noChangeArrowheads="1"/>
          </p:cNvPicPr>
          <p:nvPr/>
        </p:nvPicPr>
        <p:blipFill>
          <a:blip r:embed="rId6" cstate="print">
            <a:lum bright="-20000" contrast="30000"/>
          </a:blip>
          <a:srcRect l="12501" t="6251" r="12492" b="12492"/>
          <a:stretch>
            <a:fillRect/>
          </a:stretch>
        </p:blipFill>
        <p:spPr bwMode="auto">
          <a:xfrm>
            <a:off x="2780928" y="6444209"/>
            <a:ext cx="1224136" cy="1326147"/>
          </a:xfrm>
          <a:prstGeom prst="roundRect">
            <a:avLst/>
          </a:prstGeom>
          <a:noFill/>
        </p:spPr>
      </p:pic>
      <p:pic>
        <p:nvPicPr>
          <p:cNvPr id="52" name="Picture 60" descr=" "/>
          <p:cNvPicPr>
            <a:picLocks noChangeAspect="1" noChangeArrowheads="1"/>
          </p:cNvPicPr>
          <p:nvPr/>
        </p:nvPicPr>
        <p:blipFill>
          <a:blip r:embed="rId7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764704" y="4644008"/>
            <a:ext cx="1346550" cy="1224136"/>
          </a:xfrm>
          <a:prstGeom prst="roundRect">
            <a:avLst/>
          </a:prstGeom>
          <a:noFill/>
        </p:spPr>
      </p:pic>
      <p:pic>
        <p:nvPicPr>
          <p:cNvPr id="53" name="Picture 8" descr="Яндекс.Фотки"/>
          <p:cNvPicPr>
            <a:picLocks noChangeAspect="1" noChangeArrowheads="1"/>
          </p:cNvPicPr>
          <p:nvPr/>
        </p:nvPicPr>
        <p:blipFill>
          <a:blip r:embed="rId8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725144" y="4644009"/>
            <a:ext cx="1407298" cy="1115359"/>
          </a:xfrm>
          <a:prstGeom prst="roundRect">
            <a:avLst/>
          </a:prstGeom>
          <a:noFill/>
        </p:spPr>
      </p:pic>
      <p:pic>
        <p:nvPicPr>
          <p:cNvPr id="14" name="Picture 2" descr="Печиво Кураб'є здобне пісочно-відсадне купити від 86.90 грн – Печиво –  Фуршет Київ"/>
          <p:cNvPicPr>
            <a:picLocks noChangeAspect="1" noChangeArrowheads="1"/>
          </p:cNvPicPr>
          <p:nvPr/>
        </p:nvPicPr>
        <p:blipFill>
          <a:blip r:embed="rId9" cstate="print">
            <a:lum bright="-20000" contrast="30000"/>
          </a:blip>
          <a:srcRect l="4815" t="33707" r="6103" b="6103"/>
          <a:stretch>
            <a:fillRect/>
          </a:stretch>
        </p:blipFill>
        <p:spPr bwMode="auto">
          <a:xfrm>
            <a:off x="4725144" y="971600"/>
            <a:ext cx="1385434" cy="936104"/>
          </a:xfrm>
          <a:prstGeom prst="rect">
            <a:avLst/>
          </a:prstGeom>
          <a:noFill/>
        </p:spPr>
      </p:pic>
      <p:pic>
        <p:nvPicPr>
          <p:cNvPr id="22534" name="Picture 6" descr="Солом'яний бичок"/>
          <p:cNvPicPr>
            <a:picLocks noChangeAspect="1" noChangeArrowheads="1"/>
          </p:cNvPicPr>
          <p:nvPr/>
        </p:nvPicPr>
        <p:blipFill>
          <a:blip r:embed="rId10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57277" y="2699793"/>
            <a:ext cx="1372289" cy="1243983"/>
          </a:xfrm>
          <a:prstGeom prst="rect">
            <a:avLst/>
          </a:prstGeom>
          <a:noFill/>
        </p:spPr>
      </p:pic>
      <p:pic>
        <p:nvPicPr>
          <p:cNvPr id="22536" name="Picture 8" descr="Створення рослинного орнаменту «Опішнянський глечик»."/>
          <p:cNvPicPr>
            <a:picLocks noChangeAspect="1" noChangeArrowheads="1"/>
          </p:cNvPicPr>
          <p:nvPr/>
        </p:nvPicPr>
        <p:blipFill>
          <a:blip r:embed="rId11" cstate="print"/>
          <a:srcRect l="25984" r="27142"/>
          <a:stretch>
            <a:fillRect/>
          </a:stretch>
        </p:blipFill>
        <p:spPr bwMode="auto">
          <a:xfrm>
            <a:off x="5013176" y="6444209"/>
            <a:ext cx="864096" cy="1304193"/>
          </a:xfrm>
          <a:prstGeom prst="rect">
            <a:avLst/>
          </a:prstGeom>
          <a:noFill/>
        </p:spPr>
      </p:pic>
      <p:pic>
        <p:nvPicPr>
          <p:cNvPr id="22538" name="Picture 10" descr="Симпатичный мальчик идет в школу | Премиум векторы"/>
          <p:cNvPicPr>
            <a:picLocks noChangeAspect="1" noChangeArrowheads="1"/>
          </p:cNvPicPr>
          <p:nvPr/>
        </p:nvPicPr>
        <p:blipFill>
          <a:blip r:embed="rId12" cstate="print">
            <a:lum bright="-10000" contrast="20000"/>
          </a:blip>
          <a:srcRect l="23716" r="23791" b="-1611"/>
          <a:stretch>
            <a:fillRect/>
          </a:stretch>
        </p:blipFill>
        <p:spPr bwMode="auto">
          <a:xfrm>
            <a:off x="2996952" y="2627785"/>
            <a:ext cx="746004" cy="1296145"/>
          </a:xfrm>
          <a:prstGeom prst="rect">
            <a:avLst/>
          </a:prstGeom>
          <a:noFill/>
        </p:spPr>
      </p:pic>
      <p:pic>
        <p:nvPicPr>
          <p:cNvPr id="22540" name="Picture 12" descr="Российские учителя смогут делать «вертикальную карьеру»: в школе вводят  новые должности - 53 Новости"/>
          <p:cNvPicPr>
            <a:picLocks noChangeAspect="1" noChangeArrowheads="1"/>
          </p:cNvPicPr>
          <p:nvPr/>
        </p:nvPicPr>
        <p:blipFill>
          <a:blip r:embed="rId1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64705" y="6660233"/>
            <a:ext cx="1361998" cy="876619"/>
          </a:xfrm>
          <a:prstGeom prst="rect">
            <a:avLst/>
          </a:prstGeom>
          <a:noFill/>
        </p:spPr>
      </p:pic>
      <p:pic>
        <p:nvPicPr>
          <p:cNvPr id="22542" name="Picture 14" descr="Стоковые векторные изображения Cattail herb | Depositphotos®"/>
          <p:cNvPicPr>
            <a:picLocks noChangeAspect="1" noChangeArrowheads="1"/>
          </p:cNvPicPr>
          <p:nvPr/>
        </p:nvPicPr>
        <p:blipFill>
          <a:blip r:embed="rId14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725145" y="2627785"/>
            <a:ext cx="1404173" cy="1167681"/>
          </a:xfrm>
          <a:prstGeom prst="rect">
            <a:avLst/>
          </a:prstGeom>
          <a:noFill/>
        </p:spPr>
      </p:pic>
      <p:sp>
        <p:nvSpPr>
          <p:cNvPr id="22544" name="AutoShape 16" descr="Почему чугун не похож на железо, а железо - на сталь? :: Почемучка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6" name="AutoShape 18" descr="Почему чугун не похож на железо, а железо - на сталь? :: Почемучка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8" name="AutoShape 20" descr="Почему чугун не похож на железо, а железо - на сталь? :: Почемучка"/>
          <p:cNvSpPr>
            <a:spLocks noChangeAspect="1" noChangeArrowheads="1"/>
          </p:cNvSpPr>
          <p:nvPr/>
        </p:nvSpPr>
        <p:spPr bwMode="auto">
          <a:xfrm>
            <a:off x="155576" y="-136526"/>
            <a:ext cx="298450" cy="298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50" name="Picture 22" descr="Кочерга для мангала 290х10мм арт. К290"/>
          <p:cNvPicPr>
            <a:picLocks noChangeAspect="1" noChangeArrowheads="1"/>
          </p:cNvPicPr>
          <p:nvPr/>
        </p:nvPicPr>
        <p:blipFill>
          <a:blip r:embed="rId15" cstate="print">
            <a:lum bright="-20000" contrast="30000"/>
          </a:blip>
          <a:srcRect l="6117" t="6117" b="20481"/>
          <a:stretch>
            <a:fillRect/>
          </a:stretch>
        </p:blipFill>
        <p:spPr bwMode="auto">
          <a:xfrm>
            <a:off x="2708921" y="899592"/>
            <a:ext cx="1381499" cy="1080120"/>
          </a:xfrm>
          <a:prstGeom prst="rect">
            <a:avLst/>
          </a:prstGeom>
          <a:noFill/>
        </p:spPr>
      </p:pic>
      <p:pic>
        <p:nvPicPr>
          <p:cNvPr id="22552" name="Picture 24" descr="Летчик в самолете - картинка №10317 | Printonic.ru"/>
          <p:cNvPicPr>
            <a:picLocks noChangeAspect="1" noChangeArrowheads="1"/>
          </p:cNvPicPr>
          <p:nvPr/>
        </p:nvPicPr>
        <p:blipFill>
          <a:blip r:embed="rId16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2708920" y="4644008"/>
            <a:ext cx="1407746" cy="1080120"/>
          </a:xfrm>
          <a:prstGeom prst="rect">
            <a:avLst/>
          </a:prstGeom>
          <a:noFill/>
        </p:spPr>
      </p:pic>
      <p:sp>
        <p:nvSpPr>
          <p:cNvPr id="28" name="7-конечная звезда 27"/>
          <p:cNvSpPr/>
          <p:nvPr/>
        </p:nvSpPr>
        <p:spPr>
          <a:xfrm>
            <a:off x="4797153" y="6444208"/>
            <a:ext cx="288032" cy="288032"/>
          </a:xfrm>
          <a:prstGeom prst="star7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Red and Yellow Striped Border"/>
          <p:cNvPicPr>
            <a:picLocks noChangeAspect="1" noChangeArrowheads="1"/>
          </p:cNvPicPr>
          <p:nvPr/>
        </p:nvPicPr>
        <p:blipFill>
          <a:blip r:embed="rId2" cstate="print"/>
          <a:srcRect l="9051" t="5113" r="8001" b="5113"/>
          <a:stretch>
            <a:fillRect/>
          </a:stretch>
        </p:blipFill>
        <p:spPr bwMode="auto">
          <a:xfrm>
            <a:off x="620688" y="467544"/>
            <a:ext cx="5688632" cy="82089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5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924944" y="3707906"/>
            <a:ext cx="1296144" cy="1174343"/>
          </a:xfrm>
          <a:prstGeom prst="roundRect">
            <a:avLst/>
          </a:prstGeom>
          <a:noFill/>
        </p:spPr>
      </p:pic>
      <p:pic>
        <p:nvPicPr>
          <p:cNvPr id="6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97152" y="3707906"/>
            <a:ext cx="1296144" cy="1174343"/>
          </a:xfrm>
          <a:prstGeom prst="roundRect">
            <a:avLst/>
          </a:prstGeom>
          <a:noFill/>
        </p:spPr>
      </p:pic>
      <p:pic>
        <p:nvPicPr>
          <p:cNvPr id="7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052736" y="3635898"/>
            <a:ext cx="1296144" cy="1174343"/>
          </a:xfrm>
          <a:prstGeom prst="roundRect">
            <a:avLst/>
          </a:prstGeom>
          <a:noFill/>
        </p:spPr>
      </p:pic>
      <p:pic>
        <p:nvPicPr>
          <p:cNvPr id="8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25144" y="2195738"/>
            <a:ext cx="1296144" cy="1174343"/>
          </a:xfrm>
          <a:prstGeom prst="roundRect">
            <a:avLst/>
          </a:prstGeom>
          <a:noFill/>
        </p:spPr>
      </p:pic>
      <p:pic>
        <p:nvPicPr>
          <p:cNvPr id="9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924944" y="2195738"/>
            <a:ext cx="1296144" cy="1174343"/>
          </a:xfrm>
          <a:prstGeom prst="roundRect">
            <a:avLst/>
          </a:prstGeom>
          <a:noFill/>
        </p:spPr>
      </p:pic>
      <p:pic>
        <p:nvPicPr>
          <p:cNvPr id="10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052736" y="2195738"/>
            <a:ext cx="1296144" cy="1174343"/>
          </a:xfrm>
          <a:prstGeom prst="roundRect">
            <a:avLst/>
          </a:prstGeom>
          <a:noFill/>
        </p:spPr>
      </p:pic>
      <p:pic>
        <p:nvPicPr>
          <p:cNvPr id="11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25144" y="755577"/>
            <a:ext cx="1296144" cy="1174343"/>
          </a:xfrm>
          <a:prstGeom prst="roundRect">
            <a:avLst/>
          </a:prstGeom>
          <a:noFill/>
        </p:spPr>
      </p:pic>
      <p:pic>
        <p:nvPicPr>
          <p:cNvPr id="12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924944" y="755577"/>
            <a:ext cx="1296144" cy="1174343"/>
          </a:xfrm>
          <a:prstGeom prst="roundRect">
            <a:avLst/>
          </a:prstGeom>
          <a:noFill/>
        </p:spPr>
      </p:pic>
      <p:pic>
        <p:nvPicPr>
          <p:cNvPr id="13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-11111" t="-12264" r="-11111" b="-10372"/>
          <a:stretch>
            <a:fillRect/>
          </a:stretch>
        </p:blipFill>
        <p:spPr bwMode="auto">
          <a:xfrm>
            <a:off x="908721" y="611560"/>
            <a:ext cx="1584176" cy="1440160"/>
          </a:xfrm>
          <a:prstGeom prst="ellipse">
            <a:avLst/>
          </a:prstGeom>
          <a:noFill/>
        </p:spPr>
      </p:pic>
      <p:pic>
        <p:nvPicPr>
          <p:cNvPr id="14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124744" y="5220074"/>
            <a:ext cx="1296144" cy="1174343"/>
          </a:xfrm>
          <a:prstGeom prst="roundRect">
            <a:avLst/>
          </a:prstGeom>
          <a:noFill/>
        </p:spPr>
      </p:pic>
      <p:pic>
        <p:nvPicPr>
          <p:cNvPr id="16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124744" y="6732242"/>
            <a:ext cx="1296144" cy="1174343"/>
          </a:xfrm>
          <a:prstGeom prst="roundRect">
            <a:avLst/>
          </a:prstGeom>
          <a:noFill/>
        </p:spPr>
      </p:pic>
      <p:pic>
        <p:nvPicPr>
          <p:cNvPr id="17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3068960" y="6660234"/>
            <a:ext cx="1296144" cy="1174343"/>
          </a:xfrm>
          <a:prstGeom prst="roundRect">
            <a:avLst/>
          </a:prstGeom>
          <a:noFill/>
        </p:spPr>
      </p:pic>
      <p:pic>
        <p:nvPicPr>
          <p:cNvPr id="18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97152" y="6660234"/>
            <a:ext cx="1296144" cy="1174343"/>
          </a:xfrm>
          <a:prstGeom prst="roundRect">
            <a:avLst/>
          </a:prstGeom>
          <a:noFill/>
        </p:spPr>
      </p:pic>
      <p:pic>
        <p:nvPicPr>
          <p:cNvPr id="19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996952" y="5148066"/>
            <a:ext cx="1296144" cy="1174343"/>
          </a:xfrm>
          <a:prstGeom prst="roundRect">
            <a:avLst/>
          </a:prstGeom>
          <a:noFill/>
        </p:spPr>
      </p:pic>
      <p:pic>
        <p:nvPicPr>
          <p:cNvPr id="20" name="Picture 2" descr="Счастливый смайлик, давая пальца вверх изолированные на белом фоне — стоковая иллюстрация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797152" y="5148066"/>
            <a:ext cx="1296144" cy="1174343"/>
          </a:xfrm>
          <a:prstGeom prst="round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908720" y="7956376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1" dirty="0" smtClean="0"/>
              <a:t>Молодець!!! Ти успішно пройшов усі лабіринти!!!</a:t>
            </a:r>
            <a:endParaRPr lang="ru-RU" b="1" dirty="0"/>
          </a:p>
        </p:txBody>
      </p:sp>
      <p:pic>
        <p:nvPicPr>
          <p:cNvPr id="24" name="Picture 7" descr="C:\Users\Мой\Desktop\ук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0228"/>
          <a:stretch>
            <a:fillRect/>
          </a:stretch>
        </p:blipFill>
        <p:spPr bwMode="auto">
          <a:xfrm>
            <a:off x="3068960" y="0"/>
            <a:ext cx="708366" cy="6848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льков">
  <a:themeElements>
    <a:clrScheme name="Альков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Альков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льков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288</TotalTime>
  <Words>389</Words>
  <Application>Microsoft Office PowerPoint</Application>
  <PresentationFormat>Екран (4:3)</PresentationFormat>
  <Paragraphs>23</Paragraphs>
  <Slides>10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1" baseType="lpstr">
      <vt:lpstr>Альков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Мой</dc:creator>
  <cp:lastModifiedBy>Win7</cp:lastModifiedBy>
  <cp:revision>118</cp:revision>
  <dcterms:created xsi:type="dcterms:W3CDTF">2021-01-24T11:55:05Z</dcterms:created>
  <dcterms:modified xsi:type="dcterms:W3CDTF">2024-01-19T18:28:34Z</dcterms:modified>
</cp:coreProperties>
</file>