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media/image16.jpg" ContentType="image/jpeg"/>
  <Override PartName="/ppt/media/image20.jpg" ContentType="image/jpeg"/>
  <Override PartName="/ppt/media/image51.JPG" ContentType="image/jpeg"/>
  <Override PartName="/ppt/media/image52.JPG" ContentType="image/jpeg"/>
  <Override PartName="/ppt/media/image55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5" r:id="rId2"/>
  </p:sldMasterIdLst>
  <p:notesMasterIdLst>
    <p:notesMasterId r:id="rId24"/>
  </p:notesMasterIdLst>
  <p:sldIdLst>
    <p:sldId id="312" r:id="rId3"/>
    <p:sldId id="511" r:id="rId4"/>
    <p:sldId id="509" r:id="rId5"/>
    <p:sldId id="510" r:id="rId6"/>
    <p:sldId id="512" r:id="rId7"/>
    <p:sldId id="486" r:id="rId8"/>
    <p:sldId id="485" r:id="rId9"/>
    <p:sldId id="496" r:id="rId10"/>
    <p:sldId id="498" r:id="rId11"/>
    <p:sldId id="500" r:id="rId12"/>
    <p:sldId id="501" r:id="rId13"/>
    <p:sldId id="468" r:id="rId14"/>
    <p:sldId id="477" r:id="rId15"/>
    <p:sldId id="469" r:id="rId16"/>
    <p:sldId id="472" r:id="rId17"/>
    <p:sldId id="475" r:id="rId18"/>
    <p:sldId id="503" r:id="rId19"/>
    <p:sldId id="506" r:id="rId20"/>
    <p:sldId id="507" r:id="rId21"/>
    <p:sldId id="504" r:id="rId22"/>
    <p:sldId id="476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1D83"/>
    <a:srgbClr val="FFFFFF"/>
    <a:srgbClr val="0033CC"/>
    <a:srgbClr val="4B76FF"/>
    <a:srgbClr val="BDCDFF"/>
    <a:srgbClr val="2116AE"/>
    <a:srgbClr val="AFC2FF"/>
    <a:srgbClr val="577FFF"/>
    <a:srgbClr val="A3A3FF"/>
    <a:srgbClr val="054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108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FD2CDD-E335-4BBB-8851-7453DFB12224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9BE59765-7C78-445D-9277-77450BD26CEC}">
      <dgm:prSet phldrT="[Текст]"/>
      <dgm:spPr>
        <a:solidFill>
          <a:srgbClr val="BDCDFF"/>
        </a:solidFill>
      </dgm:spPr>
      <dgm:t>
        <a:bodyPr/>
        <a:lstStyle/>
        <a:p>
          <a:pPr algn="l"/>
          <a:r>
            <a:rPr lang="ru-RU" b="1" dirty="0" smtClean="0">
              <a:solidFill>
                <a:srgbClr val="0070C0"/>
              </a:solidFill>
            </a:rPr>
            <a:t>• </a:t>
          </a:r>
          <a:r>
            <a:rPr lang="ru-RU" b="1" dirty="0" err="1" smtClean="0">
              <a:solidFill>
                <a:srgbClr val="0070C0"/>
              </a:solidFill>
            </a:rPr>
            <a:t>Забезпечує</a:t>
          </a:r>
          <a:r>
            <a:rPr lang="ru-RU" b="1" dirty="0" smtClean="0">
              <a:solidFill>
                <a:srgbClr val="0070C0"/>
              </a:solidFill>
            </a:rPr>
            <a:t> </a:t>
          </a:r>
          <a:r>
            <a:rPr lang="ru-RU" b="1" dirty="0" err="1" smtClean="0">
              <a:solidFill>
                <a:srgbClr val="0070C0"/>
              </a:solidFill>
            </a:rPr>
            <a:t>гнучкість</a:t>
          </a:r>
          <a:r>
            <a:rPr lang="ru-RU" b="1" dirty="0" smtClean="0">
              <a:solidFill>
                <a:srgbClr val="0070C0"/>
              </a:solidFill>
            </a:rPr>
            <a:t> </a:t>
          </a:r>
          <a:r>
            <a:rPr lang="ru-RU" b="1" dirty="0" err="1" smtClean="0">
              <a:solidFill>
                <a:srgbClr val="0070C0"/>
              </a:solidFill>
            </a:rPr>
            <a:t>роботи</a:t>
          </a:r>
          <a:r>
            <a:rPr lang="ru-RU" b="1" dirty="0" smtClean="0">
              <a:solidFill>
                <a:srgbClr val="0070C0"/>
              </a:solidFill>
            </a:rPr>
            <a:t> педагога</a:t>
          </a:r>
        </a:p>
        <a:p>
          <a:pPr algn="l"/>
          <a:r>
            <a:rPr lang="ru-RU" b="1" dirty="0" smtClean="0">
              <a:solidFill>
                <a:srgbClr val="0070C0"/>
              </a:solidFill>
            </a:rPr>
            <a:t>• </a:t>
          </a:r>
          <a:r>
            <a:rPr lang="ru-RU" b="1" dirty="0" err="1" smtClean="0">
              <a:solidFill>
                <a:srgbClr val="0070C0"/>
              </a:solidFill>
            </a:rPr>
            <a:t>Цікава</a:t>
          </a:r>
          <a:r>
            <a:rPr lang="ru-RU" b="1" dirty="0" smtClean="0">
              <a:solidFill>
                <a:srgbClr val="0070C0"/>
              </a:solidFill>
            </a:rPr>
            <a:t> та </a:t>
          </a:r>
          <a:r>
            <a:rPr lang="ru-RU" b="1" dirty="0" err="1" smtClean="0">
              <a:solidFill>
                <a:srgbClr val="0070C0"/>
              </a:solidFill>
            </a:rPr>
            <a:t>пізнавальна</a:t>
          </a:r>
          <a:r>
            <a:rPr lang="ru-RU" b="1" dirty="0" smtClean="0">
              <a:solidFill>
                <a:srgbClr val="0070C0"/>
              </a:solidFill>
            </a:rPr>
            <a:t> </a:t>
          </a:r>
          <a:r>
            <a:rPr lang="ru-RU" b="1" dirty="0" err="1" smtClean="0">
              <a:solidFill>
                <a:srgbClr val="0070C0"/>
              </a:solidFill>
            </a:rPr>
            <a:t>дітям</a:t>
          </a:r>
          <a:endParaRPr lang="ru-RU" b="1" dirty="0">
            <a:solidFill>
              <a:srgbClr val="0070C0"/>
            </a:solidFill>
          </a:endParaRPr>
        </a:p>
      </dgm:t>
    </dgm:pt>
    <dgm:pt modelId="{4902C3E0-578F-42E2-B88A-6161A0B97314}" type="parTrans" cxnId="{C5989E33-B1FB-4642-A424-FE1D7FE3EEEF}">
      <dgm:prSet/>
      <dgm:spPr/>
      <dgm:t>
        <a:bodyPr/>
        <a:lstStyle/>
        <a:p>
          <a:endParaRPr lang="ru-RU"/>
        </a:p>
      </dgm:t>
    </dgm:pt>
    <dgm:pt modelId="{C7DA368D-8BA8-4A67-96B8-D901A878CC67}" type="sibTrans" cxnId="{C5989E33-B1FB-4642-A424-FE1D7FE3EEEF}">
      <dgm:prSet/>
      <dgm:spPr/>
      <dgm:t>
        <a:bodyPr/>
        <a:lstStyle/>
        <a:p>
          <a:endParaRPr lang="ru-RU"/>
        </a:p>
      </dgm:t>
    </dgm:pt>
    <dgm:pt modelId="{1F2EB22B-2D45-4873-B967-E1719A34A81F}">
      <dgm:prSet phldrT="[Текст]"/>
      <dgm:spPr>
        <a:solidFill>
          <a:srgbClr val="BDCDFF"/>
        </a:solidFill>
      </dgm:spPr>
      <dgm:t>
        <a:bodyPr/>
        <a:lstStyle/>
        <a:p>
          <a:pPr algn="l"/>
          <a:r>
            <a:rPr lang="ru-RU" b="1" dirty="0" smtClean="0">
              <a:solidFill>
                <a:srgbClr val="0070C0"/>
              </a:solidFill>
            </a:rPr>
            <a:t>• </a:t>
          </a:r>
          <a:r>
            <a:rPr lang="ru-RU" b="1" dirty="0" err="1" smtClean="0">
              <a:solidFill>
                <a:srgbClr val="0070C0"/>
              </a:solidFill>
            </a:rPr>
            <a:t>Легше</a:t>
          </a:r>
          <a:r>
            <a:rPr lang="ru-RU" b="1" dirty="0" smtClean="0">
              <a:solidFill>
                <a:srgbClr val="0070C0"/>
              </a:solidFill>
            </a:rPr>
            <a:t> для </a:t>
          </a:r>
          <a:r>
            <a:rPr lang="ru-RU" b="1" dirty="0" err="1" smtClean="0">
              <a:solidFill>
                <a:srgbClr val="0070C0"/>
              </a:solidFill>
            </a:rPr>
            <a:t>впровадження</a:t>
          </a:r>
          <a:endParaRPr lang="ru-RU" b="1" dirty="0" smtClean="0">
            <a:solidFill>
              <a:srgbClr val="0070C0"/>
            </a:solidFill>
          </a:endParaRPr>
        </a:p>
        <a:p>
          <a:pPr algn="l"/>
          <a:r>
            <a:rPr lang="ru-RU" b="1" dirty="0" smtClean="0">
              <a:solidFill>
                <a:srgbClr val="0070C0"/>
              </a:solidFill>
            </a:rPr>
            <a:t>• </a:t>
          </a:r>
          <a:r>
            <a:rPr lang="ru-RU" b="1" dirty="0" err="1" smtClean="0">
              <a:solidFill>
                <a:srgbClr val="0070C0"/>
              </a:solidFill>
            </a:rPr>
            <a:t>Діти</a:t>
          </a:r>
          <a:r>
            <a:rPr lang="ru-RU" b="1" dirty="0" smtClean="0">
              <a:solidFill>
                <a:srgbClr val="0070C0"/>
              </a:solidFill>
            </a:rPr>
            <a:t> </a:t>
          </a:r>
          <a:r>
            <a:rPr lang="ru-RU" b="1" dirty="0" err="1" smtClean="0">
              <a:solidFill>
                <a:srgbClr val="0070C0"/>
              </a:solidFill>
            </a:rPr>
            <a:t>краще</a:t>
          </a:r>
          <a:r>
            <a:rPr lang="ru-RU" b="1" dirty="0" smtClean="0">
              <a:solidFill>
                <a:srgbClr val="0070C0"/>
              </a:solidFill>
            </a:rPr>
            <a:t> </a:t>
          </a:r>
          <a:r>
            <a:rPr lang="ru-RU" b="1" dirty="0" err="1" smtClean="0">
              <a:solidFill>
                <a:srgbClr val="0070C0"/>
              </a:solidFill>
            </a:rPr>
            <a:t>сприймають</a:t>
          </a:r>
          <a:r>
            <a:rPr lang="ru-RU" b="1" dirty="0" smtClean="0">
              <a:solidFill>
                <a:srgbClr val="0070C0"/>
              </a:solidFill>
            </a:rPr>
            <a:t> </a:t>
          </a:r>
          <a:br>
            <a:rPr lang="ru-RU" b="1" dirty="0" smtClean="0">
              <a:solidFill>
                <a:srgbClr val="0070C0"/>
              </a:solidFill>
            </a:rPr>
          </a:br>
          <a:r>
            <a:rPr lang="ru-RU" b="1" dirty="0" smtClean="0">
              <a:solidFill>
                <a:srgbClr val="0070C0"/>
              </a:solidFill>
            </a:rPr>
            <a:t>   </a:t>
          </a:r>
          <a:r>
            <a:rPr lang="ru-RU" b="1" dirty="0" err="1" smtClean="0">
              <a:solidFill>
                <a:srgbClr val="0070C0"/>
              </a:solidFill>
            </a:rPr>
            <a:t>такий</a:t>
          </a:r>
          <a:r>
            <a:rPr lang="ru-RU" b="1" dirty="0" smtClean="0">
              <a:solidFill>
                <a:srgbClr val="0070C0"/>
              </a:solidFill>
            </a:rPr>
            <a:t> </a:t>
          </a:r>
          <a:r>
            <a:rPr lang="ru-RU" b="1" dirty="0" err="1" smtClean="0">
              <a:solidFill>
                <a:srgbClr val="0070C0"/>
              </a:solidFill>
            </a:rPr>
            <a:t>виклад</a:t>
          </a:r>
          <a:r>
            <a:rPr lang="ru-RU" b="1" dirty="0" smtClean="0">
              <a:solidFill>
                <a:srgbClr val="0070C0"/>
              </a:solidFill>
            </a:rPr>
            <a:t> </a:t>
          </a:r>
          <a:r>
            <a:rPr lang="ru-RU" b="1" dirty="0" err="1" smtClean="0">
              <a:solidFill>
                <a:srgbClr val="0070C0"/>
              </a:solidFill>
            </a:rPr>
            <a:t>матеріалу</a:t>
          </a:r>
          <a:endParaRPr lang="ru-RU" b="1" dirty="0">
            <a:solidFill>
              <a:srgbClr val="0070C0"/>
            </a:solidFill>
          </a:endParaRPr>
        </a:p>
      </dgm:t>
    </dgm:pt>
    <dgm:pt modelId="{278CFA7B-EA17-4E10-9ABA-3445937DAB6C}" type="parTrans" cxnId="{5F8FE590-7B80-4D6D-B31B-39239B55B48C}">
      <dgm:prSet/>
      <dgm:spPr/>
      <dgm:t>
        <a:bodyPr/>
        <a:lstStyle/>
        <a:p>
          <a:endParaRPr lang="ru-RU"/>
        </a:p>
      </dgm:t>
    </dgm:pt>
    <dgm:pt modelId="{421D0AE5-C65F-409A-9D36-736BCA7B374D}" type="sibTrans" cxnId="{5F8FE590-7B80-4D6D-B31B-39239B55B48C}">
      <dgm:prSet/>
      <dgm:spPr/>
      <dgm:t>
        <a:bodyPr/>
        <a:lstStyle/>
        <a:p>
          <a:endParaRPr lang="ru-RU"/>
        </a:p>
      </dgm:t>
    </dgm:pt>
    <dgm:pt modelId="{0A4A56B8-6D97-49A7-B7FB-E0627EB2A412}">
      <dgm:prSet phldrT="[Текст]"/>
      <dgm:spPr>
        <a:solidFill>
          <a:srgbClr val="BDCDFF"/>
        </a:solidFill>
      </dgm:spPr>
      <dgm:t>
        <a:bodyPr/>
        <a:lstStyle/>
        <a:p>
          <a:pPr algn="l"/>
          <a:r>
            <a:rPr lang="ru-RU" b="1" dirty="0" err="1" smtClean="0">
              <a:solidFill>
                <a:srgbClr val="0070C0"/>
              </a:solidFill>
            </a:rPr>
            <a:t>Напрями</a:t>
          </a:r>
          <a:r>
            <a:rPr lang="ru-RU" b="1" dirty="0" smtClean="0">
              <a:solidFill>
                <a:srgbClr val="0070C0"/>
              </a:solidFill>
            </a:rPr>
            <a:t> </a:t>
          </a:r>
          <a:r>
            <a:rPr lang="en-US" b="1" dirty="0" smtClean="0">
              <a:solidFill>
                <a:srgbClr val="0070C0"/>
              </a:solidFill>
            </a:rPr>
            <a:t>STREAM</a:t>
          </a:r>
          <a:r>
            <a:rPr lang="uk-UA" b="1" dirty="0" smtClean="0">
              <a:solidFill>
                <a:srgbClr val="0070C0"/>
              </a:solidFill>
            </a:rPr>
            <a:t> взаємодіють, але не виділяємо кожний окремо</a:t>
          </a:r>
          <a:endParaRPr lang="ru-RU" b="1" dirty="0">
            <a:solidFill>
              <a:srgbClr val="0070C0"/>
            </a:solidFill>
          </a:endParaRPr>
        </a:p>
      </dgm:t>
    </dgm:pt>
    <dgm:pt modelId="{8923CF0B-11D4-4EAC-8637-C879C0006FB3}" type="parTrans" cxnId="{40FE2936-6164-4344-9708-E51813FF171D}">
      <dgm:prSet/>
      <dgm:spPr/>
      <dgm:t>
        <a:bodyPr/>
        <a:lstStyle/>
        <a:p>
          <a:endParaRPr lang="ru-RU"/>
        </a:p>
      </dgm:t>
    </dgm:pt>
    <dgm:pt modelId="{2D7BC996-4E01-4FB5-910B-636D1AF951A9}" type="sibTrans" cxnId="{40FE2936-6164-4344-9708-E51813FF171D}">
      <dgm:prSet/>
      <dgm:spPr/>
      <dgm:t>
        <a:bodyPr/>
        <a:lstStyle/>
        <a:p>
          <a:endParaRPr lang="ru-RU"/>
        </a:p>
      </dgm:t>
    </dgm:pt>
    <dgm:pt modelId="{28481796-6390-4403-AE19-E2C18BFA55F6}" type="pres">
      <dgm:prSet presAssocID="{D4FD2CDD-E335-4BBB-8851-7453DFB12224}" presName="linearFlow" presStyleCnt="0">
        <dgm:presLayoutVars>
          <dgm:dir/>
          <dgm:resizeHandles val="exact"/>
        </dgm:presLayoutVars>
      </dgm:prSet>
      <dgm:spPr/>
    </dgm:pt>
    <dgm:pt modelId="{B4294137-EB17-41FF-A708-5C620F1332C6}" type="pres">
      <dgm:prSet presAssocID="{9BE59765-7C78-445D-9277-77450BD26CEC}" presName="composite" presStyleCnt="0"/>
      <dgm:spPr/>
    </dgm:pt>
    <dgm:pt modelId="{0ED8CB8E-A72F-4995-8A53-2103005496E5}" type="pres">
      <dgm:prSet presAssocID="{9BE59765-7C78-445D-9277-77450BD26CEC}" presName="imgShp" presStyleLbl="fgImgPlace1" presStyleIdx="0" presStyleCnt="3" custLinFactNeighborX="-64666" custLinFactNeighborY="1321"/>
      <dgm:spPr>
        <a:solidFill>
          <a:srgbClr val="577FFF"/>
        </a:solidFill>
      </dgm:spPr>
    </dgm:pt>
    <dgm:pt modelId="{9AE5722A-913D-47CC-95E8-62FCBDF23511}" type="pres">
      <dgm:prSet presAssocID="{9BE59765-7C78-445D-9277-77450BD26CEC}" presName="txShp" presStyleLbl="node1" presStyleIdx="0" presStyleCnt="3" custScaleX="1299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381A10-255B-412E-B087-EECB3A681507}" type="pres">
      <dgm:prSet presAssocID="{C7DA368D-8BA8-4A67-96B8-D901A878CC67}" presName="spacing" presStyleCnt="0"/>
      <dgm:spPr/>
    </dgm:pt>
    <dgm:pt modelId="{C778078B-E26A-42F2-8110-4725E0B87E55}" type="pres">
      <dgm:prSet presAssocID="{1F2EB22B-2D45-4873-B967-E1719A34A81F}" presName="composite" presStyleCnt="0"/>
      <dgm:spPr/>
    </dgm:pt>
    <dgm:pt modelId="{F36C8ACA-0992-467C-88E7-D2C6BB623EE8}" type="pres">
      <dgm:prSet presAssocID="{1F2EB22B-2D45-4873-B967-E1719A34A81F}" presName="imgShp" presStyleLbl="fgImgPlace1" presStyleIdx="1" presStyleCnt="3" custLinFactNeighborX="-64666" custLinFactNeighborY="-1008"/>
      <dgm:spPr>
        <a:solidFill>
          <a:srgbClr val="577FFF"/>
        </a:solidFill>
      </dgm:spPr>
    </dgm:pt>
    <dgm:pt modelId="{8EC67D62-28D4-4257-96B9-AE52C02BF60D}" type="pres">
      <dgm:prSet presAssocID="{1F2EB22B-2D45-4873-B967-E1719A34A81F}" presName="txShp" presStyleLbl="node1" presStyleIdx="1" presStyleCnt="3" custScaleX="128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54F00B-6EFE-47BE-A38D-F9B766EF32FC}" type="pres">
      <dgm:prSet presAssocID="{421D0AE5-C65F-409A-9D36-736BCA7B374D}" presName="spacing" presStyleCnt="0"/>
      <dgm:spPr/>
    </dgm:pt>
    <dgm:pt modelId="{2E6D003A-C9DE-44D3-849D-F4467C19E5C5}" type="pres">
      <dgm:prSet presAssocID="{0A4A56B8-6D97-49A7-B7FB-E0627EB2A412}" presName="composite" presStyleCnt="0"/>
      <dgm:spPr/>
    </dgm:pt>
    <dgm:pt modelId="{C0B374DD-54D1-4A3D-AEF3-B653961EC76A}" type="pres">
      <dgm:prSet presAssocID="{0A4A56B8-6D97-49A7-B7FB-E0627EB2A412}" presName="imgShp" presStyleLbl="fgImgPlace1" presStyleIdx="2" presStyleCnt="3" custLinFactNeighborX="-89666" custLinFactNeighborY="-3338"/>
      <dgm:spPr>
        <a:solidFill>
          <a:srgbClr val="577FFF"/>
        </a:solidFill>
      </dgm:spPr>
    </dgm:pt>
    <dgm:pt modelId="{B733920E-98AA-47FB-B696-85E99B3F6CD2}" type="pres">
      <dgm:prSet presAssocID="{0A4A56B8-6D97-49A7-B7FB-E0627EB2A412}" presName="txShp" presStyleLbl="node1" presStyleIdx="2" presStyleCnt="3" custScaleX="128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C12B6B-05AA-4426-BF3D-7D06D4425E22}" type="presOf" srcId="{9BE59765-7C78-445D-9277-77450BD26CEC}" destId="{9AE5722A-913D-47CC-95E8-62FCBDF23511}" srcOrd="0" destOrd="0" presId="urn:microsoft.com/office/officeart/2005/8/layout/vList3"/>
    <dgm:cxn modelId="{40FE2936-6164-4344-9708-E51813FF171D}" srcId="{D4FD2CDD-E335-4BBB-8851-7453DFB12224}" destId="{0A4A56B8-6D97-49A7-B7FB-E0627EB2A412}" srcOrd="2" destOrd="0" parTransId="{8923CF0B-11D4-4EAC-8637-C879C0006FB3}" sibTransId="{2D7BC996-4E01-4FB5-910B-636D1AF951A9}"/>
    <dgm:cxn modelId="{167CC1F3-122E-4CEF-B741-E9B523C411BA}" type="presOf" srcId="{1F2EB22B-2D45-4873-B967-E1719A34A81F}" destId="{8EC67D62-28D4-4257-96B9-AE52C02BF60D}" srcOrd="0" destOrd="0" presId="urn:microsoft.com/office/officeart/2005/8/layout/vList3"/>
    <dgm:cxn modelId="{5F8FE590-7B80-4D6D-B31B-39239B55B48C}" srcId="{D4FD2CDD-E335-4BBB-8851-7453DFB12224}" destId="{1F2EB22B-2D45-4873-B967-E1719A34A81F}" srcOrd="1" destOrd="0" parTransId="{278CFA7B-EA17-4E10-9ABA-3445937DAB6C}" sibTransId="{421D0AE5-C65F-409A-9D36-736BCA7B374D}"/>
    <dgm:cxn modelId="{C5989E33-B1FB-4642-A424-FE1D7FE3EEEF}" srcId="{D4FD2CDD-E335-4BBB-8851-7453DFB12224}" destId="{9BE59765-7C78-445D-9277-77450BD26CEC}" srcOrd="0" destOrd="0" parTransId="{4902C3E0-578F-42E2-B88A-6161A0B97314}" sibTransId="{C7DA368D-8BA8-4A67-96B8-D901A878CC67}"/>
    <dgm:cxn modelId="{1DD7F774-BE78-4B31-A3FB-C79ACB1BE11D}" type="presOf" srcId="{0A4A56B8-6D97-49A7-B7FB-E0627EB2A412}" destId="{B733920E-98AA-47FB-B696-85E99B3F6CD2}" srcOrd="0" destOrd="0" presId="urn:microsoft.com/office/officeart/2005/8/layout/vList3"/>
    <dgm:cxn modelId="{E88B96B4-40C6-4298-B9CF-89EDC4C07CD8}" type="presOf" srcId="{D4FD2CDD-E335-4BBB-8851-7453DFB12224}" destId="{28481796-6390-4403-AE19-E2C18BFA55F6}" srcOrd="0" destOrd="0" presId="urn:microsoft.com/office/officeart/2005/8/layout/vList3"/>
    <dgm:cxn modelId="{CA4F110B-53B7-42CC-A6A8-2B9CB7FE563F}" type="presParOf" srcId="{28481796-6390-4403-AE19-E2C18BFA55F6}" destId="{B4294137-EB17-41FF-A708-5C620F1332C6}" srcOrd="0" destOrd="0" presId="urn:microsoft.com/office/officeart/2005/8/layout/vList3"/>
    <dgm:cxn modelId="{E35E9EE0-C6FD-4BE7-A644-8984EF82B326}" type="presParOf" srcId="{B4294137-EB17-41FF-A708-5C620F1332C6}" destId="{0ED8CB8E-A72F-4995-8A53-2103005496E5}" srcOrd="0" destOrd="0" presId="urn:microsoft.com/office/officeart/2005/8/layout/vList3"/>
    <dgm:cxn modelId="{AEB49563-20C2-4D89-A873-2B5198EB6AD6}" type="presParOf" srcId="{B4294137-EB17-41FF-A708-5C620F1332C6}" destId="{9AE5722A-913D-47CC-95E8-62FCBDF23511}" srcOrd="1" destOrd="0" presId="urn:microsoft.com/office/officeart/2005/8/layout/vList3"/>
    <dgm:cxn modelId="{CD077755-9B6C-49D6-A690-E1BDD87C959D}" type="presParOf" srcId="{28481796-6390-4403-AE19-E2C18BFA55F6}" destId="{82381A10-255B-412E-B087-EECB3A681507}" srcOrd="1" destOrd="0" presId="urn:microsoft.com/office/officeart/2005/8/layout/vList3"/>
    <dgm:cxn modelId="{37205937-45FF-4C77-963B-12F3785925C2}" type="presParOf" srcId="{28481796-6390-4403-AE19-E2C18BFA55F6}" destId="{C778078B-E26A-42F2-8110-4725E0B87E55}" srcOrd="2" destOrd="0" presId="urn:microsoft.com/office/officeart/2005/8/layout/vList3"/>
    <dgm:cxn modelId="{838D7911-BA5D-40E3-9942-B0C821C88CFA}" type="presParOf" srcId="{C778078B-E26A-42F2-8110-4725E0B87E55}" destId="{F36C8ACA-0992-467C-88E7-D2C6BB623EE8}" srcOrd="0" destOrd="0" presId="urn:microsoft.com/office/officeart/2005/8/layout/vList3"/>
    <dgm:cxn modelId="{DACF2AF4-D647-4064-8B9E-DF56E19B8CBC}" type="presParOf" srcId="{C778078B-E26A-42F2-8110-4725E0B87E55}" destId="{8EC67D62-28D4-4257-96B9-AE52C02BF60D}" srcOrd="1" destOrd="0" presId="urn:microsoft.com/office/officeart/2005/8/layout/vList3"/>
    <dgm:cxn modelId="{5531A1A8-0150-426D-B42D-153987A6002D}" type="presParOf" srcId="{28481796-6390-4403-AE19-E2C18BFA55F6}" destId="{D454F00B-6EFE-47BE-A38D-F9B766EF32FC}" srcOrd="3" destOrd="0" presId="urn:microsoft.com/office/officeart/2005/8/layout/vList3"/>
    <dgm:cxn modelId="{EA1F02CD-5E4C-4188-80F3-3B492570EA65}" type="presParOf" srcId="{28481796-6390-4403-AE19-E2C18BFA55F6}" destId="{2E6D003A-C9DE-44D3-849D-F4467C19E5C5}" srcOrd="4" destOrd="0" presId="urn:microsoft.com/office/officeart/2005/8/layout/vList3"/>
    <dgm:cxn modelId="{1636B650-306F-4825-AB02-AF6276E1D36E}" type="presParOf" srcId="{2E6D003A-C9DE-44D3-849D-F4467C19E5C5}" destId="{C0B374DD-54D1-4A3D-AEF3-B653961EC76A}" srcOrd="0" destOrd="0" presId="urn:microsoft.com/office/officeart/2005/8/layout/vList3"/>
    <dgm:cxn modelId="{1BA88DBC-4006-4D7F-A202-08DC15C64306}" type="presParOf" srcId="{2E6D003A-C9DE-44D3-849D-F4467C19E5C5}" destId="{B733920E-98AA-47FB-B696-85E99B3F6CD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891DF0-4307-4F87-B0A3-CF3CACCDD80C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50BBFE0E-61CE-41A7-B101-EAF1CEEA7382}">
      <dgm:prSet phldrT="[Текст]"/>
      <dgm:spPr/>
      <dgm:t>
        <a:bodyPr/>
        <a:lstStyle/>
        <a:p>
          <a:pPr algn="l"/>
          <a:r>
            <a:rPr lang="uk-UA" dirty="0" smtClean="0">
              <a:solidFill>
                <a:srgbClr val="0070C0"/>
              </a:solidFill>
            </a:rPr>
            <a:t>• Освітні діалоги</a:t>
          </a:r>
        </a:p>
        <a:p>
          <a:pPr algn="l"/>
          <a:r>
            <a:rPr lang="uk-UA" dirty="0" smtClean="0">
              <a:solidFill>
                <a:srgbClr val="0070C0"/>
              </a:solidFill>
            </a:rPr>
            <a:t>• Бесіди з використанням</a:t>
          </a:r>
          <a:br>
            <a:rPr lang="uk-UA" dirty="0" smtClean="0">
              <a:solidFill>
                <a:srgbClr val="0070C0"/>
              </a:solidFill>
            </a:rPr>
          </a:br>
          <a:r>
            <a:rPr lang="uk-UA" dirty="0" smtClean="0">
              <a:solidFill>
                <a:srgbClr val="0070C0"/>
              </a:solidFill>
            </a:rPr>
            <a:t>  відкритих запитань</a:t>
          </a:r>
        </a:p>
        <a:p>
          <a:pPr algn="l"/>
          <a:r>
            <a:rPr lang="uk-UA" dirty="0" smtClean="0">
              <a:solidFill>
                <a:srgbClr val="0070C0"/>
              </a:solidFill>
            </a:rPr>
            <a:t>• Інтерактивна пізнавальна казка</a:t>
          </a:r>
          <a:endParaRPr lang="ru-RU" dirty="0">
            <a:solidFill>
              <a:srgbClr val="0070C0"/>
            </a:solidFill>
          </a:endParaRPr>
        </a:p>
      </dgm:t>
    </dgm:pt>
    <dgm:pt modelId="{4ED9BA71-3C86-43AC-A4EF-E48D6AE57856}" type="parTrans" cxnId="{12628C0B-70C8-4709-B479-7E2A6B89D938}">
      <dgm:prSet/>
      <dgm:spPr/>
      <dgm:t>
        <a:bodyPr/>
        <a:lstStyle/>
        <a:p>
          <a:endParaRPr lang="ru-RU"/>
        </a:p>
      </dgm:t>
    </dgm:pt>
    <dgm:pt modelId="{D8D70B69-03C0-4269-9F6D-E5A6F2C8BE00}" type="sibTrans" cxnId="{12628C0B-70C8-4709-B479-7E2A6B89D938}">
      <dgm:prSet/>
      <dgm:spPr/>
      <dgm:t>
        <a:bodyPr/>
        <a:lstStyle/>
        <a:p>
          <a:endParaRPr lang="ru-RU"/>
        </a:p>
      </dgm:t>
    </dgm:pt>
    <dgm:pt modelId="{4682C47C-0673-47B3-991B-D24C54FBE97C}">
      <dgm:prSet phldrT="[Текст]"/>
      <dgm:spPr/>
      <dgm:t>
        <a:bodyPr/>
        <a:lstStyle/>
        <a:p>
          <a:pPr algn="l"/>
          <a:r>
            <a:rPr lang="uk-UA" dirty="0" smtClean="0">
              <a:solidFill>
                <a:srgbClr val="0070C0"/>
              </a:solidFill>
            </a:rPr>
            <a:t>• Досліди</a:t>
          </a:r>
        </a:p>
        <a:p>
          <a:pPr algn="l"/>
          <a:r>
            <a:rPr lang="uk-UA" dirty="0" smtClean="0">
              <a:solidFill>
                <a:srgbClr val="0070C0"/>
              </a:solidFill>
            </a:rPr>
            <a:t>• Конструювання </a:t>
          </a:r>
        </a:p>
        <a:p>
          <a:pPr algn="l"/>
          <a:r>
            <a:rPr lang="uk-UA" dirty="0" smtClean="0">
              <a:solidFill>
                <a:srgbClr val="0070C0"/>
              </a:solidFill>
            </a:rPr>
            <a:t>• Ігри</a:t>
          </a:r>
          <a:endParaRPr lang="ru-RU" dirty="0">
            <a:solidFill>
              <a:srgbClr val="0070C0"/>
            </a:solidFill>
          </a:endParaRPr>
        </a:p>
      </dgm:t>
    </dgm:pt>
    <dgm:pt modelId="{57554AA9-C4C5-4DA6-8776-F949667C3C83}" type="parTrans" cxnId="{A11D800F-153E-4E9E-A4E6-F2374565A1E9}">
      <dgm:prSet/>
      <dgm:spPr/>
      <dgm:t>
        <a:bodyPr/>
        <a:lstStyle/>
        <a:p>
          <a:endParaRPr lang="ru-RU"/>
        </a:p>
      </dgm:t>
    </dgm:pt>
    <dgm:pt modelId="{CBEE0E0F-9C2C-4870-A35D-5FADF9A2F67F}" type="sibTrans" cxnId="{A11D800F-153E-4E9E-A4E6-F2374565A1E9}">
      <dgm:prSet/>
      <dgm:spPr/>
      <dgm:t>
        <a:bodyPr/>
        <a:lstStyle/>
        <a:p>
          <a:endParaRPr lang="ru-RU"/>
        </a:p>
      </dgm:t>
    </dgm:pt>
    <dgm:pt modelId="{1F558357-E4E9-4965-BD14-C17EEE9BA543}">
      <dgm:prSet phldrT="[Текст]"/>
      <dgm:spPr/>
      <dgm:t>
        <a:bodyPr/>
        <a:lstStyle/>
        <a:p>
          <a:pPr algn="l"/>
          <a:r>
            <a:rPr lang="uk-UA" dirty="0" smtClean="0">
              <a:solidFill>
                <a:srgbClr val="0070C0"/>
              </a:solidFill>
            </a:rPr>
            <a:t>• Пізнавальні презентації </a:t>
          </a:r>
          <a:br>
            <a:rPr lang="uk-UA" dirty="0" smtClean="0">
              <a:solidFill>
                <a:srgbClr val="0070C0"/>
              </a:solidFill>
            </a:rPr>
          </a:br>
          <a:r>
            <a:rPr lang="uk-UA" dirty="0" smtClean="0">
              <a:solidFill>
                <a:srgbClr val="0070C0"/>
              </a:solidFill>
            </a:rPr>
            <a:t>  з інтерактивними елементами</a:t>
          </a:r>
        </a:p>
        <a:p>
          <a:pPr algn="l"/>
          <a:r>
            <a:rPr lang="uk-UA" dirty="0" smtClean="0">
              <a:solidFill>
                <a:srgbClr val="0070C0"/>
              </a:solidFill>
            </a:rPr>
            <a:t>• Етюди під музику</a:t>
          </a:r>
        </a:p>
        <a:p>
          <a:pPr algn="l"/>
          <a:r>
            <a:rPr lang="uk-UA" dirty="0" smtClean="0">
              <a:solidFill>
                <a:srgbClr val="0070C0"/>
              </a:solidFill>
            </a:rPr>
            <a:t>• Вправи на асоціації</a:t>
          </a:r>
          <a:endParaRPr lang="ru-RU" dirty="0">
            <a:solidFill>
              <a:srgbClr val="0070C0"/>
            </a:solidFill>
          </a:endParaRPr>
        </a:p>
      </dgm:t>
    </dgm:pt>
    <dgm:pt modelId="{094E353B-A7B2-4E48-AC45-433AA137C340}" type="parTrans" cxnId="{FE8FAD6B-7578-4B6A-97BD-7B7B648ADA02}">
      <dgm:prSet/>
      <dgm:spPr/>
      <dgm:t>
        <a:bodyPr/>
        <a:lstStyle/>
        <a:p>
          <a:endParaRPr lang="ru-RU"/>
        </a:p>
      </dgm:t>
    </dgm:pt>
    <dgm:pt modelId="{C4EFD523-A3EB-4E16-8F18-2E1F5DA7EB92}" type="sibTrans" cxnId="{FE8FAD6B-7578-4B6A-97BD-7B7B648ADA02}">
      <dgm:prSet/>
      <dgm:spPr/>
      <dgm:t>
        <a:bodyPr/>
        <a:lstStyle/>
        <a:p>
          <a:endParaRPr lang="ru-RU"/>
        </a:p>
      </dgm:t>
    </dgm:pt>
    <dgm:pt modelId="{A8AC3352-9A66-4816-B69B-64298A78EE41}" type="pres">
      <dgm:prSet presAssocID="{34891DF0-4307-4F87-B0A3-CF3CACCDD80C}" presName="compositeShape" presStyleCnt="0">
        <dgm:presLayoutVars>
          <dgm:dir/>
          <dgm:resizeHandles/>
        </dgm:presLayoutVars>
      </dgm:prSet>
      <dgm:spPr/>
    </dgm:pt>
    <dgm:pt modelId="{5A0F4900-4718-4FD4-8C3D-C59D064F9C24}" type="pres">
      <dgm:prSet presAssocID="{34891DF0-4307-4F87-B0A3-CF3CACCDD80C}" presName="pyramid" presStyleLbl="node1" presStyleIdx="0" presStyleCnt="1"/>
      <dgm:spPr/>
    </dgm:pt>
    <dgm:pt modelId="{80E88D9F-3159-495E-8C30-C51C62AE77EA}" type="pres">
      <dgm:prSet presAssocID="{34891DF0-4307-4F87-B0A3-CF3CACCDD80C}" presName="theList" presStyleCnt="0"/>
      <dgm:spPr/>
    </dgm:pt>
    <dgm:pt modelId="{779180BE-97D0-4E82-B136-9E70F9F4EE4C}" type="pres">
      <dgm:prSet presAssocID="{50BBFE0E-61CE-41A7-B101-EAF1CEEA7382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C64BA6-F784-496C-B95B-30221F3A80DF}" type="pres">
      <dgm:prSet presAssocID="{50BBFE0E-61CE-41A7-B101-EAF1CEEA7382}" presName="aSpace" presStyleCnt="0"/>
      <dgm:spPr/>
    </dgm:pt>
    <dgm:pt modelId="{D9654EE8-CA8C-4807-A69F-2F3E2E484C19}" type="pres">
      <dgm:prSet presAssocID="{4682C47C-0673-47B3-991B-D24C54FBE97C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E2A645-49BC-4C9A-8F45-3BAD94719CE7}" type="pres">
      <dgm:prSet presAssocID="{4682C47C-0673-47B3-991B-D24C54FBE97C}" presName="aSpace" presStyleCnt="0"/>
      <dgm:spPr/>
    </dgm:pt>
    <dgm:pt modelId="{07384A71-5C76-4B12-8F8C-BC41BEA7A0F0}" type="pres">
      <dgm:prSet presAssocID="{1F558357-E4E9-4965-BD14-C17EEE9BA543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B7118C-9127-4ADF-A9AD-BDDB7C3E3695}" type="pres">
      <dgm:prSet presAssocID="{1F558357-E4E9-4965-BD14-C17EEE9BA543}" presName="aSpace" presStyleCnt="0"/>
      <dgm:spPr/>
    </dgm:pt>
  </dgm:ptLst>
  <dgm:cxnLst>
    <dgm:cxn modelId="{A11D800F-153E-4E9E-A4E6-F2374565A1E9}" srcId="{34891DF0-4307-4F87-B0A3-CF3CACCDD80C}" destId="{4682C47C-0673-47B3-991B-D24C54FBE97C}" srcOrd="1" destOrd="0" parTransId="{57554AA9-C4C5-4DA6-8776-F949667C3C83}" sibTransId="{CBEE0E0F-9C2C-4870-A35D-5FADF9A2F67F}"/>
    <dgm:cxn modelId="{5AC46975-4052-4228-9FBC-611748607BAE}" type="presOf" srcId="{50BBFE0E-61CE-41A7-B101-EAF1CEEA7382}" destId="{779180BE-97D0-4E82-B136-9E70F9F4EE4C}" srcOrd="0" destOrd="0" presId="urn:microsoft.com/office/officeart/2005/8/layout/pyramid2"/>
    <dgm:cxn modelId="{EB72C720-F09E-4B9F-8319-75F1D49F46D2}" type="presOf" srcId="{1F558357-E4E9-4965-BD14-C17EEE9BA543}" destId="{07384A71-5C76-4B12-8F8C-BC41BEA7A0F0}" srcOrd="0" destOrd="0" presId="urn:microsoft.com/office/officeart/2005/8/layout/pyramid2"/>
    <dgm:cxn modelId="{AB065C29-F511-4A64-A586-8248FA5A2E20}" type="presOf" srcId="{4682C47C-0673-47B3-991B-D24C54FBE97C}" destId="{D9654EE8-CA8C-4807-A69F-2F3E2E484C19}" srcOrd="0" destOrd="0" presId="urn:microsoft.com/office/officeart/2005/8/layout/pyramid2"/>
    <dgm:cxn modelId="{FE8FAD6B-7578-4B6A-97BD-7B7B648ADA02}" srcId="{34891DF0-4307-4F87-B0A3-CF3CACCDD80C}" destId="{1F558357-E4E9-4965-BD14-C17EEE9BA543}" srcOrd="2" destOrd="0" parTransId="{094E353B-A7B2-4E48-AC45-433AA137C340}" sibTransId="{C4EFD523-A3EB-4E16-8F18-2E1F5DA7EB92}"/>
    <dgm:cxn modelId="{12628C0B-70C8-4709-B479-7E2A6B89D938}" srcId="{34891DF0-4307-4F87-B0A3-CF3CACCDD80C}" destId="{50BBFE0E-61CE-41A7-B101-EAF1CEEA7382}" srcOrd="0" destOrd="0" parTransId="{4ED9BA71-3C86-43AC-A4EF-E48D6AE57856}" sibTransId="{D8D70B69-03C0-4269-9F6D-E5A6F2C8BE00}"/>
    <dgm:cxn modelId="{24559BF2-706E-4704-B553-3D48901866A7}" type="presOf" srcId="{34891DF0-4307-4F87-B0A3-CF3CACCDD80C}" destId="{A8AC3352-9A66-4816-B69B-64298A78EE41}" srcOrd="0" destOrd="0" presId="urn:microsoft.com/office/officeart/2005/8/layout/pyramid2"/>
    <dgm:cxn modelId="{A3B1D2A0-0464-44BB-BDA0-EA51EA97C4CC}" type="presParOf" srcId="{A8AC3352-9A66-4816-B69B-64298A78EE41}" destId="{5A0F4900-4718-4FD4-8C3D-C59D064F9C24}" srcOrd="0" destOrd="0" presId="urn:microsoft.com/office/officeart/2005/8/layout/pyramid2"/>
    <dgm:cxn modelId="{251E9803-713D-4C10-B7A5-67D33FD64223}" type="presParOf" srcId="{A8AC3352-9A66-4816-B69B-64298A78EE41}" destId="{80E88D9F-3159-495E-8C30-C51C62AE77EA}" srcOrd="1" destOrd="0" presId="urn:microsoft.com/office/officeart/2005/8/layout/pyramid2"/>
    <dgm:cxn modelId="{EE878725-FCA8-4A0F-8E0B-BE3436919D86}" type="presParOf" srcId="{80E88D9F-3159-495E-8C30-C51C62AE77EA}" destId="{779180BE-97D0-4E82-B136-9E70F9F4EE4C}" srcOrd="0" destOrd="0" presId="urn:microsoft.com/office/officeart/2005/8/layout/pyramid2"/>
    <dgm:cxn modelId="{B7FFCA2F-3D52-4BF6-B9BD-17161355EB33}" type="presParOf" srcId="{80E88D9F-3159-495E-8C30-C51C62AE77EA}" destId="{08C64BA6-F784-496C-B95B-30221F3A80DF}" srcOrd="1" destOrd="0" presId="urn:microsoft.com/office/officeart/2005/8/layout/pyramid2"/>
    <dgm:cxn modelId="{318E9CBE-8B73-43B5-BE07-C7C393ACA314}" type="presParOf" srcId="{80E88D9F-3159-495E-8C30-C51C62AE77EA}" destId="{D9654EE8-CA8C-4807-A69F-2F3E2E484C19}" srcOrd="2" destOrd="0" presId="urn:microsoft.com/office/officeart/2005/8/layout/pyramid2"/>
    <dgm:cxn modelId="{45C49347-CF41-4522-BD41-BE6B8F077D1E}" type="presParOf" srcId="{80E88D9F-3159-495E-8C30-C51C62AE77EA}" destId="{2AE2A645-49BC-4C9A-8F45-3BAD94719CE7}" srcOrd="3" destOrd="0" presId="urn:microsoft.com/office/officeart/2005/8/layout/pyramid2"/>
    <dgm:cxn modelId="{46CB03C0-9FD7-4E4A-B5E9-4C312643D42E}" type="presParOf" srcId="{80E88D9F-3159-495E-8C30-C51C62AE77EA}" destId="{07384A71-5C76-4B12-8F8C-BC41BEA7A0F0}" srcOrd="4" destOrd="0" presId="urn:microsoft.com/office/officeart/2005/8/layout/pyramid2"/>
    <dgm:cxn modelId="{CA1E8C6B-E54D-4304-967C-5D56718168A7}" type="presParOf" srcId="{80E88D9F-3159-495E-8C30-C51C62AE77EA}" destId="{A8B7118C-9127-4ADF-A9AD-BDDB7C3E369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E5722A-913D-47CC-95E8-62FCBDF23511}">
      <dsp:nvSpPr>
        <dsp:cNvPr id="0" name=""/>
        <dsp:cNvSpPr/>
      </dsp:nvSpPr>
      <dsp:spPr>
        <a:xfrm rot="10800000">
          <a:off x="534882" y="853"/>
          <a:ext cx="6802770" cy="1129351"/>
        </a:xfrm>
        <a:prstGeom prst="homePlate">
          <a:avLst/>
        </a:prstGeom>
        <a:solidFill>
          <a:srgbClr val="BDCD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8013" tIns="80010" rIns="149352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70C0"/>
              </a:solidFill>
            </a:rPr>
            <a:t>• </a:t>
          </a:r>
          <a:r>
            <a:rPr lang="ru-RU" sz="2100" b="1" kern="1200" dirty="0" err="1" smtClean="0">
              <a:solidFill>
                <a:srgbClr val="0070C0"/>
              </a:solidFill>
            </a:rPr>
            <a:t>Забезпечує</a:t>
          </a:r>
          <a:r>
            <a:rPr lang="ru-RU" sz="2100" b="1" kern="1200" dirty="0" smtClean="0">
              <a:solidFill>
                <a:srgbClr val="0070C0"/>
              </a:solidFill>
            </a:rPr>
            <a:t> </a:t>
          </a:r>
          <a:r>
            <a:rPr lang="ru-RU" sz="2100" b="1" kern="1200" dirty="0" err="1" smtClean="0">
              <a:solidFill>
                <a:srgbClr val="0070C0"/>
              </a:solidFill>
            </a:rPr>
            <a:t>гнучкість</a:t>
          </a:r>
          <a:r>
            <a:rPr lang="ru-RU" sz="2100" b="1" kern="1200" dirty="0" smtClean="0">
              <a:solidFill>
                <a:srgbClr val="0070C0"/>
              </a:solidFill>
            </a:rPr>
            <a:t> </a:t>
          </a:r>
          <a:r>
            <a:rPr lang="ru-RU" sz="2100" b="1" kern="1200" dirty="0" err="1" smtClean="0">
              <a:solidFill>
                <a:srgbClr val="0070C0"/>
              </a:solidFill>
            </a:rPr>
            <a:t>роботи</a:t>
          </a:r>
          <a:r>
            <a:rPr lang="ru-RU" sz="2100" b="1" kern="1200" dirty="0" smtClean="0">
              <a:solidFill>
                <a:srgbClr val="0070C0"/>
              </a:solidFill>
            </a:rPr>
            <a:t> педагога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70C0"/>
              </a:solidFill>
            </a:rPr>
            <a:t>• </a:t>
          </a:r>
          <a:r>
            <a:rPr lang="ru-RU" sz="2100" b="1" kern="1200" dirty="0" err="1" smtClean="0">
              <a:solidFill>
                <a:srgbClr val="0070C0"/>
              </a:solidFill>
            </a:rPr>
            <a:t>Цікава</a:t>
          </a:r>
          <a:r>
            <a:rPr lang="ru-RU" sz="2100" b="1" kern="1200" dirty="0" smtClean="0">
              <a:solidFill>
                <a:srgbClr val="0070C0"/>
              </a:solidFill>
            </a:rPr>
            <a:t> та </a:t>
          </a:r>
          <a:r>
            <a:rPr lang="ru-RU" sz="2100" b="1" kern="1200" dirty="0" err="1" smtClean="0">
              <a:solidFill>
                <a:srgbClr val="0070C0"/>
              </a:solidFill>
            </a:rPr>
            <a:t>пізнавальна</a:t>
          </a:r>
          <a:r>
            <a:rPr lang="ru-RU" sz="2100" b="1" kern="1200" dirty="0" smtClean="0">
              <a:solidFill>
                <a:srgbClr val="0070C0"/>
              </a:solidFill>
            </a:rPr>
            <a:t> </a:t>
          </a:r>
          <a:r>
            <a:rPr lang="ru-RU" sz="2100" b="1" kern="1200" dirty="0" err="1" smtClean="0">
              <a:solidFill>
                <a:srgbClr val="0070C0"/>
              </a:solidFill>
            </a:rPr>
            <a:t>дітям</a:t>
          </a:r>
          <a:endParaRPr lang="ru-RU" sz="2100" b="1" kern="1200" dirty="0">
            <a:solidFill>
              <a:srgbClr val="0070C0"/>
            </a:solidFill>
          </a:endParaRPr>
        </a:p>
      </dsp:txBody>
      <dsp:txXfrm rot="10800000">
        <a:off x="817220" y="853"/>
        <a:ext cx="6520432" cy="1129351"/>
      </dsp:txXfrm>
    </dsp:sp>
    <dsp:sp modelId="{0ED8CB8E-A72F-4995-8A53-2103005496E5}">
      <dsp:nvSpPr>
        <dsp:cNvPr id="0" name=""/>
        <dsp:cNvSpPr/>
      </dsp:nvSpPr>
      <dsp:spPr>
        <a:xfrm>
          <a:off x="23667" y="15771"/>
          <a:ext cx="1129351" cy="1129351"/>
        </a:xfrm>
        <a:prstGeom prst="ellipse">
          <a:avLst/>
        </a:prstGeom>
        <a:solidFill>
          <a:srgbClr val="577F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C67D62-28D4-4257-96B9-AE52C02BF60D}">
      <dsp:nvSpPr>
        <dsp:cNvPr id="0" name=""/>
        <dsp:cNvSpPr/>
      </dsp:nvSpPr>
      <dsp:spPr>
        <a:xfrm rot="10800000">
          <a:off x="576057" y="1467324"/>
          <a:ext cx="6720420" cy="1129351"/>
        </a:xfrm>
        <a:prstGeom prst="homePlate">
          <a:avLst/>
        </a:prstGeom>
        <a:solidFill>
          <a:srgbClr val="BDCD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8013" tIns="80010" rIns="149352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70C0"/>
              </a:solidFill>
            </a:rPr>
            <a:t>• </a:t>
          </a:r>
          <a:r>
            <a:rPr lang="ru-RU" sz="2100" b="1" kern="1200" dirty="0" err="1" smtClean="0">
              <a:solidFill>
                <a:srgbClr val="0070C0"/>
              </a:solidFill>
            </a:rPr>
            <a:t>Легше</a:t>
          </a:r>
          <a:r>
            <a:rPr lang="ru-RU" sz="2100" b="1" kern="1200" dirty="0" smtClean="0">
              <a:solidFill>
                <a:srgbClr val="0070C0"/>
              </a:solidFill>
            </a:rPr>
            <a:t> для </a:t>
          </a:r>
          <a:r>
            <a:rPr lang="ru-RU" sz="2100" b="1" kern="1200" dirty="0" err="1" smtClean="0">
              <a:solidFill>
                <a:srgbClr val="0070C0"/>
              </a:solidFill>
            </a:rPr>
            <a:t>впровадження</a:t>
          </a:r>
          <a:endParaRPr lang="ru-RU" sz="2100" b="1" kern="1200" dirty="0" smtClean="0">
            <a:solidFill>
              <a:srgbClr val="0070C0"/>
            </a:solidFill>
          </a:endParaRP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70C0"/>
              </a:solidFill>
            </a:rPr>
            <a:t>• </a:t>
          </a:r>
          <a:r>
            <a:rPr lang="ru-RU" sz="2100" b="1" kern="1200" dirty="0" err="1" smtClean="0">
              <a:solidFill>
                <a:srgbClr val="0070C0"/>
              </a:solidFill>
            </a:rPr>
            <a:t>Діти</a:t>
          </a:r>
          <a:r>
            <a:rPr lang="ru-RU" sz="2100" b="1" kern="1200" dirty="0" smtClean="0">
              <a:solidFill>
                <a:srgbClr val="0070C0"/>
              </a:solidFill>
            </a:rPr>
            <a:t> </a:t>
          </a:r>
          <a:r>
            <a:rPr lang="ru-RU" sz="2100" b="1" kern="1200" dirty="0" err="1" smtClean="0">
              <a:solidFill>
                <a:srgbClr val="0070C0"/>
              </a:solidFill>
            </a:rPr>
            <a:t>краще</a:t>
          </a:r>
          <a:r>
            <a:rPr lang="ru-RU" sz="2100" b="1" kern="1200" dirty="0" smtClean="0">
              <a:solidFill>
                <a:srgbClr val="0070C0"/>
              </a:solidFill>
            </a:rPr>
            <a:t> </a:t>
          </a:r>
          <a:r>
            <a:rPr lang="ru-RU" sz="2100" b="1" kern="1200" dirty="0" err="1" smtClean="0">
              <a:solidFill>
                <a:srgbClr val="0070C0"/>
              </a:solidFill>
            </a:rPr>
            <a:t>сприймають</a:t>
          </a:r>
          <a:r>
            <a:rPr lang="ru-RU" sz="2100" b="1" kern="1200" dirty="0" smtClean="0">
              <a:solidFill>
                <a:srgbClr val="0070C0"/>
              </a:solidFill>
            </a:rPr>
            <a:t> </a:t>
          </a:r>
          <a:br>
            <a:rPr lang="ru-RU" sz="2100" b="1" kern="1200" dirty="0" smtClean="0">
              <a:solidFill>
                <a:srgbClr val="0070C0"/>
              </a:solidFill>
            </a:rPr>
          </a:br>
          <a:r>
            <a:rPr lang="ru-RU" sz="2100" b="1" kern="1200" dirty="0" smtClean="0">
              <a:solidFill>
                <a:srgbClr val="0070C0"/>
              </a:solidFill>
            </a:rPr>
            <a:t>   </a:t>
          </a:r>
          <a:r>
            <a:rPr lang="ru-RU" sz="2100" b="1" kern="1200" dirty="0" err="1" smtClean="0">
              <a:solidFill>
                <a:srgbClr val="0070C0"/>
              </a:solidFill>
            </a:rPr>
            <a:t>такий</a:t>
          </a:r>
          <a:r>
            <a:rPr lang="ru-RU" sz="2100" b="1" kern="1200" dirty="0" smtClean="0">
              <a:solidFill>
                <a:srgbClr val="0070C0"/>
              </a:solidFill>
            </a:rPr>
            <a:t> </a:t>
          </a:r>
          <a:r>
            <a:rPr lang="ru-RU" sz="2100" b="1" kern="1200" dirty="0" err="1" smtClean="0">
              <a:solidFill>
                <a:srgbClr val="0070C0"/>
              </a:solidFill>
            </a:rPr>
            <a:t>виклад</a:t>
          </a:r>
          <a:r>
            <a:rPr lang="ru-RU" sz="2100" b="1" kern="1200" dirty="0" smtClean="0">
              <a:solidFill>
                <a:srgbClr val="0070C0"/>
              </a:solidFill>
            </a:rPr>
            <a:t> </a:t>
          </a:r>
          <a:r>
            <a:rPr lang="ru-RU" sz="2100" b="1" kern="1200" dirty="0" err="1" smtClean="0">
              <a:solidFill>
                <a:srgbClr val="0070C0"/>
              </a:solidFill>
            </a:rPr>
            <a:t>матеріалу</a:t>
          </a:r>
          <a:endParaRPr lang="ru-RU" sz="2100" b="1" kern="1200" dirty="0">
            <a:solidFill>
              <a:srgbClr val="0070C0"/>
            </a:solidFill>
          </a:endParaRPr>
        </a:p>
      </dsp:txBody>
      <dsp:txXfrm rot="10800000">
        <a:off x="858395" y="1467324"/>
        <a:ext cx="6438082" cy="1129351"/>
      </dsp:txXfrm>
    </dsp:sp>
    <dsp:sp modelId="{F36C8ACA-0992-467C-88E7-D2C6BB623EE8}">
      <dsp:nvSpPr>
        <dsp:cNvPr id="0" name=""/>
        <dsp:cNvSpPr/>
      </dsp:nvSpPr>
      <dsp:spPr>
        <a:xfrm>
          <a:off x="23667" y="1455940"/>
          <a:ext cx="1129351" cy="1129351"/>
        </a:xfrm>
        <a:prstGeom prst="ellipse">
          <a:avLst/>
        </a:prstGeom>
        <a:solidFill>
          <a:srgbClr val="577F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33920E-98AA-47FB-B696-85E99B3F6CD2}">
      <dsp:nvSpPr>
        <dsp:cNvPr id="0" name=""/>
        <dsp:cNvSpPr/>
      </dsp:nvSpPr>
      <dsp:spPr>
        <a:xfrm rot="10800000">
          <a:off x="580847" y="2933795"/>
          <a:ext cx="6710840" cy="1129351"/>
        </a:xfrm>
        <a:prstGeom prst="homePlate">
          <a:avLst/>
        </a:prstGeom>
        <a:solidFill>
          <a:srgbClr val="BDCD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8013" tIns="80010" rIns="149352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 smtClean="0">
              <a:solidFill>
                <a:srgbClr val="0070C0"/>
              </a:solidFill>
            </a:rPr>
            <a:t>Напрями</a:t>
          </a:r>
          <a:r>
            <a:rPr lang="ru-RU" sz="2100" b="1" kern="1200" dirty="0" smtClean="0">
              <a:solidFill>
                <a:srgbClr val="0070C0"/>
              </a:solidFill>
            </a:rPr>
            <a:t> </a:t>
          </a:r>
          <a:r>
            <a:rPr lang="en-US" sz="2100" b="1" kern="1200" dirty="0" smtClean="0">
              <a:solidFill>
                <a:srgbClr val="0070C0"/>
              </a:solidFill>
            </a:rPr>
            <a:t>STREAM</a:t>
          </a:r>
          <a:r>
            <a:rPr lang="uk-UA" sz="2100" b="1" kern="1200" dirty="0" smtClean="0">
              <a:solidFill>
                <a:srgbClr val="0070C0"/>
              </a:solidFill>
            </a:rPr>
            <a:t> взаємодіють, але не виділяємо кожний окремо</a:t>
          </a:r>
          <a:endParaRPr lang="ru-RU" sz="2100" b="1" kern="1200" dirty="0">
            <a:solidFill>
              <a:srgbClr val="0070C0"/>
            </a:solidFill>
          </a:endParaRPr>
        </a:p>
      </dsp:txBody>
      <dsp:txXfrm rot="10800000">
        <a:off x="863185" y="2933795"/>
        <a:ext cx="6428502" cy="1129351"/>
      </dsp:txXfrm>
    </dsp:sp>
    <dsp:sp modelId="{C0B374DD-54D1-4A3D-AEF3-B653961EC76A}">
      <dsp:nvSpPr>
        <dsp:cNvPr id="0" name=""/>
        <dsp:cNvSpPr/>
      </dsp:nvSpPr>
      <dsp:spPr>
        <a:xfrm>
          <a:off x="0" y="2896097"/>
          <a:ext cx="1129351" cy="1129351"/>
        </a:xfrm>
        <a:prstGeom prst="ellipse">
          <a:avLst/>
        </a:prstGeom>
        <a:solidFill>
          <a:srgbClr val="577FFF"/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0F4900-4718-4FD4-8C3D-C59D064F9C24}">
      <dsp:nvSpPr>
        <dsp:cNvPr id="0" name=""/>
        <dsp:cNvSpPr/>
      </dsp:nvSpPr>
      <dsp:spPr>
        <a:xfrm>
          <a:off x="549181" y="0"/>
          <a:ext cx="4784080" cy="478408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9180BE-97D0-4E82-B136-9E70F9F4EE4C}">
      <dsp:nvSpPr>
        <dsp:cNvPr id="0" name=""/>
        <dsp:cNvSpPr/>
      </dsp:nvSpPr>
      <dsp:spPr>
        <a:xfrm>
          <a:off x="2941221" y="480977"/>
          <a:ext cx="3109652" cy="113248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rgbClr val="0070C0"/>
              </a:solidFill>
            </a:rPr>
            <a:t>• Освітні діалоги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rgbClr val="0070C0"/>
              </a:solidFill>
            </a:rPr>
            <a:t>• Бесіди з використанням</a:t>
          </a:r>
          <a:br>
            <a:rPr lang="uk-UA" sz="1400" kern="1200" dirty="0" smtClean="0">
              <a:solidFill>
                <a:srgbClr val="0070C0"/>
              </a:solidFill>
            </a:rPr>
          </a:br>
          <a:r>
            <a:rPr lang="uk-UA" sz="1400" kern="1200" dirty="0" smtClean="0">
              <a:solidFill>
                <a:srgbClr val="0070C0"/>
              </a:solidFill>
            </a:rPr>
            <a:t>  відкритих запитань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rgbClr val="0070C0"/>
              </a:solidFill>
            </a:rPr>
            <a:t>• Інтерактивна пізнавальна казка</a:t>
          </a:r>
          <a:endParaRPr lang="ru-RU" sz="1400" kern="1200" dirty="0">
            <a:solidFill>
              <a:srgbClr val="0070C0"/>
            </a:solidFill>
          </a:endParaRPr>
        </a:p>
      </dsp:txBody>
      <dsp:txXfrm>
        <a:off x="2996504" y="536260"/>
        <a:ext cx="2999086" cy="1021915"/>
      </dsp:txXfrm>
    </dsp:sp>
    <dsp:sp modelId="{D9654EE8-CA8C-4807-A69F-2F3E2E484C19}">
      <dsp:nvSpPr>
        <dsp:cNvPr id="0" name=""/>
        <dsp:cNvSpPr/>
      </dsp:nvSpPr>
      <dsp:spPr>
        <a:xfrm>
          <a:off x="2941221" y="1755019"/>
          <a:ext cx="3109652" cy="113248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rgbClr val="0070C0"/>
              </a:solidFill>
            </a:rPr>
            <a:t>• Досліди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rgbClr val="0070C0"/>
              </a:solidFill>
            </a:rPr>
            <a:t>• Конструювання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rgbClr val="0070C0"/>
              </a:solidFill>
            </a:rPr>
            <a:t>• Ігри</a:t>
          </a:r>
          <a:endParaRPr lang="ru-RU" sz="1400" kern="1200" dirty="0">
            <a:solidFill>
              <a:srgbClr val="0070C0"/>
            </a:solidFill>
          </a:endParaRPr>
        </a:p>
      </dsp:txBody>
      <dsp:txXfrm>
        <a:off x="2996504" y="1810302"/>
        <a:ext cx="2999086" cy="1021915"/>
      </dsp:txXfrm>
    </dsp:sp>
    <dsp:sp modelId="{07384A71-5C76-4B12-8F8C-BC41BEA7A0F0}">
      <dsp:nvSpPr>
        <dsp:cNvPr id="0" name=""/>
        <dsp:cNvSpPr/>
      </dsp:nvSpPr>
      <dsp:spPr>
        <a:xfrm>
          <a:off x="2941221" y="3029060"/>
          <a:ext cx="3109652" cy="113248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rgbClr val="0070C0"/>
              </a:solidFill>
            </a:rPr>
            <a:t>• Пізнавальні презентації </a:t>
          </a:r>
          <a:br>
            <a:rPr lang="uk-UA" sz="1400" kern="1200" dirty="0" smtClean="0">
              <a:solidFill>
                <a:srgbClr val="0070C0"/>
              </a:solidFill>
            </a:rPr>
          </a:br>
          <a:r>
            <a:rPr lang="uk-UA" sz="1400" kern="1200" dirty="0" smtClean="0">
              <a:solidFill>
                <a:srgbClr val="0070C0"/>
              </a:solidFill>
            </a:rPr>
            <a:t>  з інтерактивними елементами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rgbClr val="0070C0"/>
              </a:solidFill>
            </a:rPr>
            <a:t>• Етюди під музику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rgbClr val="0070C0"/>
              </a:solidFill>
            </a:rPr>
            <a:t>• Вправи на асоціації</a:t>
          </a:r>
          <a:endParaRPr lang="ru-RU" sz="1400" kern="1200" dirty="0">
            <a:solidFill>
              <a:srgbClr val="0070C0"/>
            </a:solidFill>
          </a:endParaRPr>
        </a:p>
      </dsp:txBody>
      <dsp:txXfrm>
        <a:off x="2996504" y="3084343"/>
        <a:ext cx="2999086" cy="10219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5DCF4ED8-7638-41BA-BD0A-15E99B0FF47A}" type="datetimeFigureOut">
              <a:rPr lang="uk-UA"/>
              <a:pPr>
                <a:defRPr/>
              </a:pPr>
              <a:t>16.12.2019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uk-UA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uk-UA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5384C28-E36B-48A9-BDFD-2E2CE95A027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54572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4AE1F8-FD54-4812-AF31-DF87E0CE94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quarter" idx="15"/>
          </p:nvPr>
        </p:nvSpPr>
        <p:spPr>
          <a:xfrm>
            <a:off x="323528" y="188640"/>
            <a:ext cx="8496944" cy="5762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0070C0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10" name="Рисунок 6"/>
          <p:cNvSpPr>
            <a:spLocks noGrp="1"/>
          </p:cNvSpPr>
          <p:nvPr>
            <p:ph type="pic" sz="quarter" idx="13"/>
          </p:nvPr>
        </p:nvSpPr>
        <p:spPr>
          <a:xfrm>
            <a:off x="1281600" y="1052736"/>
            <a:ext cx="6800400" cy="3816424"/>
          </a:xfrm>
          <a:prstGeom prst="rect">
            <a:avLst/>
          </a:prstGeom>
          <a:effectLst/>
        </p:spPr>
        <p:txBody>
          <a:bodyPr/>
          <a:lstStyle/>
          <a:p>
            <a:pPr lvl="0"/>
            <a:endParaRPr lang="uk-UA" noProof="0"/>
          </a:p>
        </p:txBody>
      </p:sp>
      <p:sp>
        <p:nvSpPr>
          <p:cNvPr id="7" name="Текст 5"/>
          <p:cNvSpPr>
            <a:spLocks noGrp="1"/>
          </p:cNvSpPr>
          <p:nvPr>
            <p:ph type="body" sz="quarter" idx="16"/>
          </p:nvPr>
        </p:nvSpPr>
        <p:spPr>
          <a:xfrm>
            <a:off x="1403648" y="6381328"/>
            <a:ext cx="6336704" cy="36023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1">
                <a:solidFill>
                  <a:srgbClr val="0070C0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quarter" idx="15"/>
          </p:nvPr>
        </p:nvSpPr>
        <p:spPr>
          <a:xfrm>
            <a:off x="323528" y="188640"/>
            <a:ext cx="8496944" cy="5762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1">
                <a:solidFill>
                  <a:srgbClr val="0070C0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10" name="Рисунок 6"/>
          <p:cNvSpPr>
            <a:spLocks noGrp="1"/>
          </p:cNvSpPr>
          <p:nvPr>
            <p:ph type="pic" sz="quarter" idx="13"/>
          </p:nvPr>
        </p:nvSpPr>
        <p:spPr>
          <a:xfrm>
            <a:off x="1592864" y="3429000"/>
            <a:ext cx="5958272" cy="3096344"/>
          </a:xfrm>
          <a:prstGeom prst="rect">
            <a:avLst/>
          </a:prstGeom>
          <a:effectLst/>
        </p:spPr>
        <p:txBody>
          <a:bodyPr/>
          <a:lstStyle/>
          <a:p>
            <a:pPr lvl="0"/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3344530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исунок 6"/>
          <p:cNvSpPr>
            <a:spLocks noGrp="1"/>
          </p:cNvSpPr>
          <p:nvPr>
            <p:ph type="pic" sz="quarter" idx="13"/>
          </p:nvPr>
        </p:nvSpPr>
        <p:spPr>
          <a:xfrm>
            <a:off x="3419872" y="2708920"/>
            <a:ext cx="5112941" cy="3239791"/>
          </a:xfrm>
          <a:prstGeom prst="rect">
            <a:avLst/>
          </a:prstGeom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4"/>
          </p:nvPr>
        </p:nvSpPr>
        <p:spPr>
          <a:xfrm>
            <a:off x="395288" y="260350"/>
            <a:ext cx="6408737" cy="863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36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36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36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36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5"/>
          </p:nvPr>
        </p:nvSpPr>
        <p:spPr>
          <a:xfrm>
            <a:off x="395288" y="1412875"/>
            <a:ext cx="8137525" cy="14398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28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28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28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37159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исунок 6"/>
          <p:cNvSpPr>
            <a:spLocks noGrp="1"/>
          </p:cNvSpPr>
          <p:nvPr>
            <p:ph type="pic" sz="quarter" idx="13"/>
          </p:nvPr>
        </p:nvSpPr>
        <p:spPr>
          <a:xfrm>
            <a:off x="539553" y="1340768"/>
            <a:ext cx="7992888" cy="4824536"/>
          </a:xfrm>
          <a:prstGeom prst="rect">
            <a:avLst/>
          </a:prstGeom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4"/>
          </p:nvPr>
        </p:nvSpPr>
        <p:spPr>
          <a:xfrm>
            <a:off x="395288" y="260350"/>
            <a:ext cx="6408737" cy="863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36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36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36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36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083671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20841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quarter" idx="15"/>
          </p:nvPr>
        </p:nvSpPr>
        <p:spPr>
          <a:xfrm>
            <a:off x="323528" y="188640"/>
            <a:ext cx="8496944" cy="5762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0070C0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10" name="Рисунок 6"/>
          <p:cNvSpPr>
            <a:spLocks noGrp="1"/>
          </p:cNvSpPr>
          <p:nvPr>
            <p:ph type="pic" sz="quarter" idx="13"/>
          </p:nvPr>
        </p:nvSpPr>
        <p:spPr>
          <a:xfrm>
            <a:off x="1281600" y="1052736"/>
            <a:ext cx="6800400" cy="3816424"/>
          </a:xfrm>
          <a:prstGeom prst="rect">
            <a:avLst/>
          </a:prstGeom>
          <a:effectLst/>
        </p:spPr>
        <p:txBody>
          <a:bodyPr/>
          <a:lstStyle/>
          <a:p>
            <a:endParaRPr lang="uk-UA"/>
          </a:p>
        </p:txBody>
      </p:sp>
      <p:sp>
        <p:nvSpPr>
          <p:cNvPr id="7" name="Текст 5"/>
          <p:cNvSpPr>
            <a:spLocks noGrp="1"/>
          </p:cNvSpPr>
          <p:nvPr>
            <p:ph type="body" sz="quarter" idx="16"/>
          </p:nvPr>
        </p:nvSpPr>
        <p:spPr>
          <a:xfrm>
            <a:off x="1403648" y="6381328"/>
            <a:ext cx="6336704" cy="36023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1">
                <a:solidFill>
                  <a:srgbClr val="0070C0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650019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quarter" idx="10"/>
          </p:nvPr>
        </p:nvSpPr>
        <p:spPr>
          <a:xfrm>
            <a:off x="1042988" y="765175"/>
            <a:ext cx="7129462" cy="489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828984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quarter" idx="15"/>
          </p:nvPr>
        </p:nvSpPr>
        <p:spPr>
          <a:xfrm>
            <a:off x="323528" y="188640"/>
            <a:ext cx="8496944" cy="5762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rgbClr val="0070C0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10" name="Рисунок 6"/>
          <p:cNvSpPr>
            <a:spLocks noGrp="1"/>
          </p:cNvSpPr>
          <p:nvPr>
            <p:ph type="pic" sz="quarter" idx="13"/>
          </p:nvPr>
        </p:nvSpPr>
        <p:spPr>
          <a:xfrm>
            <a:off x="1281600" y="1052736"/>
            <a:ext cx="6800400" cy="3816424"/>
          </a:xfrm>
          <a:prstGeom prst="rect">
            <a:avLst/>
          </a:prstGeom>
          <a:effectLst/>
        </p:spPr>
        <p:txBody>
          <a:bodyPr/>
          <a:lstStyle/>
          <a:p>
            <a:endParaRPr lang="uk-UA"/>
          </a:p>
        </p:txBody>
      </p:sp>
      <p:sp>
        <p:nvSpPr>
          <p:cNvPr id="7" name="Текст 5"/>
          <p:cNvSpPr>
            <a:spLocks noGrp="1"/>
          </p:cNvSpPr>
          <p:nvPr>
            <p:ph type="body" sz="quarter" idx="16"/>
          </p:nvPr>
        </p:nvSpPr>
        <p:spPr>
          <a:xfrm>
            <a:off x="1403648" y="6381328"/>
            <a:ext cx="6336704" cy="36023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1">
                <a:solidFill>
                  <a:srgbClr val="0070C0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7"/>
          </p:nvPr>
        </p:nvSpPr>
        <p:spPr>
          <a:xfrm>
            <a:off x="1475805" y="5877272"/>
            <a:ext cx="647923" cy="431453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endParaRPr lang="uk-UA" dirty="0"/>
          </a:p>
        </p:txBody>
      </p:sp>
      <p:sp>
        <p:nvSpPr>
          <p:cNvPr id="8" name="Рисунок 2"/>
          <p:cNvSpPr>
            <a:spLocks noGrp="1"/>
          </p:cNvSpPr>
          <p:nvPr>
            <p:ph type="pic" sz="quarter" idx="18"/>
          </p:nvPr>
        </p:nvSpPr>
        <p:spPr>
          <a:xfrm>
            <a:off x="2267893" y="5877272"/>
            <a:ext cx="647923" cy="431453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endParaRPr lang="uk-UA" dirty="0"/>
          </a:p>
        </p:txBody>
      </p:sp>
      <p:sp>
        <p:nvSpPr>
          <p:cNvPr id="9" name="Рисунок 2"/>
          <p:cNvSpPr>
            <a:spLocks noGrp="1"/>
          </p:cNvSpPr>
          <p:nvPr>
            <p:ph type="pic" sz="quarter" idx="19"/>
          </p:nvPr>
        </p:nvSpPr>
        <p:spPr>
          <a:xfrm>
            <a:off x="3059981" y="5877272"/>
            <a:ext cx="647923" cy="431453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endParaRPr lang="uk-UA" dirty="0"/>
          </a:p>
        </p:txBody>
      </p:sp>
      <p:sp>
        <p:nvSpPr>
          <p:cNvPr id="11" name="Рисунок 2"/>
          <p:cNvSpPr>
            <a:spLocks noGrp="1"/>
          </p:cNvSpPr>
          <p:nvPr>
            <p:ph type="pic" sz="quarter" idx="20"/>
          </p:nvPr>
        </p:nvSpPr>
        <p:spPr>
          <a:xfrm>
            <a:off x="3852069" y="5877272"/>
            <a:ext cx="647923" cy="431453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endParaRPr lang="uk-UA" dirty="0"/>
          </a:p>
        </p:txBody>
      </p:sp>
      <p:sp>
        <p:nvSpPr>
          <p:cNvPr id="12" name="Рисунок 2"/>
          <p:cNvSpPr>
            <a:spLocks noGrp="1"/>
          </p:cNvSpPr>
          <p:nvPr>
            <p:ph type="pic" sz="quarter" idx="21"/>
          </p:nvPr>
        </p:nvSpPr>
        <p:spPr>
          <a:xfrm>
            <a:off x="4644157" y="5877272"/>
            <a:ext cx="647923" cy="431453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endParaRPr lang="uk-UA" dirty="0"/>
          </a:p>
        </p:txBody>
      </p:sp>
      <p:sp>
        <p:nvSpPr>
          <p:cNvPr id="13" name="Рисунок 2"/>
          <p:cNvSpPr>
            <a:spLocks noGrp="1"/>
          </p:cNvSpPr>
          <p:nvPr>
            <p:ph type="pic" sz="quarter" idx="22"/>
          </p:nvPr>
        </p:nvSpPr>
        <p:spPr>
          <a:xfrm>
            <a:off x="5436245" y="5877272"/>
            <a:ext cx="647923" cy="431453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endParaRPr lang="uk-UA" dirty="0"/>
          </a:p>
        </p:txBody>
      </p:sp>
      <p:sp>
        <p:nvSpPr>
          <p:cNvPr id="14" name="Рисунок 2"/>
          <p:cNvSpPr>
            <a:spLocks noGrp="1"/>
          </p:cNvSpPr>
          <p:nvPr>
            <p:ph type="pic" sz="quarter" idx="23"/>
          </p:nvPr>
        </p:nvSpPr>
        <p:spPr>
          <a:xfrm>
            <a:off x="6228333" y="5877272"/>
            <a:ext cx="647923" cy="431453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endParaRPr lang="uk-UA" dirty="0"/>
          </a:p>
        </p:txBody>
      </p:sp>
      <p:sp>
        <p:nvSpPr>
          <p:cNvPr id="15" name="Рисунок 2"/>
          <p:cNvSpPr>
            <a:spLocks noGrp="1"/>
          </p:cNvSpPr>
          <p:nvPr>
            <p:ph type="pic" sz="quarter" idx="24"/>
          </p:nvPr>
        </p:nvSpPr>
        <p:spPr>
          <a:xfrm>
            <a:off x="7020421" y="5877272"/>
            <a:ext cx="647923" cy="431453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824571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44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E9DC2D5-076C-4545-9FA4-06775B2EC4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8" r:id="rId5"/>
    <p:sldLayoutId id="2147483664" r:id="rId6"/>
    <p:sldLayoutId id="2147483665" r:id="rId7"/>
    <p:sldLayoutId id="2147483666" r:id="rId8"/>
    <p:sldLayoutId id="2147483667" r:id="rId9"/>
    <p:sldLayoutId id="2147483690" r:id="rId10"/>
    <p:sldLayoutId id="2147483692" r:id="rId11"/>
    <p:sldLayoutId id="214748369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FF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" action="ppaction://hlinkshowjump?jump=nextslide"/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6091990"/>
            <a:ext cx="717220" cy="720000"/>
          </a:xfrm>
          <a:prstGeom prst="rect">
            <a:avLst/>
          </a:prstGeom>
        </p:spPr>
      </p:pic>
      <p:pic>
        <p:nvPicPr>
          <p:cNvPr id="5" name="Рисунок 4">
            <a:hlinkClick r:id="" action="ppaction://hlinkshowjump?jump=previousslide"/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8800" y="6091200"/>
            <a:ext cx="693612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773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9.gif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26" Type="http://schemas.openxmlformats.org/officeDocument/2006/relationships/image" Target="../media/image17.png"/><Relationship Id="rId3" Type="http://schemas.openxmlformats.org/officeDocument/2006/relationships/image" Target="../media/image21.png"/><Relationship Id="rId21" Type="http://schemas.openxmlformats.org/officeDocument/2006/relationships/image" Target="../media/image39.png"/><Relationship Id="rId7" Type="http://schemas.openxmlformats.org/officeDocument/2006/relationships/image" Target="../media/image25.png"/><Relationship Id="rId12" Type="http://schemas.openxmlformats.org/officeDocument/2006/relationships/image" Target="../media/image30.gif"/><Relationship Id="rId17" Type="http://schemas.openxmlformats.org/officeDocument/2006/relationships/image" Target="../media/image35.png"/><Relationship Id="rId25" Type="http://schemas.openxmlformats.org/officeDocument/2006/relationships/slide" Target="slide14.xml"/><Relationship Id="rId33" Type="http://schemas.openxmlformats.org/officeDocument/2006/relationships/image" Target="../media/image47.jpeg"/><Relationship Id="rId2" Type="http://schemas.openxmlformats.org/officeDocument/2006/relationships/image" Target="../media/image20.jpg"/><Relationship Id="rId16" Type="http://schemas.openxmlformats.org/officeDocument/2006/relationships/image" Target="../media/image34.png"/><Relationship Id="rId20" Type="http://schemas.openxmlformats.org/officeDocument/2006/relationships/image" Target="../media/image38.png"/><Relationship Id="rId29" Type="http://schemas.openxmlformats.org/officeDocument/2006/relationships/image" Target="../media/image4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24" Type="http://schemas.openxmlformats.org/officeDocument/2006/relationships/image" Target="../media/image42.png"/><Relationship Id="rId32" Type="http://schemas.openxmlformats.org/officeDocument/2006/relationships/image" Target="../media/image46.png"/><Relationship Id="rId5" Type="http://schemas.openxmlformats.org/officeDocument/2006/relationships/image" Target="../media/image23.gif"/><Relationship Id="rId15" Type="http://schemas.openxmlformats.org/officeDocument/2006/relationships/image" Target="../media/image33.png"/><Relationship Id="rId23" Type="http://schemas.openxmlformats.org/officeDocument/2006/relationships/image" Target="../media/image41.png"/><Relationship Id="rId28" Type="http://schemas.openxmlformats.org/officeDocument/2006/relationships/image" Target="../media/image3.png"/><Relationship Id="rId10" Type="http://schemas.openxmlformats.org/officeDocument/2006/relationships/image" Target="../media/image28.png"/><Relationship Id="rId19" Type="http://schemas.openxmlformats.org/officeDocument/2006/relationships/image" Target="../media/image37.png"/><Relationship Id="rId31" Type="http://schemas.openxmlformats.org/officeDocument/2006/relationships/image" Target="../media/image45.png"/><Relationship Id="rId4" Type="http://schemas.openxmlformats.org/officeDocument/2006/relationships/image" Target="../media/image22.gif"/><Relationship Id="rId9" Type="http://schemas.openxmlformats.org/officeDocument/2006/relationships/image" Target="../media/image27.tiff"/><Relationship Id="rId14" Type="http://schemas.openxmlformats.org/officeDocument/2006/relationships/image" Target="../media/image32.png"/><Relationship Id="rId22" Type="http://schemas.openxmlformats.org/officeDocument/2006/relationships/image" Target="../media/image40.png"/><Relationship Id="rId27" Type="http://schemas.openxmlformats.org/officeDocument/2006/relationships/image" Target="../media/image2.png"/><Relationship Id="rId30" Type="http://schemas.openxmlformats.org/officeDocument/2006/relationships/image" Target="../media/image44.png"/><Relationship Id="rId8" Type="http://schemas.openxmlformats.org/officeDocument/2006/relationships/image" Target="../media/image26.tif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hyperlink" Target="http://informaciaforall.blogspot.com/2016/05/blog-post.html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hyperlink" Target="http://informaciaforall.blogspot.com/2016/05/blog-post_26.html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tif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085184"/>
            <a:ext cx="8991600" cy="1656184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42900" indent="-342900" algn="ctr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ctr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r">
              <a:lnSpc>
                <a:spcPct val="90000"/>
              </a:lnSpc>
              <a:buFontTx/>
              <a:buNone/>
              <a:defRPr/>
            </a:pPr>
            <a:r>
              <a:rPr lang="uk-UA" altLang="uk-UA" sz="2400" i="1" kern="0" dirty="0" smtClean="0">
                <a:solidFill>
                  <a:srgbClr val="0070C0"/>
                </a:solidFill>
                <a:latin typeface="Calibri" panose="020F0502020204030204" pitchFamily="34" charset="0"/>
              </a:rPr>
              <a:t> </a:t>
            </a:r>
            <a:endParaRPr lang="uk-UA" altLang="uk-UA" sz="2400" i="1" kern="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1" y="548680"/>
            <a:ext cx="7152795" cy="536459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028343"/>
            <a:ext cx="86409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STEM-</a:t>
            </a:r>
            <a:r>
              <a:rPr lang="ru-RU" sz="2400" dirty="0" err="1"/>
              <a:t>освіту</a:t>
            </a:r>
            <a:r>
              <a:rPr lang="ru-RU" sz="2400" dirty="0"/>
              <a:t> часто </a:t>
            </a:r>
            <a:r>
              <a:rPr lang="ru-RU" sz="2400" dirty="0" err="1"/>
              <a:t>називають</a:t>
            </a:r>
            <a:r>
              <a:rPr lang="ru-RU" sz="2400" dirty="0"/>
              <a:t> «</a:t>
            </a:r>
            <a:r>
              <a:rPr lang="ru-RU" sz="2400" dirty="0" err="1"/>
              <a:t>навчанням</a:t>
            </a:r>
            <a:r>
              <a:rPr lang="ru-RU" sz="2400" dirty="0"/>
              <a:t> </a:t>
            </a:r>
            <a:r>
              <a:rPr lang="ru-RU" sz="2400" dirty="0" err="1"/>
              <a:t>навпаки</a:t>
            </a:r>
            <a:r>
              <a:rPr lang="ru-RU" sz="2400" dirty="0" smtClean="0"/>
              <a:t>».</a:t>
            </a:r>
          </a:p>
          <a:p>
            <a:r>
              <a:rPr lang="ru-RU" sz="2400" dirty="0" smtClean="0"/>
              <a:t> </a:t>
            </a:r>
            <a:r>
              <a:rPr lang="ru-RU" sz="2400" dirty="0" err="1"/>
              <a:t>Ланцюжок</a:t>
            </a:r>
            <a:r>
              <a:rPr lang="ru-RU" sz="2400" dirty="0"/>
              <a:t> «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теорії</a:t>
            </a:r>
            <a:r>
              <a:rPr lang="ru-RU" sz="2400" dirty="0"/>
              <a:t> до практики» у </a:t>
            </a:r>
            <a:r>
              <a:rPr lang="en-US" sz="2400" dirty="0"/>
              <a:t>STEM </a:t>
            </a:r>
            <a:r>
              <a:rPr lang="ru-RU" sz="2400" dirty="0" err="1"/>
              <a:t>зазвичай</a:t>
            </a:r>
            <a:r>
              <a:rPr lang="ru-RU" sz="2400" dirty="0"/>
              <a:t> </a:t>
            </a:r>
            <a:r>
              <a:rPr lang="ru-RU" sz="2400" dirty="0" err="1"/>
              <a:t>зворотний</a:t>
            </a:r>
            <a:r>
              <a:rPr lang="ru-RU" sz="2400" dirty="0"/>
              <a:t>: </a:t>
            </a:r>
            <a:r>
              <a:rPr lang="ru-RU" sz="2400" dirty="0" err="1"/>
              <a:t>спочатку</a:t>
            </a:r>
            <a:r>
              <a:rPr lang="ru-RU" sz="2400" dirty="0"/>
              <a:t> – </a:t>
            </a:r>
            <a:r>
              <a:rPr lang="ru-RU" sz="2400" dirty="0" err="1"/>
              <a:t>гра</a:t>
            </a:r>
            <a:r>
              <a:rPr lang="ru-RU" sz="2400" dirty="0"/>
              <a:t>, </a:t>
            </a:r>
            <a:r>
              <a:rPr lang="ru-RU" sz="2400" dirty="0" err="1"/>
              <a:t>придумування</a:t>
            </a:r>
            <a:r>
              <a:rPr lang="ru-RU" sz="2400" dirty="0"/>
              <a:t> та </a:t>
            </a:r>
            <a:r>
              <a:rPr lang="ru-RU" sz="2400" dirty="0" err="1"/>
              <a:t>майстрування</a:t>
            </a:r>
            <a:r>
              <a:rPr lang="ru-RU" sz="2400" dirty="0"/>
              <a:t> </a:t>
            </a:r>
            <a:r>
              <a:rPr lang="ru-RU" sz="2400" dirty="0" err="1"/>
              <a:t>пристроїв</a:t>
            </a:r>
            <a:r>
              <a:rPr lang="ru-RU" sz="2400" dirty="0"/>
              <a:t> і </a:t>
            </a:r>
            <a:r>
              <a:rPr lang="ru-RU" sz="2400" dirty="0" err="1"/>
              <a:t>механізмів</a:t>
            </a:r>
            <a:r>
              <a:rPr lang="ru-RU" sz="2400" dirty="0"/>
              <a:t>, а </a:t>
            </a:r>
            <a:r>
              <a:rPr lang="ru-RU" sz="2400" dirty="0" err="1"/>
              <a:t>вже</a:t>
            </a:r>
            <a:r>
              <a:rPr lang="ru-RU" sz="2400" dirty="0"/>
              <a:t> потім, у </a:t>
            </a:r>
            <a:r>
              <a:rPr lang="ru-RU" sz="2400" dirty="0" err="1"/>
              <a:t>процесі</a:t>
            </a:r>
            <a:r>
              <a:rPr lang="ru-RU" sz="2400" dirty="0"/>
              <a:t> </a:t>
            </a:r>
            <a:r>
              <a:rPr lang="ru-RU" sz="2400" dirty="0" err="1"/>
              <a:t>цієї</a:t>
            </a:r>
            <a:r>
              <a:rPr lang="ru-RU" sz="2400" dirty="0"/>
              <a:t> </a:t>
            </a:r>
            <a:r>
              <a:rPr lang="ru-RU" sz="2400" dirty="0" err="1"/>
              <a:t>діяльності</a:t>
            </a:r>
            <a:r>
              <a:rPr lang="ru-RU" sz="2400" dirty="0"/>
              <a:t>, – </a:t>
            </a:r>
            <a:r>
              <a:rPr lang="ru-RU" sz="2400" dirty="0" err="1"/>
              <a:t>опанування</a:t>
            </a:r>
            <a:r>
              <a:rPr lang="ru-RU" sz="2400" dirty="0"/>
              <a:t> </a:t>
            </a:r>
            <a:r>
              <a:rPr lang="ru-RU" sz="2400" dirty="0" err="1"/>
              <a:t>теорії</a:t>
            </a:r>
            <a:r>
              <a:rPr lang="ru-RU" sz="2400" dirty="0"/>
              <a:t> і </a:t>
            </a:r>
            <a:r>
              <a:rPr lang="ru-RU" sz="2400" dirty="0" err="1"/>
              <a:t>нових</a:t>
            </a:r>
            <a:r>
              <a:rPr lang="ru-RU" sz="2400" dirty="0"/>
              <a:t> </a:t>
            </a:r>
            <a:r>
              <a:rPr lang="ru-RU" sz="2400" dirty="0" err="1"/>
              <a:t>знань</a:t>
            </a:r>
            <a:r>
              <a:rPr lang="ru-RU" sz="2400" dirty="0"/>
              <a:t>. </a:t>
            </a:r>
            <a:endParaRPr lang="ru-RU" sz="2400" dirty="0" smtClean="0"/>
          </a:p>
          <a:p>
            <a:r>
              <a:rPr lang="ru-RU" sz="2400" dirty="0" smtClean="0"/>
              <a:t>Але</a:t>
            </a:r>
            <a:r>
              <a:rPr lang="ru-RU" sz="2400" dirty="0"/>
              <a:t>, </a:t>
            </a:r>
            <a:r>
              <a:rPr lang="ru-RU" sz="2400" dirty="0" err="1"/>
              <a:t>звісно</a:t>
            </a:r>
            <a:r>
              <a:rPr lang="ru-RU" sz="2400" dirty="0"/>
              <a:t>, </a:t>
            </a:r>
            <a:r>
              <a:rPr lang="en-US" sz="2400" dirty="0"/>
              <a:t>STEM-</a:t>
            </a:r>
            <a:r>
              <a:rPr lang="ru-RU" sz="2400" dirty="0" err="1"/>
              <a:t>освіта</a:t>
            </a:r>
            <a:r>
              <a:rPr lang="ru-RU" sz="2400" dirty="0"/>
              <a:t> –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тільки</a:t>
            </a:r>
            <a:r>
              <a:rPr lang="ru-RU" sz="2400" dirty="0"/>
              <a:t> «</a:t>
            </a:r>
            <a:r>
              <a:rPr lang="ru-RU" sz="2400" dirty="0" err="1"/>
              <a:t>навчання</a:t>
            </a:r>
            <a:r>
              <a:rPr lang="ru-RU" sz="2400" dirty="0"/>
              <a:t> </a:t>
            </a:r>
            <a:r>
              <a:rPr lang="ru-RU" sz="2400" dirty="0" err="1"/>
              <a:t>навпаки</a:t>
            </a:r>
            <a:r>
              <a:rPr lang="ru-RU" sz="2400" dirty="0" smtClean="0"/>
              <a:t>».</a:t>
            </a:r>
          </a:p>
          <a:p>
            <a:endParaRPr lang="ru-RU" sz="2400" dirty="0"/>
          </a:p>
          <a:p>
            <a:r>
              <a:rPr lang="ru-RU" sz="2400" dirty="0" smtClean="0"/>
              <a:t> </a:t>
            </a:r>
            <a:r>
              <a:rPr lang="ru-RU" sz="2400" dirty="0" err="1"/>
              <a:t>Абревіатура</a:t>
            </a:r>
            <a:r>
              <a:rPr lang="ru-RU" sz="2400" dirty="0"/>
              <a:t> </a:t>
            </a:r>
            <a:r>
              <a:rPr lang="en-US" sz="2400" dirty="0"/>
              <a:t>STEM </a:t>
            </a:r>
            <a:r>
              <a:rPr lang="ru-RU" sz="2400" dirty="0" err="1"/>
              <a:t>розшифровується</a:t>
            </a:r>
            <a:r>
              <a:rPr lang="ru-RU" sz="2400" dirty="0"/>
              <a:t> як </a:t>
            </a:r>
            <a:r>
              <a:rPr lang="en-US" sz="2400" dirty="0"/>
              <a:t>science (</a:t>
            </a:r>
            <a:r>
              <a:rPr lang="ru-RU" sz="2400" dirty="0" err="1"/>
              <a:t>природничі</a:t>
            </a:r>
            <a:r>
              <a:rPr lang="ru-RU" sz="2400" dirty="0"/>
              <a:t> науки), </a:t>
            </a:r>
            <a:r>
              <a:rPr lang="en-US" sz="2400" dirty="0"/>
              <a:t>technology (</a:t>
            </a:r>
            <a:r>
              <a:rPr lang="ru-RU" sz="2400" dirty="0" err="1"/>
              <a:t>технологія</a:t>
            </a:r>
            <a:r>
              <a:rPr lang="ru-RU" sz="2400" dirty="0"/>
              <a:t>), </a:t>
            </a:r>
            <a:r>
              <a:rPr lang="en-US" sz="2400" dirty="0"/>
              <a:t>engineering (</a:t>
            </a:r>
            <a:r>
              <a:rPr lang="ru-RU" sz="2400" dirty="0" err="1"/>
              <a:t>інженерія</a:t>
            </a:r>
            <a:r>
              <a:rPr lang="ru-RU" sz="2400" dirty="0"/>
              <a:t>), </a:t>
            </a:r>
            <a:r>
              <a:rPr lang="en-US" sz="2400" dirty="0"/>
              <a:t>mathematics (</a:t>
            </a:r>
            <a:r>
              <a:rPr lang="ru-RU" sz="2400" dirty="0"/>
              <a:t>математика) – і </a:t>
            </a:r>
            <a:r>
              <a:rPr lang="ru-RU" sz="2400" dirty="0" err="1"/>
              <a:t>найбільший</a:t>
            </a:r>
            <a:r>
              <a:rPr lang="ru-RU" sz="2400" dirty="0"/>
              <a:t> «</a:t>
            </a:r>
            <a:r>
              <a:rPr lang="ru-RU" sz="2400" dirty="0" err="1"/>
              <a:t>козир</a:t>
            </a:r>
            <a:r>
              <a:rPr lang="ru-RU" sz="2400" dirty="0"/>
              <a:t>» </a:t>
            </a:r>
            <a:r>
              <a:rPr lang="en-US" sz="2400" dirty="0"/>
              <a:t>STEM-</a:t>
            </a:r>
            <a:r>
              <a:rPr lang="ru-RU" sz="2400" dirty="0" err="1"/>
              <a:t>освіти</a:t>
            </a:r>
            <a:r>
              <a:rPr lang="ru-RU" sz="2400" dirty="0"/>
              <a:t> у тому, </a:t>
            </a:r>
            <a:r>
              <a:rPr lang="ru-RU" sz="2400" dirty="0" err="1"/>
              <a:t>що</a:t>
            </a:r>
            <a:r>
              <a:rPr lang="ru-RU" sz="2400" dirty="0"/>
              <a:t> вона </a:t>
            </a:r>
            <a:r>
              <a:rPr lang="ru-RU" sz="2400" dirty="0" err="1"/>
              <a:t>допомагає</a:t>
            </a:r>
            <a:r>
              <a:rPr lang="ru-RU" sz="2400" dirty="0"/>
              <a:t> </a:t>
            </a:r>
            <a:r>
              <a:rPr lang="ru-RU" sz="2400" dirty="0" err="1"/>
              <a:t>опанувати</a:t>
            </a:r>
            <a:r>
              <a:rPr lang="ru-RU" sz="2400" dirty="0"/>
              <a:t> </a:t>
            </a:r>
            <a:r>
              <a:rPr lang="ru-RU" sz="2400" dirty="0" err="1"/>
              <a:t>їх</a:t>
            </a:r>
            <a:r>
              <a:rPr lang="ru-RU" sz="2400" dirty="0"/>
              <a:t> не </a:t>
            </a:r>
            <a:r>
              <a:rPr lang="ru-RU" sz="2400" dirty="0" err="1"/>
              <a:t>відокремлено</a:t>
            </a:r>
            <a:r>
              <a:rPr lang="ru-RU" sz="2400" dirty="0"/>
              <a:t>, а за </a:t>
            </a:r>
            <a:r>
              <a:rPr lang="ru-RU" sz="2400" dirty="0" err="1"/>
              <a:t>допомогою</a:t>
            </a:r>
            <a:r>
              <a:rPr lang="ru-RU" sz="2400" dirty="0"/>
              <a:t> </a:t>
            </a:r>
            <a:r>
              <a:rPr lang="ru-RU" sz="2400" dirty="0" err="1"/>
              <a:t>інтеграції</a:t>
            </a:r>
            <a:r>
              <a:rPr lang="ru-RU" sz="2400" dirty="0"/>
              <a:t> </a:t>
            </a:r>
            <a:r>
              <a:rPr lang="ru-RU" sz="2400" dirty="0" err="1"/>
              <a:t>всіх</a:t>
            </a:r>
            <a:r>
              <a:rPr lang="ru-RU" sz="2400" dirty="0"/>
              <a:t> </a:t>
            </a:r>
            <a:r>
              <a:rPr lang="ru-RU" sz="2400" dirty="0" err="1"/>
              <a:t>п’яти</a:t>
            </a:r>
            <a:r>
              <a:rPr lang="ru-RU" sz="2400" dirty="0"/>
              <a:t> </a:t>
            </a:r>
            <a:r>
              <a:rPr lang="ru-RU" sz="2400" dirty="0" err="1"/>
              <a:t>дисциплін</a:t>
            </a:r>
            <a:r>
              <a:rPr lang="ru-RU" sz="2400" dirty="0"/>
              <a:t> у </a:t>
            </a:r>
            <a:r>
              <a:rPr lang="ru-RU" sz="2400" dirty="0" err="1"/>
              <a:t>єдину</a:t>
            </a:r>
            <a:r>
              <a:rPr lang="ru-RU" sz="2400" dirty="0"/>
              <a:t> систему </a:t>
            </a:r>
            <a:r>
              <a:rPr lang="ru-RU" sz="2400" dirty="0" err="1"/>
              <a:t>навчання</a:t>
            </a:r>
            <a:r>
              <a:rPr lang="ru-RU" sz="2400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46452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74786"/>
            <a:ext cx="8584952" cy="482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6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ов’язане 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01008"/>
            <a:ext cx="8051148" cy="290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Пов’язане зображен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8489309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094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166843"/>
            <a:ext cx="813690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Для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розвитку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, 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виховання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й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навчання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дітей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дошкільного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віку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впроваджується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новий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інтеграційний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підхід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– </a:t>
            </a:r>
            <a:r>
              <a:rPr lang="en-US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S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Т</a:t>
            </a:r>
            <a:r>
              <a:rPr lang="en-US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ЕАМ –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освіта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Цей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напрям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освіти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інтегрує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собі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завдання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з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формування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дітей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загальних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наукових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уявлень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про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світ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;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ознайомлення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їх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з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інформаційно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–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комунікаційними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технологіями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;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розвиток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уміння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експериментувати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конструювати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;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навчання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дітей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основ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опрацювання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змісту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тексту,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грамоти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, математики, а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також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різних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видів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мистецтва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Тож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маємо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тісному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взаємозв’язку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розвивати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здібності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дошкільнят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точних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605467"/>
                </a:solidFill>
                <a:latin typeface="Times New Roman" panose="02020603050405020304" pitchFamily="18" charset="0"/>
              </a:rPr>
              <a:t>гуманітарних</a:t>
            </a:r>
            <a:r>
              <a:rPr lang="ru-RU" sz="2400" dirty="0">
                <a:solidFill>
                  <a:srgbClr val="605467"/>
                </a:solidFill>
                <a:latin typeface="Times New Roman" panose="02020603050405020304" pitchFamily="18" charset="0"/>
              </a:rPr>
              <a:t> наук.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432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algn="ctr"/>
            <a:r>
              <a:rPr lang="uk-UA" dirty="0" smtClean="0"/>
              <a:t>ІНТЕГРОВАНА РОБОТА</a:t>
            </a:r>
            <a:endParaRPr lang="uk-UA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32073313"/>
              </p:ext>
            </p:extLst>
          </p:nvPr>
        </p:nvGraphicFramePr>
        <p:xfrm>
          <a:off x="803920" y="1484784"/>
          <a:ext cx="787253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481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5"/>
          </p:nvPr>
        </p:nvSpPr>
        <p:spPr>
          <a:xfrm>
            <a:off x="107504" y="188913"/>
            <a:ext cx="8856984" cy="1079847"/>
          </a:xfrm>
        </p:spPr>
        <p:txBody>
          <a:bodyPr/>
          <a:lstStyle/>
          <a:p>
            <a:pPr algn="ctr"/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Інтеграція</a:t>
            </a: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— </a:t>
            </a: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означає</a:t>
            </a: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також</a:t>
            </a: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впровадження</a:t>
            </a: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інших</a:t>
            </a: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3000" u="sng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форм </a:t>
            </a:r>
            <a:r>
              <a:rPr lang="ru-RU" sz="3000" u="sng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роботи</a:t>
            </a:r>
            <a:r>
              <a:rPr lang="ru-RU" sz="3000" u="sng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 </a:t>
            </a: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дітьми</a:t>
            </a:r>
            <a:endParaRPr lang="uk-UA" sz="2800" b="0" dirty="0" smtClean="0"/>
          </a:p>
          <a:p>
            <a:endParaRPr lang="uk-UA" sz="2800" b="0" i="1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689332635"/>
              </p:ext>
            </p:extLst>
          </p:nvPr>
        </p:nvGraphicFramePr>
        <p:xfrm>
          <a:off x="1403648" y="1412776"/>
          <a:ext cx="6600056" cy="4784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Текст 1"/>
          <p:cNvSpPr>
            <a:spLocks noGrp="1"/>
          </p:cNvSpPr>
          <p:nvPr>
            <p:ph type="body" sz="quarter" idx="15"/>
          </p:nvPr>
        </p:nvSpPr>
        <p:spPr>
          <a:xfrm rot="17849176">
            <a:off x="-71807" y="2940354"/>
            <a:ext cx="4199237" cy="1440160"/>
          </a:xfrm>
        </p:spPr>
        <p:txBody>
          <a:bodyPr/>
          <a:lstStyle/>
          <a:p>
            <a:r>
              <a:rPr lang="uk-UA" sz="3600" b="0" dirty="0" smtClean="0"/>
              <a:t>Освітня ситуація</a:t>
            </a:r>
          </a:p>
          <a:p>
            <a:r>
              <a:rPr lang="uk-UA" sz="3600" b="0" dirty="0" smtClean="0">
                <a:latin typeface="Arial" charset="0"/>
              </a:rPr>
              <a:t>Освітня подорож</a:t>
            </a:r>
          </a:p>
          <a:p>
            <a:endParaRPr lang="uk-UA" sz="3600" b="0" dirty="0" smtClean="0"/>
          </a:p>
          <a:p>
            <a:endParaRPr lang="uk-UA" sz="3600" b="0" i="1" dirty="0"/>
          </a:p>
        </p:txBody>
      </p:sp>
    </p:spTree>
    <p:extLst>
      <p:ext uri="{BB962C8B-B14F-4D97-AF65-F5344CB8AC3E}">
        <p14:creationId xmlns:p14="http://schemas.microsoft.com/office/powerpoint/2010/main" val="37073650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5"/>
          </p:nvPr>
        </p:nvSpPr>
        <p:spPr>
          <a:xfrm>
            <a:off x="232822" y="2276872"/>
            <a:ext cx="8856984" cy="1799927"/>
          </a:xfrm>
        </p:spPr>
        <p:txBody>
          <a:bodyPr/>
          <a:lstStyle/>
          <a:p>
            <a:r>
              <a:rPr lang="ru-RU" sz="2800" b="0" dirty="0" smtClean="0"/>
              <a:t>В одному </a:t>
            </a:r>
            <a:r>
              <a:rPr lang="ru-RU" sz="2800" b="0" dirty="0" err="1" smtClean="0"/>
              <a:t>завданні</a:t>
            </a:r>
            <a:r>
              <a:rPr lang="ru-RU" sz="2800" b="0" dirty="0" smtClean="0"/>
              <a:t>:</a:t>
            </a:r>
          </a:p>
          <a:p>
            <a:r>
              <a:rPr lang="ru-RU" sz="2800" b="0" dirty="0" smtClean="0"/>
              <a:t>• математика </a:t>
            </a:r>
            <a:r>
              <a:rPr lang="ru-RU" sz="2800" b="0" dirty="0"/>
              <a:t>та </a:t>
            </a:r>
            <a:r>
              <a:rPr lang="ru-RU" sz="2800" b="0" dirty="0" err="1"/>
              <a:t>українська</a:t>
            </a:r>
            <a:r>
              <a:rPr lang="ru-RU" sz="2800" b="0" dirty="0"/>
              <a:t> </a:t>
            </a:r>
            <a:r>
              <a:rPr lang="ru-RU" sz="2800" b="0" dirty="0" err="1"/>
              <a:t>мова</a:t>
            </a:r>
            <a:r>
              <a:rPr lang="ru-RU" sz="2800" b="0" dirty="0"/>
              <a:t>, </a:t>
            </a:r>
            <a:endParaRPr lang="ru-RU" sz="2800" b="0" dirty="0" smtClean="0"/>
          </a:p>
          <a:p>
            <a:r>
              <a:rPr lang="ru-RU" sz="2800" b="0" dirty="0" smtClean="0"/>
              <a:t>• а </a:t>
            </a:r>
            <a:r>
              <a:rPr lang="ru-RU" sz="2800" b="0" dirty="0" err="1"/>
              <a:t>ще</a:t>
            </a:r>
            <a:r>
              <a:rPr lang="ru-RU" sz="2800" b="0" dirty="0"/>
              <a:t> </a:t>
            </a:r>
            <a:r>
              <a:rPr lang="ru-RU" sz="2800" b="0" dirty="0" err="1"/>
              <a:t>асоціації</a:t>
            </a:r>
            <a:r>
              <a:rPr lang="ru-RU" sz="2800" b="0" dirty="0"/>
              <a:t>, </a:t>
            </a:r>
            <a:r>
              <a:rPr lang="ru-RU" sz="2800" b="0" dirty="0" err="1" smtClean="0"/>
              <a:t>логіка</a:t>
            </a:r>
            <a:r>
              <a:rPr lang="ru-RU" sz="2800" b="0" dirty="0" smtClean="0"/>
              <a:t>, </a:t>
            </a:r>
            <a:r>
              <a:rPr lang="ru-RU" sz="2800" b="0" dirty="0" err="1" smtClean="0"/>
              <a:t>розвиток</a:t>
            </a:r>
            <a:r>
              <a:rPr lang="ru-RU" sz="2800" b="0" dirty="0" smtClean="0"/>
              <a:t> </a:t>
            </a:r>
            <a:r>
              <a:rPr lang="ru-RU" sz="2800" b="0" dirty="0" err="1" smtClean="0"/>
              <a:t>мислення</a:t>
            </a:r>
            <a:r>
              <a:rPr lang="ru-RU" sz="2800" b="0" dirty="0" smtClean="0"/>
              <a:t>, </a:t>
            </a:r>
            <a:r>
              <a:rPr lang="ru-RU" sz="2800" b="0" dirty="0" err="1" smtClean="0"/>
              <a:t>уваги</a:t>
            </a:r>
            <a:r>
              <a:rPr lang="ru-RU" sz="2800" b="0" dirty="0" smtClean="0"/>
              <a:t> </a:t>
            </a:r>
            <a:r>
              <a:rPr lang="ru-RU" sz="2800" b="0" dirty="0" err="1" smtClean="0"/>
              <a:t>тощо</a:t>
            </a:r>
            <a:endParaRPr lang="uk-UA" sz="2800" b="0" dirty="0" smtClean="0">
              <a:latin typeface="Arial" charset="0"/>
            </a:endParaRPr>
          </a:p>
          <a:p>
            <a:endParaRPr lang="uk-UA" sz="2800" b="0" dirty="0" smtClean="0"/>
          </a:p>
          <a:p>
            <a:endParaRPr lang="uk-UA" sz="2800" b="0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6" y="260648"/>
            <a:ext cx="8986283" cy="17436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352" y="3645024"/>
            <a:ext cx="9114310" cy="332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9417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5"/>
          </p:nvPr>
        </p:nvSpPr>
        <p:spPr>
          <a:xfrm>
            <a:off x="107504" y="188913"/>
            <a:ext cx="3672408" cy="1799927"/>
          </a:xfrm>
        </p:spPr>
        <p:txBody>
          <a:bodyPr/>
          <a:lstStyle/>
          <a:p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• </a:t>
            </a: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Досліди</a:t>
            </a:r>
            <a:endParaRPr lang="ru-RU" sz="3000" dirty="0">
              <a:solidFill>
                <a:srgbClr val="9F1D8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ru-RU" sz="3000" dirty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• </a:t>
            </a: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Конструювання</a:t>
            </a: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ru-RU" sz="3000" dirty="0">
              <a:solidFill>
                <a:srgbClr val="9F1D8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ru-RU" sz="3000" dirty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• </a:t>
            </a: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Ігри</a:t>
            </a:r>
            <a:r>
              <a:rPr lang="uk-UA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uk-UA" sz="2800" b="0" i="1" dirty="0"/>
          </a:p>
        </p:txBody>
      </p:sp>
      <p:sp>
        <p:nvSpPr>
          <p:cNvPr id="3" name="Текст 1"/>
          <p:cNvSpPr>
            <a:spLocks noGrp="1"/>
          </p:cNvSpPr>
          <p:nvPr>
            <p:ph type="body" sz="quarter" idx="15"/>
          </p:nvPr>
        </p:nvSpPr>
        <p:spPr>
          <a:xfrm>
            <a:off x="179512" y="3068960"/>
            <a:ext cx="8424936" cy="3096344"/>
          </a:xfrm>
        </p:spPr>
        <p:txBody>
          <a:bodyPr/>
          <a:lstStyle/>
          <a:p>
            <a:r>
              <a:rPr lang="ru-RU" sz="2800" b="0" dirty="0"/>
              <a:t>• </a:t>
            </a:r>
            <a:r>
              <a:rPr lang="ru-RU" sz="2800" dirty="0" err="1" smtClean="0"/>
              <a:t>Досліди</a:t>
            </a:r>
            <a:r>
              <a:rPr lang="ru-RU" sz="2800" dirty="0" smtClean="0"/>
              <a:t> </a:t>
            </a:r>
            <a:r>
              <a:rPr lang="ru-RU" sz="2800" b="0" dirty="0" smtClean="0"/>
              <a:t>на </a:t>
            </a:r>
            <a:r>
              <a:rPr lang="ru-RU" sz="2800" b="0" dirty="0" err="1" smtClean="0"/>
              <a:t>різних</a:t>
            </a:r>
            <a:r>
              <a:rPr lang="ru-RU" sz="2800" b="0" dirty="0" smtClean="0"/>
              <a:t> </a:t>
            </a:r>
            <a:r>
              <a:rPr lang="ru-RU" sz="2800" b="0" dirty="0" err="1" smtClean="0"/>
              <a:t>заняттях</a:t>
            </a:r>
            <a:r>
              <a:rPr lang="ru-RU" sz="2800" b="0" dirty="0" smtClean="0"/>
              <a:t> та уроках</a:t>
            </a:r>
            <a:br>
              <a:rPr lang="ru-RU" sz="2800" b="0" dirty="0" smtClean="0"/>
            </a:br>
            <a:r>
              <a:rPr lang="ru-RU" sz="2800" b="0" dirty="0" smtClean="0"/>
              <a:t>   як </a:t>
            </a:r>
            <a:r>
              <a:rPr lang="ru-RU" sz="2800" b="0" dirty="0" err="1" smtClean="0"/>
              <a:t>крок</a:t>
            </a:r>
            <a:r>
              <a:rPr lang="ru-RU" sz="2800" b="0" dirty="0" smtClean="0"/>
              <a:t> до </a:t>
            </a:r>
            <a:r>
              <a:rPr lang="ru-RU" sz="2800" b="0" dirty="0" err="1" smtClean="0"/>
              <a:t>розуміння</a:t>
            </a:r>
            <a:r>
              <a:rPr lang="ru-RU" sz="2800" b="0" dirty="0" smtClean="0"/>
              <a:t> </a:t>
            </a:r>
            <a:r>
              <a:rPr lang="ru-RU" sz="2800" b="0" dirty="0" err="1" smtClean="0"/>
              <a:t>процесу</a:t>
            </a:r>
            <a:endParaRPr lang="ru-RU" sz="2800" b="0" dirty="0" smtClean="0"/>
          </a:p>
          <a:p>
            <a:r>
              <a:rPr lang="ru-RU" sz="2800" b="0" dirty="0" smtClean="0"/>
              <a:t>• </a:t>
            </a:r>
            <a:r>
              <a:rPr lang="ru-RU" sz="2800" dirty="0" err="1"/>
              <a:t>Конструювання</a:t>
            </a:r>
            <a:r>
              <a:rPr lang="ru-RU" sz="2800" dirty="0"/>
              <a:t> </a:t>
            </a:r>
            <a:r>
              <a:rPr lang="ru-RU" sz="2800" b="0" dirty="0"/>
              <a:t>як </a:t>
            </a:r>
            <a:r>
              <a:rPr lang="ru-RU" sz="2800" b="0" dirty="0" err="1"/>
              <a:t>ілюстрація</a:t>
            </a:r>
            <a:r>
              <a:rPr lang="ru-RU" sz="2800" b="0" dirty="0"/>
              <a:t> </a:t>
            </a:r>
            <a:r>
              <a:rPr lang="ru-RU" sz="2800" b="0" dirty="0" err="1"/>
              <a:t>розв’язування</a:t>
            </a:r>
            <a:r>
              <a:rPr lang="ru-RU" sz="2800" b="0" dirty="0"/>
              <a:t> </a:t>
            </a:r>
            <a:r>
              <a:rPr lang="ru-RU" sz="2800" b="0" dirty="0" err="1"/>
              <a:t>задачі</a:t>
            </a:r>
            <a:r>
              <a:rPr lang="ru-RU" sz="2800" b="0" dirty="0"/>
              <a:t>, </a:t>
            </a:r>
            <a:r>
              <a:rPr lang="ru-RU" sz="2800" b="0" dirty="0" smtClean="0"/>
              <a:t/>
            </a:r>
            <a:br>
              <a:rPr lang="ru-RU" sz="2800" b="0" dirty="0" smtClean="0"/>
            </a:br>
            <a:r>
              <a:rPr lang="ru-RU" sz="2800" b="0" dirty="0" smtClean="0"/>
              <a:t>   як </a:t>
            </a:r>
            <a:r>
              <a:rPr lang="ru-RU" sz="2800" b="0" dirty="0" err="1"/>
              <a:t>дослідження</a:t>
            </a:r>
            <a:r>
              <a:rPr lang="ru-RU" sz="2800" b="0" dirty="0"/>
              <a:t>, яке </a:t>
            </a:r>
            <a:r>
              <a:rPr lang="ru-RU" sz="2800" b="0" dirty="0" err="1"/>
              <a:t>допомагає</a:t>
            </a:r>
            <a:r>
              <a:rPr lang="ru-RU" sz="2800" b="0" dirty="0"/>
              <a:t> </a:t>
            </a:r>
            <a:r>
              <a:rPr lang="ru-RU" sz="2800" b="0" dirty="0" err="1"/>
              <a:t>розв’язати</a:t>
            </a:r>
            <a:r>
              <a:rPr lang="ru-RU" sz="2800" b="0" dirty="0"/>
              <a:t> задачу</a:t>
            </a:r>
            <a:endParaRPr lang="uk-UA" sz="2800" b="0" i="1" dirty="0"/>
          </a:p>
          <a:p>
            <a:r>
              <a:rPr lang="ru-RU" sz="2800" b="0" dirty="0" smtClean="0"/>
              <a:t>• </a:t>
            </a:r>
            <a:r>
              <a:rPr lang="ru-RU" sz="2800" dirty="0" err="1"/>
              <a:t>Ігри</a:t>
            </a:r>
            <a:r>
              <a:rPr lang="ru-RU" sz="2800" b="0" dirty="0"/>
              <a:t> — </a:t>
            </a:r>
            <a:r>
              <a:rPr lang="ru-RU" sz="2800" b="0" dirty="0" err="1"/>
              <a:t>інтелектуальні</a:t>
            </a:r>
            <a:r>
              <a:rPr lang="ru-RU" sz="2800" b="0" dirty="0"/>
              <a:t> та </a:t>
            </a:r>
            <a:r>
              <a:rPr lang="ru-RU" sz="2800" b="0" dirty="0" err="1"/>
              <a:t>сенсорні</a:t>
            </a:r>
            <a:r>
              <a:rPr lang="ru-RU" sz="2800" b="0" dirty="0"/>
              <a:t> </a:t>
            </a:r>
            <a:r>
              <a:rPr lang="ru-RU" sz="2800" b="0" dirty="0" err="1"/>
              <a:t>ігри</a:t>
            </a:r>
            <a:r>
              <a:rPr lang="ru-RU" sz="2800" b="0" dirty="0"/>
              <a:t>, </a:t>
            </a:r>
            <a:r>
              <a:rPr lang="ru-RU" sz="2800" b="0" dirty="0" smtClean="0"/>
              <a:t/>
            </a:r>
            <a:br>
              <a:rPr lang="ru-RU" sz="2800" b="0" dirty="0" smtClean="0"/>
            </a:br>
            <a:r>
              <a:rPr lang="ru-RU" sz="2800" b="0" dirty="0" smtClean="0"/>
              <a:t>   </a:t>
            </a:r>
            <a:r>
              <a:rPr lang="ru-RU" sz="2800" b="0" dirty="0" err="1" smtClean="0"/>
              <a:t>ігри-дослідження</a:t>
            </a:r>
            <a:r>
              <a:rPr lang="ru-RU" sz="2800" b="0" dirty="0"/>
              <a:t>, </a:t>
            </a:r>
            <a:r>
              <a:rPr lang="ru-RU" sz="2800" b="0" dirty="0" err="1"/>
              <a:t>дидактичні</a:t>
            </a:r>
            <a:r>
              <a:rPr lang="ru-RU" sz="2800" b="0" dirty="0"/>
              <a:t> та </a:t>
            </a:r>
            <a:r>
              <a:rPr lang="ru-RU" sz="2800" b="0" dirty="0" err="1"/>
              <a:t>рухливі</a:t>
            </a:r>
            <a:r>
              <a:rPr lang="ru-RU" sz="2800" b="0" dirty="0"/>
              <a:t> </a:t>
            </a:r>
            <a:r>
              <a:rPr lang="ru-RU" sz="2800" b="0" dirty="0" err="1"/>
              <a:t>ігри</a:t>
            </a:r>
            <a:r>
              <a:rPr lang="ru-RU" sz="2800" b="0" dirty="0"/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07692" y="0"/>
            <a:ext cx="3391370" cy="306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7823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uk-UA" dirty="0"/>
              <a:t>Якими бувають досліди</a:t>
            </a:r>
            <a:r>
              <a:rPr lang="uk-UA" dirty="0" smtClean="0"/>
              <a:t>?</a:t>
            </a:r>
            <a:endParaRPr lang="uk-UA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0" b="1840"/>
          <a:stretch>
            <a:fillRect/>
          </a:stretch>
        </p:blipFill>
        <p:spPr>
          <a:xfrm>
            <a:off x="154293" y="1100358"/>
            <a:ext cx="8961975" cy="4657283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185" y="184196"/>
            <a:ext cx="1678083" cy="172684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51920" y="2967335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Досліди</a:t>
            </a:r>
            <a:endParaRPr lang="uk-UA" sz="24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79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Текст 1"/>
          <p:cNvSpPr>
            <a:spLocks noGrp="1"/>
          </p:cNvSpPr>
          <p:nvPr>
            <p:ph type="body" sz="quarter" idx="15"/>
          </p:nvPr>
        </p:nvSpPr>
        <p:spPr>
          <a:xfrm>
            <a:off x="0" y="188641"/>
            <a:ext cx="9144000" cy="792088"/>
          </a:xfrm>
        </p:spPr>
        <p:txBody>
          <a:bodyPr/>
          <a:lstStyle/>
          <a:p>
            <a:pPr algn="ctr"/>
            <a:r>
              <a:rPr lang="uk-UA" sz="3600" b="0" dirty="0" smtClean="0"/>
              <a:t>Конструювання — сюжетна гра — творчість</a:t>
            </a:r>
          </a:p>
          <a:p>
            <a:endParaRPr lang="uk-UA" sz="3600" dirty="0" smtClean="0"/>
          </a:p>
          <a:p>
            <a:endParaRPr lang="uk-UA" sz="36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24093" r="21385"/>
          <a:stretch/>
        </p:blipFill>
        <p:spPr>
          <a:xfrm>
            <a:off x="4420641" y="3155535"/>
            <a:ext cx="4473837" cy="32397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Объект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00" b="10794"/>
          <a:stretch/>
        </p:blipFill>
        <p:spPr bwMode="auto">
          <a:xfrm>
            <a:off x="251520" y="1196752"/>
            <a:ext cx="4755782" cy="285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654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Текст 1"/>
          <p:cNvSpPr>
            <a:spLocks noGrp="1"/>
          </p:cNvSpPr>
          <p:nvPr>
            <p:ph type="body" sz="quarter" idx="15"/>
          </p:nvPr>
        </p:nvSpPr>
        <p:spPr>
          <a:xfrm>
            <a:off x="0" y="188641"/>
            <a:ext cx="9144000" cy="792088"/>
          </a:xfrm>
        </p:spPr>
        <p:txBody>
          <a:bodyPr/>
          <a:lstStyle/>
          <a:p>
            <a:pPr algn="ctr"/>
            <a:r>
              <a:rPr lang="uk-UA" sz="3600" b="0" dirty="0" smtClean="0"/>
              <a:t>Конструювання — сюжетна гра — творчість</a:t>
            </a:r>
          </a:p>
          <a:p>
            <a:endParaRPr lang="uk-UA" sz="3600" dirty="0" smtClean="0"/>
          </a:p>
          <a:p>
            <a:endParaRPr lang="uk-UA" sz="3600" dirty="0" smtClean="0"/>
          </a:p>
        </p:txBody>
      </p:sp>
      <p:pic>
        <p:nvPicPr>
          <p:cNvPr id="4" name="Объект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836712"/>
            <a:ext cx="7776864" cy="58326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6595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uk-UA" dirty="0" smtClean="0"/>
              <a:t>Знайди вітер на фотографії. У який бік він </a:t>
            </a:r>
            <a:r>
              <a:rPr lang="uk-UA" dirty="0" err="1" smtClean="0"/>
              <a:t>дме</a:t>
            </a:r>
            <a:r>
              <a:rPr lang="uk-UA" dirty="0" smtClean="0"/>
              <a:t>? Чому?</a:t>
            </a:r>
            <a:endParaRPr lang="uk-UA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1" t="9473" r="151" b="488"/>
          <a:stretch/>
        </p:blipFill>
        <p:spPr>
          <a:xfrm>
            <a:off x="611559" y="764704"/>
            <a:ext cx="7866541" cy="5312550"/>
          </a:xfrm>
        </p:spPr>
      </p:pic>
      <p:sp>
        <p:nvSpPr>
          <p:cNvPr id="4" name="Текст 3"/>
          <p:cNvSpPr>
            <a:spLocks noGrp="1"/>
          </p:cNvSpPr>
          <p:nvPr>
            <p:ph type="body" sz="quarter" idx="16"/>
          </p:nvPr>
        </p:nvSpPr>
        <p:spPr>
          <a:xfrm>
            <a:off x="971600" y="6237312"/>
            <a:ext cx="7272808" cy="476672"/>
          </a:xfrm>
        </p:spPr>
        <p:txBody>
          <a:bodyPr/>
          <a:lstStyle/>
          <a:p>
            <a:r>
              <a:rPr lang="uk-UA" dirty="0" err="1" smtClean="0"/>
              <a:t>Клікніть</a:t>
            </a:r>
            <a:r>
              <a:rPr lang="uk-UA" dirty="0" smtClean="0"/>
              <a:t> на екрані, з</a:t>
            </a:r>
            <a:r>
              <a:rPr lang="en-US" dirty="0" smtClean="0"/>
              <a:t>’</a:t>
            </a:r>
            <a:r>
              <a:rPr lang="uk-UA" dirty="0" smtClean="0"/>
              <a:t>явиться кулька; </a:t>
            </a:r>
            <a:r>
              <a:rPr lang="uk-UA" dirty="0" err="1" smtClean="0"/>
              <a:t>клікніть</a:t>
            </a:r>
            <a:r>
              <a:rPr lang="uk-UA" dirty="0" smtClean="0"/>
              <a:t> на ній і вона полетить</a:t>
            </a:r>
            <a:endParaRPr lang="uk-UA" dirty="0"/>
          </a:p>
        </p:txBody>
      </p:sp>
      <p:pic>
        <p:nvPicPr>
          <p:cNvPr id="6" name="Picture 31" descr="Pus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8708" y="6091990"/>
            <a:ext cx="708876" cy="721386"/>
          </a:xfrm>
          <a:prstGeom prst="rect">
            <a:avLst/>
          </a:prstGeom>
        </p:spPr>
      </p:pic>
      <p:pic>
        <p:nvPicPr>
          <p:cNvPr id="8" name="Рисунок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619" y="6091990"/>
            <a:ext cx="708877" cy="72138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095" y="847119"/>
            <a:ext cx="1090115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93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95725E-6 L -0.63143 0.0006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80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Рисунок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080000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98" r="37671"/>
          <a:stretch/>
        </p:blipFill>
        <p:spPr>
          <a:xfrm>
            <a:off x="6948265" y="4720714"/>
            <a:ext cx="2195736" cy="1080779"/>
          </a:xfrm>
          <a:prstGeom prst="rect">
            <a:avLst/>
          </a:prstGeom>
        </p:spPr>
      </p:pic>
      <p:pic>
        <p:nvPicPr>
          <p:cNvPr id="74" name="Рисунок 7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98"/>
          <a:stretch/>
        </p:blipFill>
        <p:spPr>
          <a:xfrm>
            <a:off x="3445304" y="4720714"/>
            <a:ext cx="3522857" cy="1080779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98"/>
          <a:stretch/>
        </p:blipFill>
        <p:spPr>
          <a:xfrm>
            <a:off x="-36512" y="4724485"/>
            <a:ext cx="3522857" cy="1080779"/>
          </a:xfrm>
          <a:prstGeom prst="rect">
            <a:avLst/>
          </a:prstGeom>
        </p:spPr>
      </p:pic>
      <p:sp>
        <p:nvSpPr>
          <p:cNvPr id="2" name="Текст 1"/>
          <p:cNvSpPr>
            <a:spLocks noGrp="1"/>
          </p:cNvSpPr>
          <p:nvPr>
            <p:ph type="body" sz="quarter" idx="15"/>
          </p:nvPr>
        </p:nvSpPr>
        <p:spPr>
          <a:xfrm>
            <a:off x="323528" y="44624"/>
            <a:ext cx="8496944" cy="576263"/>
          </a:xfrm>
        </p:spPr>
        <p:txBody>
          <a:bodyPr/>
          <a:lstStyle/>
          <a:p>
            <a:r>
              <a:rPr lang="uk-UA" dirty="0"/>
              <a:t>Гра </a:t>
            </a:r>
            <a:r>
              <a:rPr lang="uk-UA" dirty="0" smtClean="0"/>
              <a:t>«Як осінь на зиму перетворити»</a:t>
            </a:r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uk-UA" dirty="0" err="1" smtClean="0"/>
              <a:t>Клікайте</a:t>
            </a:r>
            <a:r>
              <a:rPr lang="uk-UA" dirty="0" smtClean="0"/>
              <a:t> </a:t>
            </a:r>
            <a:r>
              <a:rPr lang="uk-UA" dirty="0"/>
              <a:t>на маленьких зображеннях внизу, </a:t>
            </a:r>
            <a:r>
              <a:rPr lang="uk-UA" dirty="0" smtClean="0"/>
              <a:t>з</a:t>
            </a:r>
            <a:r>
              <a:rPr lang="en-US" dirty="0"/>
              <a:t>’</a:t>
            </a:r>
            <a:r>
              <a:rPr lang="uk-UA" dirty="0" smtClean="0"/>
              <a:t>являться великі</a:t>
            </a:r>
            <a:endParaRPr lang="uk-UA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955" y="-65112"/>
            <a:ext cx="2276872" cy="227687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683" y="476672"/>
            <a:ext cx="1666875" cy="137160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2220" y="574809"/>
            <a:ext cx="1312646" cy="108012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242" y="468069"/>
            <a:ext cx="1440160" cy="118504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20688"/>
            <a:ext cx="1220394" cy="1004210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814" y="217778"/>
            <a:ext cx="2079448" cy="171108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681" y="5301208"/>
            <a:ext cx="1090554" cy="481377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57485">
            <a:off x="2768006" y="5292713"/>
            <a:ext cx="1090554" cy="48137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6066">
            <a:off x="6971508" y="4845772"/>
            <a:ext cx="781397" cy="988184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6066">
            <a:off x="8382275" y="4916452"/>
            <a:ext cx="781397" cy="988184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6066">
            <a:off x="5709437" y="4826707"/>
            <a:ext cx="781397" cy="988184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6066">
            <a:off x="3416389" y="4615729"/>
            <a:ext cx="781397" cy="98818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55000">
            <a:off x="697909" y="5053725"/>
            <a:ext cx="579145" cy="949589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55000">
            <a:off x="3568863" y="5032096"/>
            <a:ext cx="579145" cy="94958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979" y="5278336"/>
            <a:ext cx="789709" cy="543822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128" y="5256608"/>
            <a:ext cx="789709" cy="543822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42" y="4685378"/>
            <a:ext cx="789709" cy="543822"/>
          </a:xfrm>
          <a:prstGeom prst="rect">
            <a:avLst/>
          </a:prstGeom>
        </p:spPr>
      </p:pic>
      <p:pic>
        <p:nvPicPr>
          <p:cNvPr id="63" name="Рисунок 6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724" y="4972568"/>
            <a:ext cx="789709" cy="543822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55000">
            <a:off x="1780798" y="4996779"/>
            <a:ext cx="579145" cy="949589"/>
          </a:xfrm>
          <a:prstGeom prst="rect">
            <a:avLst/>
          </a:prstGeom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6408" y="4873355"/>
            <a:ext cx="789709" cy="543822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27" y="1631717"/>
            <a:ext cx="2818977" cy="3679200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718" y="3288808"/>
            <a:ext cx="3726667" cy="2012400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6066">
            <a:off x="2158022" y="4953914"/>
            <a:ext cx="781397" cy="988184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57485">
            <a:off x="6012858" y="5225889"/>
            <a:ext cx="1090554" cy="481377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55000">
            <a:off x="6439746" y="4845330"/>
            <a:ext cx="579145" cy="949589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55000">
            <a:off x="5248956" y="5029338"/>
            <a:ext cx="579145" cy="949589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55000">
            <a:off x="7653132" y="4954903"/>
            <a:ext cx="579145" cy="949589"/>
          </a:xfrm>
          <a:prstGeom prst="rect">
            <a:avLst/>
          </a:prstGeom>
        </p:spPr>
      </p:pic>
      <p:pic>
        <p:nvPicPr>
          <p:cNvPr id="76" name="Picture 22" descr="0_81fa6_200bd4b_L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9055" y="440714"/>
            <a:ext cx="4762500" cy="436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79" y="1764936"/>
            <a:ext cx="2907096" cy="3660013"/>
          </a:xfrm>
          <a:prstGeom prst="rect">
            <a:avLst/>
          </a:prstGeom>
        </p:spPr>
      </p:pic>
      <p:pic>
        <p:nvPicPr>
          <p:cNvPr id="79" name="Рисунок 7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57" y="2230191"/>
            <a:ext cx="2640372" cy="817795"/>
          </a:xfrm>
          <a:prstGeom prst="rect">
            <a:avLst/>
          </a:prstGeom>
        </p:spPr>
      </p:pic>
      <p:pic>
        <p:nvPicPr>
          <p:cNvPr id="81" name="Рисунок 8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63" y="3092479"/>
            <a:ext cx="2908365" cy="955853"/>
          </a:xfrm>
          <a:prstGeom prst="rect">
            <a:avLst/>
          </a:prstGeom>
        </p:spPr>
      </p:pic>
      <p:pic>
        <p:nvPicPr>
          <p:cNvPr id="82" name="Рисунок 8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37" y="2570059"/>
            <a:ext cx="2908365" cy="955853"/>
          </a:xfrm>
          <a:prstGeom prst="rect">
            <a:avLst/>
          </a:prstGeom>
        </p:spPr>
      </p:pic>
      <p:pic>
        <p:nvPicPr>
          <p:cNvPr id="83" name="Рисунок 8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73" y="1990214"/>
            <a:ext cx="2233486" cy="817795"/>
          </a:xfrm>
          <a:prstGeom prst="rect">
            <a:avLst/>
          </a:prstGeom>
        </p:spPr>
      </p:pic>
      <p:pic>
        <p:nvPicPr>
          <p:cNvPr id="84" name="Рисунок 8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73" y="1702182"/>
            <a:ext cx="1954850" cy="817795"/>
          </a:xfrm>
          <a:prstGeom prst="rect">
            <a:avLst/>
          </a:prstGeom>
        </p:spPr>
      </p:pic>
      <p:pic>
        <p:nvPicPr>
          <p:cNvPr id="85" name="Рисунок 8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315061"/>
            <a:ext cx="1368152" cy="817795"/>
          </a:xfrm>
          <a:prstGeom prst="rect">
            <a:avLst/>
          </a:prstGeom>
        </p:spPr>
      </p:pic>
      <p:pic>
        <p:nvPicPr>
          <p:cNvPr id="86" name="Рисунок 85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920" y="3662370"/>
            <a:ext cx="1909153" cy="1518373"/>
          </a:xfrm>
          <a:prstGeom prst="rect">
            <a:avLst/>
          </a:prstGeom>
        </p:spPr>
      </p:pic>
      <p:pic>
        <p:nvPicPr>
          <p:cNvPr id="87" name="Рисунок 86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255" y="3452551"/>
            <a:ext cx="1909153" cy="1518373"/>
          </a:xfrm>
          <a:prstGeom prst="rect">
            <a:avLst/>
          </a:prstGeom>
        </p:spPr>
      </p:pic>
      <p:pic>
        <p:nvPicPr>
          <p:cNvPr id="88" name="Рисунок 87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985" y="4542763"/>
            <a:ext cx="802176" cy="637980"/>
          </a:xfrm>
          <a:prstGeom prst="rect">
            <a:avLst/>
          </a:prstGeom>
        </p:spPr>
      </p:pic>
      <p:pic>
        <p:nvPicPr>
          <p:cNvPr id="89" name="Рисунок 8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292" y="3615302"/>
            <a:ext cx="2130556" cy="1359411"/>
          </a:xfrm>
          <a:prstGeom prst="rect">
            <a:avLst/>
          </a:prstGeom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674" y="4021942"/>
            <a:ext cx="2130556" cy="1359411"/>
          </a:xfrm>
          <a:prstGeom prst="rect">
            <a:avLst/>
          </a:prstGeom>
        </p:spPr>
      </p:pic>
      <p:pic>
        <p:nvPicPr>
          <p:cNvPr id="91" name="Рисунок 9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837" y="3741850"/>
            <a:ext cx="2130556" cy="1359411"/>
          </a:xfrm>
          <a:prstGeom prst="rect">
            <a:avLst/>
          </a:prstGeom>
        </p:spPr>
      </p:pic>
      <p:pic>
        <p:nvPicPr>
          <p:cNvPr id="92" name="Рисунок 9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697" y="4144721"/>
            <a:ext cx="1567555" cy="1359411"/>
          </a:xfrm>
          <a:prstGeom prst="rect">
            <a:avLst/>
          </a:prstGeom>
        </p:spPr>
      </p:pic>
      <p:pic>
        <p:nvPicPr>
          <p:cNvPr id="93" name="Рисунок 92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075" y="3292365"/>
            <a:ext cx="2130556" cy="1359411"/>
          </a:xfrm>
          <a:prstGeom prst="rect">
            <a:avLst/>
          </a:prstGeom>
        </p:spPr>
      </p:pic>
      <p:pic>
        <p:nvPicPr>
          <p:cNvPr id="94" name="Рисунок 93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803" y="3532031"/>
            <a:ext cx="2130556" cy="1359411"/>
          </a:xfrm>
          <a:prstGeom prst="rect">
            <a:avLst/>
          </a:prstGeom>
        </p:spPr>
      </p:pic>
      <p:pic>
        <p:nvPicPr>
          <p:cNvPr id="95" name="Рисунок 94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863" y="4005672"/>
            <a:ext cx="2130556" cy="1359411"/>
          </a:xfrm>
          <a:prstGeom prst="rect">
            <a:avLst/>
          </a:prstGeom>
        </p:spPr>
      </p:pic>
      <p:pic>
        <p:nvPicPr>
          <p:cNvPr id="96" name="Рисунок 95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543" y="3785016"/>
            <a:ext cx="2130556" cy="1359411"/>
          </a:xfrm>
          <a:prstGeom prst="rect">
            <a:avLst/>
          </a:prstGeom>
        </p:spPr>
      </p:pic>
      <p:pic>
        <p:nvPicPr>
          <p:cNvPr id="97" name="Рисунок 96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040" y="4199639"/>
            <a:ext cx="2130556" cy="1359411"/>
          </a:xfrm>
          <a:prstGeom prst="rect">
            <a:avLst/>
          </a:prstGeom>
        </p:spPr>
      </p:pic>
      <p:pic>
        <p:nvPicPr>
          <p:cNvPr id="98" name="Рисунок 97"/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>
          <a:xfrm>
            <a:off x="-252536" y="4621502"/>
            <a:ext cx="9654693" cy="1183762"/>
          </a:xfrm>
          <a:prstGeom prst="rect">
            <a:avLst/>
          </a:prstGeom>
        </p:spPr>
      </p:pic>
      <p:pic>
        <p:nvPicPr>
          <p:cNvPr id="100" name="Рисунок 99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33"/>
          <a:stretch/>
        </p:blipFill>
        <p:spPr>
          <a:xfrm>
            <a:off x="1656988" y="4208009"/>
            <a:ext cx="2799620" cy="1593484"/>
          </a:xfrm>
          <a:prstGeom prst="rect">
            <a:avLst/>
          </a:prstGeom>
        </p:spPr>
      </p:pic>
      <p:pic>
        <p:nvPicPr>
          <p:cNvPr id="102" name="Рисунок 101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49"/>
          <a:stretch/>
        </p:blipFill>
        <p:spPr>
          <a:xfrm>
            <a:off x="-461797" y="4149080"/>
            <a:ext cx="2799620" cy="1630316"/>
          </a:xfrm>
          <a:prstGeom prst="rect">
            <a:avLst/>
          </a:prstGeom>
        </p:spPr>
      </p:pic>
      <p:pic>
        <p:nvPicPr>
          <p:cNvPr id="103" name="Рисунок 102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24"/>
          <a:stretch/>
        </p:blipFill>
        <p:spPr>
          <a:xfrm>
            <a:off x="7260078" y="4086796"/>
            <a:ext cx="2799620" cy="1692600"/>
          </a:xfrm>
          <a:prstGeom prst="rect">
            <a:avLst/>
          </a:prstGeom>
        </p:spPr>
      </p:pic>
      <p:pic>
        <p:nvPicPr>
          <p:cNvPr id="104" name="Рисунок 103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53"/>
          <a:stretch/>
        </p:blipFill>
        <p:spPr>
          <a:xfrm>
            <a:off x="5167001" y="4288571"/>
            <a:ext cx="2799620" cy="1444685"/>
          </a:xfrm>
          <a:prstGeom prst="rect">
            <a:avLst/>
          </a:prstGeom>
        </p:spPr>
      </p:pic>
      <p:pic>
        <p:nvPicPr>
          <p:cNvPr id="108" name="Рисунок 107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60"/>
          <a:stretch/>
        </p:blipFill>
        <p:spPr>
          <a:xfrm>
            <a:off x="3036461" y="4221088"/>
            <a:ext cx="2799620" cy="1584176"/>
          </a:xfrm>
          <a:prstGeom prst="rect">
            <a:avLst/>
          </a:prstGeom>
        </p:spPr>
      </p:pic>
      <p:pic>
        <p:nvPicPr>
          <p:cNvPr id="112" name="Picture 22" descr="0_81fa6_200bd4b_L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598" y="759425"/>
            <a:ext cx="4762500" cy="436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31" descr="Pusto">
            <a:hlinkClick r:id="rId25" action="ppaction://hlinksldjump"/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Рисунок 11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6091990"/>
            <a:ext cx="717220" cy="720000"/>
          </a:xfrm>
          <a:prstGeom prst="rect">
            <a:avLst/>
          </a:prstGeom>
        </p:spPr>
      </p:pic>
      <p:pic>
        <p:nvPicPr>
          <p:cNvPr id="115" name="Рисунок 114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8800" y="6091200"/>
            <a:ext cx="693612" cy="720000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347" y="5907970"/>
            <a:ext cx="547428" cy="450455"/>
          </a:xfrm>
          <a:prstGeom prst="rect">
            <a:avLst/>
          </a:prstGeom>
        </p:spPr>
      </p:pic>
      <p:pic>
        <p:nvPicPr>
          <p:cNvPr id="12" name="Рисунок 11"/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781" t="4603" r="-30237" b="9854"/>
          <a:stretch/>
        </p:blipFill>
        <p:spPr>
          <a:xfrm>
            <a:off x="1368196" y="5878219"/>
            <a:ext cx="755532" cy="503110"/>
          </a:xfrm>
        </p:spPr>
      </p:pic>
      <p:pic>
        <p:nvPicPr>
          <p:cNvPr id="15" name="Рисунок 14"/>
          <p:cNvPicPr>
            <a:picLocks noGrp="1" noChangeAspect="1"/>
          </p:cNvPicPr>
          <p:nvPr>
            <p:ph type="pic" sz="quarter" idx="18"/>
          </p:nvPr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8" b="8088"/>
          <a:stretch>
            <a:fillRect/>
          </a:stretch>
        </p:blipFill>
        <p:spPr/>
      </p:pic>
      <p:pic>
        <p:nvPicPr>
          <p:cNvPr id="35" name="Рисунок 34"/>
          <p:cNvPicPr>
            <a:picLocks noGrp="1" noChangeAspect="1"/>
          </p:cNvPicPr>
          <p:nvPr>
            <p:ph type="pic" sz="quarter" idx="19"/>
          </p:nvPr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0" r="13160"/>
          <a:stretch>
            <a:fillRect/>
          </a:stretch>
        </p:blipFill>
        <p:spPr/>
      </p:pic>
      <p:pic>
        <p:nvPicPr>
          <p:cNvPr id="109" name="Рисунок 108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24" y="5797187"/>
            <a:ext cx="547447" cy="593980"/>
          </a:xfrm>
          <a:prstGeom prst="rect">
            <a:avLst/>
          </a:prstGeom>
        </p:spPr>
      </p:pic>
      <p:pic>
        <p:nvPicPr>
          <p:cNvPr id="111" name="Рисунок 110"/>
          <p:cNvPicPr>
            <a:picLocks noGrp="1" noChangeAspect="1"/>
          </p:cNvPicPr>
          <p:nvPr>
            <p:ph type="pic" sz="quarter" idx="21"/>
          </p:nvPr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4" b="566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08658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uk-UA" dirty="0" smtClean="0"/>
              <a:t>КОЛАЖ: концентрація уваги, ціле за частиною</a:t>
            </a:r>
            <a:endParaRPr lang="uk-UA" sz="2000" b="0" i="1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28" y="836712"/>
            <a:ext cx="7704944" cy="513662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4450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uk-UA" dirty="0" smtClean="0"/>
              <a:t>ХМАРА ПРЕДМЕТІВ: шукаємо варіанти, ставимо пріоритети, ціле за частиною</a:t>
            </a:r>
            <a:endParaRPr lang="uk-UA" sz="2000" b="0" i="1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688624"/>
            <a:ext cx="6048672" cy="585071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377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5"/>
          </p:nvPr>
        </p:nvSpPr>
        <p:spPr>
          <a:xfrm>
            <a:off x="107504" y="188913"/>
            <a:ext cx="5832648" cy="2303983"/>
          </a:xfrm>
        </p:spPr>
        <p:txBody>
          <a:bodyPr/>
          <a:lstStyle/>
          <a:p>
            <a:r>
              <a:rPr lang="ru-RU" sz="3000" dirty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• </a:t>
            </a:r>
            <a:r>
              <a:rPr lang="ru-RU" sz="3000" dirty="0" err="1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Освітні</a:t>
            </a:r>
            <a:r>
              <a:rPr lang="ru-RU" sz="3000" dirty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3000" dirty="0" err="1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діалоги</a:t>
            </a:r>
            <a:endParaRPr lang="ru-RU" sz="3000" dirty="0">
              <a:solidFill>
                <a:srgbClr val="9F1D8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ru-RU" sz="3000" dirty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• </a:t>
            </a: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Бесіди</a:t>
            </a: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з </a:t>
            </a: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використанням</a:t>
            </a: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відкритих</a:t>
            </a: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3000" dirty="0" err="1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запитань</a:t>
            </a:r>
            <a:endParaRPr lang="ru-RU" sz="3000" dirty="0">
              <a:solidFill>
                <a:srgbClr val="9F1D8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ru-RU" sz="3000" dirty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• </a:t>
            </a: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Інтерактивна</a:t>
            </a: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3000" dirty="0" err="1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пізнавальна</a:t>
            </a:r>
            <a:r>
              <a:rPr lang="ru-RU" sz="3000" dirty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3000" dirty="0" err="1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казка</a:t>
            </a:r>
            <a:endParaRPr lang="ru-RU" sz="3000" dirty="0">
              <a:solidFill>
                <a:srgbClr val="9F1D8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Текст 1"/>
          <p:cNvSpPr>
            <a:spLocks noGrp="1"/>
          </p:cNvSpPr>
          <p:nvPr>
            <p:ph type="body" sz="quarter" idx="15"/>
          </p:nvPr>
        </p:nvSpPr>
        <p:spPr>
          <a:xfrm>
            <a:off x="179512" y="2708920"/>
            <a:ext cx="8424936" cy="3672408"/>
          </a:xfrm>
        </p:spPr>
        <p:txBody>
          <a:bodyPr/>
          <a:lstStyle/>
          <a:p>
            <a:r>
              <a:rPr lang="ru-RU" sz="2800" b="0" dirty="0"/>
              <a:t>• </a:t>
            </a:r>
            <a:r>
              <a:rPr lang="ru-RU" sz="2800" dirty="0" err="1"/>
              <a:t>Бесіда</a:t>
            </a:r>
            <a:r>
              <a:rPr lang="ru-RU" sz="2800" dirty="0"/>
              <a:t> </a:t>
            </a:r>
            <a:r>
              <a:rPr lang="ru-RU" sz="2800" b="0" dirty="0"/>
              <a:t>з </a:t>
            </a:r>
            <a:r>
              <a:rPr lang="ru-RU" sz="2800" b="0" dirty="0" err="1"/>
              <a:t>використанням</a:t>
            </a:r>
            <a:r>
              <a:rPr lang="ru-RU" sz="2800" b="0" dirty="0"/>
              <a:t> </a:t>
            </a:r>
            <a:r>
              <a:rPr lang="ru-RU" sz="2800" b="0" dirty="0" err="1"/>
              <a:t>відкритих</a:t>
            </a:r>
            <a:r>
              <a:rPr lang="ru-RU" sz="2800" b="0" dirty="0"/>
              <a:t> </a:t>
            </a:r>
            <a:r>
              <a:rPr lang="ru-RU" sz="2800" b="0" dirty="0" err="1"/>
              <a:t>запитань</a:t>
            </a:r>
            <a:r>
              <a:rPr lang="ru-RU" sz="2800" b="0" dirty="0"/>
              <a:t> </a:t>
            </a:r>
            <a:r>
              <a:rPr lang="ru-RU" sz="2800" b="0" dirty="0" smtClean="0"/>
              <a:t/>
            </a:r>
            <a:br>
              <a:rPr lang="ru-RU" sz="2800" b="0" dirty="0" smtClean="0"/>
            </a:br>
            <a:r>
              <a:rPr lang="ru-RU" sz="2800" b="0" dirty="0" smtClean="0"/>
              <a:t>   та </a:t>
            </a:r>
            <a:r>
              <a:rPr lang="ru-RU" sz="2800" b="0" dirty="0" err="1"/>
              <a:t>розв’язування</a:t>
            </a:r>
            <a:r>
              <a:rPr lang="ru-RU" sz="2800" b="0" dirty="0"/>
              <a:t> </a:t>
            </a:r>
            <a:r>
              <a:rPr lang="ru-RU" sz="2800" b="0" dirty="0" err="1"/>
              <a:t>відкритих</a:t>
            </a:r>
            <a:r>
              <a:rPr lang="ru-RU" sz="2800" b="0" dirty="0"/>
              <a:t> задач</a:t>
            </a:r>
            <a:endParaRPr lang="ru-RU" sz="2800" b="0" dirty="0" smtClean="0"/>
          </a:p>
          <a:p>
            <a:r>
              <a:rPr lang="ru-RU" sz="2800" b="0" dirty="0" smtClean="0"/>
              <a:t>• </a:t>
            </a:r>
            <a:r>
              <a:rPr lang="uk-UA" sz="2800" b="0" dirty="0" smtClean="0"/>
              <a:t>Привчаємо дітей до того, </a:t>
            </a:r>
            <a:br>
              <a:rPr lang="uk-UA" sz="2800" b="0" dirty="0" smtClean="0"/>
            </a:br>
            <a:r>
              <a:rPr lang="uk-UA" sz="2800" b="0" dirty="0" smtClean="0"/>
              <a:t>   що </a:t>
            </a:r>
            <a:r>
              <a:rPr lang="uk-UA" sz="2800" dirty="0" smtClean="0"/>
              <a:t>варіантів </a:t>
            </a:r>
            <a:r>
              <a:rPr lang="uk-UA" sz="2800" dirty="0" err="1" smtClean="0"/>
              <a:t>розв</a:t>
            </a:r>
            <a:r>
              <a:rPr lang="en-US" sz="2800" dirty="0" smtClean="0"/>
              <a:t>’</a:t>
            </a:r>
            <a:r>
              <a:rPr lang="uk-UA" sz="2800" dirty="0" err="1" smtClean="0"/>
              <a:t>язування</a:t>
            </a:r>
            <a:r>
              <a:rPr lang="uk-UA" sz="2800" dirty="0" smtClean="0"/>
              <a:t> може бути багато</a:t>
            </a:r>
            <a:br>
              <a:rPr lang="uk-UA" sz="2800" dirty="0" smtClean="0"/>
            </a:br>
            <a:r>
              <a:rPr lang="ru-RU" sz="2800" b="0" dirty="0"/>
              <a:t>• </a:t>
            </a:r>
            <a:r>
              <a:rPr lang="ru-RU" sz="2800" dirty="0" err="1"/>
              <a:t>Інтерактивна</a:t>
            </a:r>
            <a:r>
              <a:rPr lang="ru-RU" sz="2800" dirty="0"/>
              <a:t> </a:t>
            </a:r>
            <a:r>
              <a:rPr lang="ru-RU" sz="2800" dirty="0" err="1"/>
              <a:t>пізнавальна</a:t>
            </a:r>
            <a:r>
              <a:rPr lang="ru-RU" sz="2800" dirty="0"/>
              <a:t> </a:t>
            </a:r>
            <a:r>
              <a:rPr lang="ru-RU" sz="2800" dirty="0" err="1"/>
              <a:t>казка</a:t>
            </a:r>
            <a:r>
              <a:rPr lang="ru-RU" sz="2800" dirty="0"/>
              <a:t> </a:t>
            </a:r>
            <a:r>
              <a:rPr lang="ru-RU" sz="2800" b="0" dirty="0" err="1"/>
              <a:t>зацікавлює</a:t>
            </a:r>
            <a:r>
              <a:rPr lang="ru-RU" sz="2800" b="0" dirty="0"/>
              <a:t> </a:t>
            </a:r>
            <a:r>
              <a:rPr lang="ru-RU" sz="2800" b="0" dirty="0" smtClean="0"/>
              <a:t/>
            </a:r>
            <a:br>
              <a:rPr lang="ru-RU" sz="2800" b="0" dirty="0" smtClean="0"/>
            </a:br>
            <a:r>
              <a:rPr lang="ru-RU" sz="2800" b="0" dirty="0" smtClean="0"/>
              <a:t>   і </a:t>
            </a:r>
            <a:r>
              <a:rPr lang="ru-RU" sz="2800" b="0" dirty="0" err="1"/>
              <a:t>мотивує</a:t>
            </a:r>
            <a:r>
              <a:rPr lang="ru-RU" sz="2800" b="0" dirty="0"/>
              <a:t> </a:t>
            </a:r>
            <a:r>
              <a:rPr lang="ru-RU" sz="2800" b="0" dirty="0" err="1"/>
              <a:t>дітей</a:t>
            </a:r>
            <a:r>
              <a:rPr lang="ru-RU" sz="2800" b="0" dirty="0"/>
              <a:t>, </a:t>
            </a:r>
            <a:r>
              <a:rPr lang="ru-RU" sz="2800" b="0" dirty="0" err="1"/>
              <a:t>створює</a:t>
            </a:r>
            <a:r>
              <a:rPr lang="ru-RU" sz="2800" b="0" dirty="0"/>
              <a:t> </a:t>
            </a:r>
            <a:r>
              <a:rPr lang="ru-RU" sz="2800" b="0" dirty="0" err="1"/>
              <a:t>емоційне</a:t>
            </a:r>
            <a:r>
              <a:rPr lang="ru-RU" sz="2800" b="0" dirty="0"/>
              <a:t> </a:t>
            </a:r>
            <a:r>
              <a:rPr lang="ru-RU" sz="2800" b="0" dirty="0" err="1"/>
              <a:t>тло</a:t>
            </a:r>
            <a:r>
              <a:rPr lang="ru-RU" sz="2800" b="0" dirty="0"/>
              <a:t> </a:t>
            </a:r>
            <a:r>
              <a:rPr lang="ru-RU" sz="2800" b="0" dirty="0" err="1"/>
              <a:t>заняття</a:t>
            </a:r>
            <a:r>
              <a:rPr lang="ru-RU" sz="2800" b="0" dirty="0"/>
              <a:t>, </a:t>
            </a:r>
            <a:r>
              <a:rPr lang="ru-RU" sz="2800" b="0" dirty="0" smtClean="0"/>
              <a:t/>
            </a:r>
            <a:br>
              <a:rPr lang="ru-RU" sz="2800" b="0" dirty="0" smtClean="0"/>
            </a:br>
            <a:r>
              <a:rPr lang="ru-RU" sz="2800" b="0" dirty="0" smtClean="0"/>
              <a:t>   </a:t>
            </a:r>
            <a:r>
              <a:rPr lang="ru-RU" sz="2800" b="0" dirty="0" err="1" smtClean="0"/>
              <a:t>допомагає</a:t>
            </a:r>
            <a:r>
              <a:rPr lang="ru-RU" sz="2800" b="0" dirty="0" smtClean="0"/>
              <a:t> </a:t>
            </a:r>
            <a:r>
              <a:rPr lang="ru-RU" sz="2800" b="0" dirty="0" err="1"/>
              <a:t>об’єднати</a:t>
            </a:r>
            <a:r>
              <a:rPr lang="ru-RU" sz="2800" b="0" dirty="0"/>
              <a:t> </a:t>
            </a:r>
            <a:r>
              <a:rPr lang="ru-RU" sz="2800" b="0" dirty="0" err="1"/>
              <a:t>кілька</a:t>
            </a:r>
            <a:r>
              <a:rPr lang="ru-RU" sz="2800" b="0" dirty="0"/>
              <a:t> занять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88455"/>
            <a:ext cx="2232248" cy="2620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908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>
          <a:xfrm>
            <a:off x="467544" y="23168"/>
            <a:ext cx="8229600" cy="1805062"/>
          </a:xfrm>
        </p:spPr>
        <p:txBody>
          <a:bodyPr/>
          <a:lstStyle/>
          <a:p>
            <a:r>
              <a:rPr lang="uk-UA" sz="2800" b="1" dirty="0">
                <a:solidFill>
                  <a:srgbClr val="9F1D83"/>
                </a:solidFill>
              </a:rPr>
              <a:t>Пригоди ведмедиків: як ведмедики кавунчики від зайчиків </a:t>
            </a:r>
            <a:r>
              <a:rPr lang="uk-UA" sz="2800" b="1" dirty="0" smtClean="0">
                <a:solidFill>
                  <a:srgbClr val="9F1D83"/>
                </a:solidFill>
              </a:rPr>
              <a:t>захищали</a:t>
            </a:r>
            <a:br>
              <a:rPr lang="uk-UA" sz="2800" b="1" dirty="0" smtClean="0">
                <a:solidFill>
                  <a:srgbClr val="9F1D83"/>
                </a:solidFill>
              </a:rPr>
            </a:br>
            <a:r>
              <a:rPr lang="uk-UA" sz="2400" i="1" dirty="0">
                <a:solidFill>
                  <a:srgbClr val="0070C0"/>
                </a:solidFill>
                <a:latin typeface="Calibri" panose="020F0502020204030204" pitchFamily="34" charset="0"/>
                <a:ea typeface="+mn-ea"/>
                <a:cs typeface="+mn-cs"/>
              </a:rPr>
              <a:t>Інтерактивна казка для дошкільнят та молодших школярів про замкнені та незамкнені лінії</a:t>
            </a:r>
          </a:p>
        </p:txBody>
      </p:sp>
      <p:pic>
        <p:nvPicPr>
          <p:cNvPr id="4" name="Объект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52" y="1816150"/>
            <a:ext cx="8390295" cy="426506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0" y="6291088"/>
            <a:ext cx="9144000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defRPr/>
            </a:pPr>
            <a:r>
              <a:rPr lang="en-US" altLang="uk-UA" sz="2400" i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InformaciaForALL</a:t>
            </a:r>
            <a:r>
              <a:rPr lang="uk-UA" altLang="uk-UA" sz="2400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altLang="uk-UA" sz="2400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blogspot.com</a:t>
            </a:r>
            <a:endParaRPr lang="ru-RU" altLang="uk-UA" sz="2400" i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22117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>
          <a:xfrm>
            <a:off x="467544" y="23168"/>
            <a:ext cx="8229600" cy="1805062"/>
          </a:xfrm>
        </p:spPr>
        <p:txBody>
          <a:bodyPr/>
          <a:lstStyle/>
          <a:p>
            <a:r>
              <a:rPr lang="uk-UA" sz="2800" b="1" dirty="0">
                <a:solidFill>
                  <a:srgbClr val="9F1D83"/>
                </a:solidFill>
              </a:rPr>
              <a:t>Пригоди ведмедиків: </a:t>
            </a:r>
            <a:r>
              <a:rPr lang="uk-UA" sz="2800" b="1" dirty="0" smtClean="0">
                <a:solidFill>
                  <a:srgbClr val="9F1D83"/>
                </a:solidFill>
              </a:rPr>
              <a:t>як </a:t>
            </a:r>
            <a:r>
              <a:rPr lang="uk-UA" sz="2800" b="1" dirty="0">
                <a:solidFill>
                  <a:srgbClr val="9F1D83"/>
                </a:solidFill>
              </a:rPr>
              <a:t>ведмедики подарунок отримали</a:t>
            </a:r>
            <a:r>
              <a:rPr lang="uk-UA" sz="2800" b="1" dirty="0" smtClean="0">
                <a:solidFill>
                  <a:srgbClr val="9F1D83"/>
                </a:solidFill>
              </a:rPr>
              <a:t/>
            </a:r>
            <a:br>
              <a:rPr lang="uk-UA" sz="2800" b="1" dirty="0" smtClean="0">
                <a:solidFill>
                  <a:srgbClr val="9F1D83"/>
                </a:solidFill>
              </a:rPr>
            </a:br>
            <a:r>
              <a:rPr lang="uk-UA" sz="2400" i="1" dirty="0">
                <a:solidFill>
                  <a:srgbClr val="0070C0"/>
                </a:solidFill>
                <a:latin typeface="Calibri" panose="020F0502020204030204" pitchFamily="34" charset="0"/>
                <a:ea typeface="+mn-ea"/>
                <a:cs typeface="+mn-cs"/>
              </a:rPr>
              <a:t>Інтерактивна казка для дошкільнят та молодших школярів про </a:t>
            </a:r>
            <a:r>
              <a:rPr lang="uk-UA" sz="2400" i="1" dirty="0" smtClean="0">
                <a:solidFill>
                  <a:srgbClr val="0070C0"/>
                </a:solidFill>
                <a:latin typeface="Calibri" panose="020F0502020204030204" pitchFamily="34" charset="0"/>
                <a:ea typeface="+mn-ea"/>
                <a:cs typeface="+mn-cs"/>
              </a:rPr>
              <a:t>класифікацію</a:t>
            </a:r>
            <a:endParaRPr lang="uk-UA" sz="2400" i="1" dirty="0">
              <a:solidFill>
                <a:srgbClr val="0070C0"/>
              </a:solidFill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4" name="Объект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169" y="1924527"/>
            <a:ext cx="7513662" cy="427026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0" y="6291088"/>
            <a:ext cx="9144000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defRPr/>
            </a:pPr>
            <a:r>
              <a:rPr lang="en-US" altLang="uk-UA" sz="2400" i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InformaciaForALL</a:t>
            </a:r>
            <a:r>
              <a:rPr lang="uk-UA" altLang="uk-UA" sz="2400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altLang="uk-UA" sz="2400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blogspot.com</a:t>
            </a:r>
            <a:endParaRPr lang="ru-RU" altLang="uk-UA" sz="2400" i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7690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04664"/>
            <a:ext cx="3586181" cy="3140968"/>
          </a:xfrm>
          <a:prstGeom prst="rect">
            <a:avLst/>
          </a:prstGeom>
        </p:spPr>
      </p:pic>
      <p:sp>
        <p:nvSpPr>
          <p:cNvPr id="2" name="Текст 1"/>
          <p:cNvSpPr>
            <a:spLocks noGrp="1"/>
          </p:cNvSpPr>
          <p:nvPr>
            <p:ph type="body" sz="quarter" idx="15"/>
          </p:nvPr>
        </p:nvSpPr>
        <p:spPr>
          <a:xfrm>
            <a:off x="107504" y="188913"/>
            <a:ext cx="8496944" cy="1439887"/>
          </a:xfrm>
        </p:spPr>
        <p:txBody>
          <a:bodyPr/>
          <a:lstStyle/>
          <a:p>
            <a:r>
              <a:rPr lang="ru-RU" sz="3000" dirty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• </a:t>
            </a:r>
            <a:r>
              <a:rPr lang="ru-RU" sz="3000" dirty="0" err="1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Освітня</a:t>
            </a:r>
            <a:r>
              <a:rPr lang="ru-RU" sz="3000" dirty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3000" dirty="0" err="1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ситуація</a:t>
            </a:r>
            <a:endParaRPr lang="ru-RU" sz="3000" dirty="0">
              <a:solidFill>
                <a:srgbClr val="9F1D8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ru-RU" sz="3000" dirty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• </a:t>
            </a:r>
            <a:r>
              <a:rPr lang="ru-RU" sz="3000" dirty="0" err="1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Освітня</a:t>
            </a:r>
            <a:r>
              <a:rPr lang="ru-RU" sz="3000" dirty="0" smtClean="0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3000" dirty="0" err="1">
                <a:solidFill>
                  <a:srgbClr val="9F1D8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подорож</a:t>
            </a:r>
            <a:r>
              <a:rPr lang="uk-UA" sz="28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3" name="Текст 1"/>
          <p:cNvSpPr>
            <a:spLocks noGrp="1"/>
          </p:cNvSpPr>
          <p:nvPr>
            <p:ph type="body" sz="quarter" idx="15"/>
          </p:nvPr>
        </p:nvSpPr>
        <p:spPr>
          <a:xfrm>
            <a:off x="179512" y="2996952"/>
            <a:ext cx="8424936" cy="2160240"/>
          </a:xfrm>
        </p:spPr>
        <p:txBody>
          <a:bodyPr/>
          <a:lstStyle/>
          <a:p>
            <a:r>
              <a:rPr lang="ru-RU" sz="2800" b="0" dirty="0"/>
              <a:t>• </a:t>
            </a:r>
            <a:r>
              <a:rPr lang="ru-RU" sz="2800" dirty="0" err="1" smtClean="0"/>
              <a:t>Поєднують</a:t>
            </a:r>
            <a:r>
              <a:rPr lang="ru-RU" sz="2800" dirty="0" smtClean="0"/>
              <a:t> </a:t>
            </a:r>
            <a:r>
              <a:rPr lang="ru-RU" sz="2800" b="0" dirty="0" err="1" smtClean="0"/>
              <a:t>кілька</a:t>
            </a:r>
            <a:r>
              <a:rPr lang="ru-RU" sz="2800" b="0" dirty="0" smtClean="0"/>
              <a:t> форм </a:t>
            </a:r>
            <a:r>
              <a:rPr lang="ru-RU" sz="2800" b="0" dirty="0" err="1" smtClean="0"/>
              <a:t>інтегрованої</a:t>
            </a:r>
            <a:r>
              <a:rPr lang="ru-RU" sz="2800" b="0" dirty="0" smtClean="0"/>
              <a:t> </a:t>
            </a:r>
            <a:r>
              <a:rPr lang="ru-RU" sz="2800" b="0" dirty="0" err="1" smtClean="0"/>
              <a:t>роботи</a:t>
            </a:r>
            <a:endParaRPr lang="ru-RU" sz="2800" b="0" dirty="0" smtClean="0"/>
          </a:p>
          <a:p>
            <a:r>
              <a:rPr lang="ru-RU" sz="2800" b="0" dirty="0" smtClean="0"/>
              <a:t>• </a:t>
            </a:r>
            <a:r>
              <a:rPr lang="uk-UA" sz="2800" b="0" dirty="0" smtClean="0"/>
              <a:t>Роблять </a:t>
            </a:r>
            <a:r>
              <a:rPr lang="uk-UA" sz="2800" dirty="0" smtClean="0"/>
              <a:t>освітній процес захопливим </a:t>
            </a:r>
            <a:br>
              <a:rPr lang="uk-UA" sz="2800" dirty="0" smtClean="0"/>
            </a:br>
            <a:r>
              <a:rPr lang="uk-UA" sz="2800" dirty="0" smtClean="0"/>
              <a:t>   </a:t>
            </a:r>
            <a:r>
              <a:rPr lang="uk-UA" sz="2800" b="0" dirty="0" smtClean="0"/>
              <a:t>для дітей і педагога</a:t>
            </a:r>
            <a:endParaRPr lang="uk-UA" sz="2800" b="0" i="1" dirty="0"/>
          </a:p>
          <a:p>
            <a:r>
              <a:rPr lang="ru-RU" sz="2800" b="0" dirty="0" smtClean="0"/>
              <a:t>• </a:t>
            </a:r>
            <a:r>
              <a:rPr lang="ru-RU" sz="2800" dirty="0" err="1" smtClean="0"/>
              <a:t>Забезпечують</a:t>
            </a:r>
            <a:r>
              <a:rPr lang="ru-RU" sz="2800" dirty="0" smtClean="0"/>
              <a:t> </a:t>
            </a:r>
            <a:r>
              <a:rPr lang="ru-RU" sz="2800" dirty="0" err="1" smtClean="0"/>
              <a:t>гнучкість</a:t>
            </a:r>
            <a:r>
              <a:rPr lang="ru-RU" sz="2800" dirty="0" smtClean="0"/>
              <a:t> </a:t>
            </a:r>
            <a:r>
              <a:rPr lang="ru-RU" sz="2800" b="0" dirty="0" err="1" smtClean="0"/>
              <a:t>роботи</a:t>
            </a:r>
            <a:r>
              <a:rPr lang="ru-RU" sz="2800" b="0" dirty="0" smtClean="0"/>
              <a:t> з </a:t>
            </a:r>
            <a:r>
              <a:rPr lang="ru-RU" sz="2800" b="0" dirty="0" err="1" smtClean="0"/>
              <a:t>дітьми</a:t>
            </a:r>
            <a:endParaRPr lang="ru-RU" sz="2800" b="0" dirty="0"/>
          </a:p>
        </p:txBody>
      </p:sp>
    </p:spTree>
    <p:extLst>
      <p:ext uri="{BB962C8B-B14F-4D97-AF65-F5344CB8AC3E}">
        <p14:creationId xmlns:p14="http://schemas.microsoft.com/office/powerpoint/2010/main" val="39606213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715" y="108220"/>
            <a:ext cx="742816" cy="737102"/>
          </a:xfrm>
          <a:prstGeom prst="rect">
            <a:avLst/>
          </a:prstGeom>
        </p:spPr>
      </p:pic>
      <p:sp>
        <p:nvSpPr>
          <p:cNvPr id="2" name="Текст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BE0E3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1" t="5042" r="4971" b="4477"/>
          <a:stretch/>
        </p:blipFill>
        <p:spPr>
          <a:xfrm rot="10800000">
            <a:off x="1509872" y="264285"/>
            <a:ext cx="6124256" cy="6082763"/>
          </a:xfrm>
        </p:spPr>
      </p:pic>
      <p:pic>
        <p:nvPicPr>
          <p:cNvPr id="6" name="Рисунок 5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00" y="6120898"/>
            <a:ext cx="688432" cy="680519"/>
          </a:xfrm>
          <a:prstGeom prst="rect">
            <a:avLst/>
          </a:prstGeom>
        </p:spPr>
      </p:pic>
      <p:pic>
        <p:nvPicPr>
          <p:cNvPr id="7" name="Рисунок 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16416" y="6120898"/>
            <a:ext cx="688432" cy="680519"/>
          </a:xfrm>
          <a:prstGeom prst="rect">
            <a:avLst/>
          </a:prstGeom>
        </p:spPr>
      </p:pic>
      <p:sp>
        <p:nvSpPr>
          <p:cNvPr id="8" name="Текст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027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Звичайна сторінка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2007</TotalTime>
  <Words>342</Words>
  <Application>Microsoft Office PowerPoint</Application>
  <PresentationFormat>Экран (4:3)</PresentationFormat>
  <Paragraphs>59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Times New Roman</vt:lpstr>
      <vt:lpstr>Оформление по умолчанию</vt:lpstr>
      <vt:lpstr>Звичайна сторінка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Пригоди ведмедиків: як ведмедики кавунчики від зайчиків захищали Інтерактивна казка для дошкільнят та молодших школярів про замкнені та незамкнені лінії</vt:lpstr>
      <vt:lpstr>Пригоди ведмедиків: як ведмедики подарунок отримали Інтерактивна казка для дошкільнят та молодших школярів про класифікацію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bob</dc:creator>
  <cp:lastModifiedBy>Windows User</cp:lastModifiedBy>
  <cp:revision>519</cp:revision>
  <dcterms:created xsi:type="dcterms:W3CDTF">2013-06-08T10:42:44Z</dcterms:created>
  <dcterms:modified xsi:type="dcterms:W3CDTF">2019-12-16T19:27:55Z</dcterms:modified>
</cp:coreProperties>
</file>