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8" r:id="rId12"/>
    <p:sldId id="269" r:id="rId13"/>
  </p:sldIdLst>
  <p:sldSz cx="12192000" cy="6858000"/>
  <p:notesSz cx="7559675" cy="10691813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296" autoAdjust="0"/>
  </p:normalViewPr>
  <p:slideViewPr>
    <p:cSldViewPr snapToGrid="0">
      <p:cViewPr varScale="1">
        <p:scale>
          <a:sx n="83" d="100"/>
          <a:sy n="83" d="100"/>
        </p:scale>
        <p:origin x="4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53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pic>
        <p:nvPicPr>
          <p:cNvPr id="57" name="Рисунок 56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58" name="Рисунок 57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uk-UA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102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sz="1800" b="0" strike="noStrike" spc="-1">
              <a:solidFill>
                <a:srgbClr val="40404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pic>
        <p:nvPicPr>
          <p:cNvPr id="106" name="Рисунок 105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07" name="Рисунок 106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Line 1"/>
          <p:cNvSpPr/>
          <p:nvPr/>
        </p:nvSpPr>
        <p:spPr>
          <a:xfrm>
            <a:off x="9370800" y="0"/>
            <a:ext cx="1219320" cy="6858000"/>
          </a:xfrm>
          <a:prstGeom prst="line">
            <a:avLst/>
          </a:prstGeom>
          <a:ln w="9360">
            <a:solidFill>
              <a:schemeClr val="bg1">
                <a:lumMod val="75000"/>
              </a:schemeClr>
            </a:solidFill>
            <a:rou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6" name="Line 2"/>
          <p:cNvSpPr/>
          <p:nvPr/>
        </p:nvSpPr>
        <p:spPr>
          <a:xfrm flipH="1">
            <a:off x="7425000" y="3681360"/>
            <a:ext cx="4763520" cy="3176640"/>
          </a:xfrm>
          <a:prstGeom prst="line">
            <a:avLst/>
          </a:prstGeom>
          <a:ln w="9360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>
            <a:off x="9181440" y="-8640"/>
            <a:ext cx="3007080" cy="6866280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9603360" y="-8640"/>
            <a:ext cx="2588040" cy="6866280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8932320" y="3048120"/>
            <a:ext cx="3259440" cy="380952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5" name="CustomShape 6"/>
          <p:cNvSpPr/>
          <p:nvPr/>
        </p:nvSpPr>
        <p:spPr>
          <a:xfrm>
            <a:off x="9334440" y="-8640"/>
            <a:ext cx="2854080" cy="686628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" name="CustomShape 7"/>
          <p:cNvSpPr/>
          <p:nvPr/>
        </p:nvSpPr>
        <p:spPr>
          <a:xfrm>
            <a:off x="10898640" y="-8640"/>
            <a:ext cx="1289880" cy="6866280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7" name="CustomShape 8"/>
          <p:cNvSpPr/>
          <p:nvPr/>
        </p:nvSpPr>
        <p:spPr>
          <a:xfrm>
            <a:off x="10938960" y="-8640"/>
            <a:ext cx="1249560" cy="6866280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8" name="CustomShape 9"/>
          <p:cNvSpPr/>
          <p:nvPr/>
        </p:nvSpPr>
        <p:spPr>
          <a:xfrm>
            <a:off x="10371600" y="3589920"/>
            <a:ext cx="1816920" cy="3267720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9" name="CustomShape 10"/>
          <p:cNvSpPr/>
          <p:nvPr/>
        </p:nvSpPr>
        <p:spPr>
          <a:xfrm>
            <a:off x="0" y="4013280"/>
            <a:ext cx="448200" cy="284436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0" name="Line 11"/>
          <p:cNvSpPr/>
          <p:nvPr/>
        </p:nvSpPr>
        <p:spPr>
          <a:xfrm>
            <a:off x="9370800" y="0"/>
            <a:ext cx="1219320" cy="6858000"/>
          </a:xfrm>
          <a:prstGeom prst="line">
            <a:avLst/>
          </a:prstGeom>
          <a:ln w="9360">
            <a:solidFill>
              <a:schemeClr val="bg1">
                <a:lumMod val="75000"/>
              </a:schemeClr>
            </a:solidFill>
            <a:rou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" name="Line 12"/>
          <p:cNvSpPr/>
          <p:nvPr/>
        </p:nvSpPr>
        <p:spPr>
          <a:xfrm flipH="1">
            <a:off x="7425000" y="3681360"/>
            <a:ext cx="4763520" cy="3176640"/>
          </a:xfrm>
          <a:prstGeom prst="line">
            <a:avLst/>
          </a:prstGeom>
          <a:ln w="9360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" name="CustomShape 13"/>
          <p:cNvSpPr/>
          <p:nvPr/>
        </p:nvSpPr>
        <p:spPr>
          <a:xfrm>
            <a:off x="9181440" y="-8640"/>
            <a:ext cx="3007080" cy="6866280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3" name="CustomShape 14"/>
          <p:cNvSpPr/>
          <p:nvPr/>
        </p:nvSpPr>
        <p:spPr>
          <a:xfrm>
            <a:off x="9603360" y="-8640"/>
            <a:ext cx="2588040" cy="6866280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4" name="CustomShape 15"/>
          <p:cNvSpPr/>
          <p:nvPr/>
        </p:nvSpPr>
        <p:spPr>
          <a:xfrm>
            <a:off x="8932320" y="3048120"/>
            <a:ext cx="3259440" cy="380952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5" name="CustomShape 16"/>
          <p:cNvSpPr/>
          <p:nvPr/>
        </p:nvSpPr>
        <p:spPr>
          <a:xfrm>
            <a:off x="9334440" y="-8640"/>
            <a:ext cx="2854080" cy="686628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6" name="CustomShape 17"/>
          <p:cNvSpPr/>
          <p:nvPr/>
        </p:nvSpPr>
        <p:spPr>
          <a:xfrm>
            <a:off x="10898640" y="-8640"/>
            <a:ext cx="1289880" cy="6866280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7" name="CustomShape 18"/>
          <p:cNvSpPr/>
          <p:nvPr/>
        </p:nvSpPr>
        <p:spPr>
          <a:xfrm>
            <a:off x="10938960" y="-8640"/>
            <a:ext cx="1249560" cy="6866280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8" name="CustomShape 19"/>
          <p:cNvSpPr/>
          <p:nvPr/>
        </p:nvSpPr>
        <p:spPr>
          <a:xfrm>
            <a:off x="10371600" y="3589920"/>
            <a:ext cx="1816920" cy="3267720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9" name="CustomShape 20"/>
          <p:cNvSpPr/>
          <p:nvPr/>
        </p:nvSpPr>
        <p:spPr>
          <a:xfrm rot="10800000">
            <a:off x="842760" y="5666040"/>
            <a:ext cx="842400" cy="5665680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0" name="PlaceHolder 2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</p:spPr>
        <p:txBody>
          <a:bodyPr anchor="b"/>
          <a:lstStyle/>
          <a:p>
            <a:pPr algn="r">
              <a:lnSpc>
                <a:spcPct val="100000"/>
              </a:lnSpc>
            </a:pPr>
            <a:r>
              <a:rPr lang="en-US" sz="5400" b="0" strike="noStrike" spc="-1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Зразок заголовка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/>
            </a:endParaRPr>
          </a:p>
        </p:txBody>
      </p:sp>
      <p:sp>
        <p:nvSpPr>
          <p:cNvPr id="21" name="PlaceHolder 22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uk-UA" sz="900" b="0" strike="noStrike" spc="-1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23/1/17</a:t>
            </a:r>
            <a:endParaRPr lang="uk-UA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22" name="PlaceHolder 23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</p:spPr>
        <p:txBody>
          <a:bodyPr anchor="ctr"/>
          <a:lstStyle/>
          <a:p>
            <a:endParaRPr lang="uk-UA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23" name="PlaceHolder 24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DE27418E-64DF-4D2C-B4BD-56970EB88E96}" type="slidenum">
              <a:rPr lang="uk-UA" sz="900" b="0" strike="noStrike" spc="-1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‹№›</a:t>
            </a:fld>
            <a:endParaRPr lang="uk-UA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24" name="PlaceHolder 2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Для редагування структури клацніть мишею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Другий рівень структури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2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Третій рівень структури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2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Четвертий рівень структури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П'ятий рівень структури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Шостий рівень структури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Line 1"/>
          <p:cNvSpPr/>
          <p:nvPr/>
        </p:nvSpPr>
        <p:spPr>
          <a:xfrm>
            <a:off x="9370800" y="0"/>
            <a:ext cx="1219320" cy="6858000"/>
          </a:xfrm>
          <a:prstGeom prst="line">
            <a:avLst/>
          </a:prstGeom>
          <a:ln w="9360">
            <a:solidFill>
              <a:schemeClr val="bg1">
                <a:lumMod val="75000"/>
              </a:schemeClr>
            </a:solidFill>
            <a:rou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0" name="Line 2"/>
          <p:cNvSpPr/>
          <p:nvPr/>
        </p:nvSpPr>
        <p:spPr>
          <a:xfrm flipH="1">
            <a:off x="7425000" y="3681360"/>
            <a:ext cx="4763520" cy="3176640"/>
          </a:xfrm>
          <a:prstGeom prst="line">
            <a:avLst/>
          </a:prstGeom>
          <a:ln w="9360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1" name="CustomShape 3"/>
          <p:cNvSpPr/>
          <p:nvPr/>
        </p:nvSpPr>
        <p:spPr>
          <a:xfrm>
            <a:off x="9181440" y="-8640"/>
            <a:ext cx="3007080" cy="6866280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2" name="CustomShape 4"/>
          <p:cNvSpPr/>
          <p:nvPr/>
        </p:nvSpPr>
        <p:spPr>
          <a:xfrm>
            <a:off x="9603360" y="-8640"/>
            <a:ext cx="2588040" cy="6866280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3" name="CustomShape 5"/>
          <p:cNvSpPr/>
          <p:nvPr/>
        </p:nvSpPr>
        <p:spPr>
          <a:xfrm>
            <a:off x="8932320" y="3048120"/>
            <a:ext cx="3259440" cy="380952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4" name="CustomShape 6"/>
          <p:cNvSpPr/>
          <p:nvPr/>
        </p:nvSpPr>
        <p:spPr>
          <a:xfrm>
            <a:off x="9334440" y="-8640"/>
            <a:ext cx="2854080" cy="686628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5" name="CustomShape 7"/>
          <p:cNvSpPr/>
          <p:nvPr/>
        </p:nvSpPr>
        <p:spPr>
          <a:xfrm>
            <a:off x="10898640" y="-8640"/>
            <a:ext cx="1289880" cy="6866280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6" name="CustomShape 8"/>
          <p:cNvSpPr/>
          <p:nvPr/>
        </p:nvSpPr>
        <p:spPr>
          <a:xfrm>
            <a:off x="10938960" y="-8640"/>
            <a:ext cx="1249560" cy="6866280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7" name="CustomShape 9"/>
          <p:cNvSpPr/>
          <p:nvPr/>
        </p:nvSpPr>
        <p:spPr>
          <a:xfrm>
            <a:off x="10371600" y="3589920"/>
            <a:ext cx="1816920" cy="3267720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8" name="CustomShape 10"/>
          <p:cNvSpPr/>
          <p:nvPr/>
        </p:nvSpPr>
        <p:spPr>
          <a:xfrm>
            <a:off x="0" y="4013280"/>
            <a:ext cx="448200" cy="284436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9" name="PlaceHolder 11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uk-UA" sz="900" b="0" strike="noStrike" spc="-1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23/1/17</a:t>
            </a:r>
            <a:endParaRPr lang="uk-UA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70" name="PlaceHolder 12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</p:spPr>
        <p:txBody>
          <a:bodyPr anchor="ctr"/>
          <a:lstStyle/>
          <a:p>
            <a:endParaRPr lang="uk-UA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71" name="PlaceHolder 13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5698472A-D2BE-4C73-8715-EBEDD91C3826}" type="slidenum">
              <a:rPr lang="uk-UA" sz="900" b="0" strike="noStrike" spc="-1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‹№›</a:t>
            </a:fld>
            <a:endParaRPr lang="uk-UA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72" name="PlaceHolder 1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Для правки тексту заголовку клацніть мишею</a:t>
            </a:r>
          </a:p>
        </p:txBody>
      </p:sp>
      <p:sp>
        <p:nvSpPr>
          <p:cNvPr id="73" name="PlaceHolder 1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Для редагування структури клацніть мишею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Другий рівень структури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2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Третій рівень структури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2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Четвертий рівень структури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П'ятий рівень структури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Шостий рівень структури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404040"/>
                </a:solidFill>
                <a:uFill>
                  <a:solidFill>
                    <a:srgbClr val="FFFFFF"/>
                  </a:solidFill>
                </a:uFill>
                <a:latin typeface="Trebuchet MS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ogozhnikova.ov.livejournal.com/41267.html" TargetMode="External"/><Relationship Id="rId2" Type="http://schemas.openxmlformats.org/officeDocument/2006/relationships/hyperlink" Target="https://uk.wikipedia.org/wiki" TargetMode="Externa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TextShape 1"/>
          <p:cNvSpPr txBox="1"/>
          <p:nvPr/>
        </p:nvSpPr>
        <p:spPr>
          <a:xfrm>
            <a:off x="1506960" y="434880"/>
            <a:ext cx="8429040" cy="361584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ctr">
              <a:lnSpc>
                <a:spcPct val="100000"/>
              </a:lnSpc>
            </a:pPr>
            <a:r>
              <a:rPr lang="en-US" sz="5400" b="0" strike="noStrike" spc="-1" dirty="0" err="1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en-US" sz="5400" b="0" strike="noStrike" spc="-1" dirty="0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0" strike="noStrike" spc="-1" dirty="0" err="1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мнемотехніки</a:t>
            </a:r>
            <a:r>
              <a:rPr lang="en-US" sz="5400" b="0" strike="noStrike" spc="-1" dirty="0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0" strike="noStrike" spc="-1" dirty="0" err="1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як</a:t>
            </a:r>
            <a:r>
              <a:rPr lang="en-US" sz="5400" b="0" strike="noStrike" spc="-1" dirty="0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0" strike="noStrike" spc="-1" dirty="0" err="1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зас</a:t>
            </a:r>
            <a:r>
              <a:rPr lang="uk-UA" sz="5400" b="0" strike="noStrike" spc="-1" dirty="0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5400" b="0" strike="noStrike" spc="-1" dirty="0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uk-UA" sz="5400" b="0" strike="noStrike" spc="-1" dirty="0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en-US" sz="5400" b="0" strike="noStrike" spc="-1" dirty="0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5400" b="0" strike="noStrike" spc="-1" dirty="0" err="1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мотивації</a:t>
            </a:r>
            <a:r>
              <a:rPr lang="en-US" sz="5400" b="0" strike="noStrike" spc="-1" dirty="0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0" strike="noStrike" spc="-1" dirty="0" err="1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мовлен</a:t>
            </a:r>
            <a:r>
              <a:rPr lang="uk-UA" sz="5400" b="0" strike="noStrike" spc="-1" dirty="0" err="1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нє</a:t>
            </a:r>
            <a:r>
              <a:rPr lang="en-US" sz="5400" b="0" strike="noStrike" spc="-1" dirty="0" err="1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вої</a:t>
            </a:r>
            <a:r>
              <a:rPr lang="en-US" sz="5400" b="0" strike="noStrike" spc="-1" dirty="0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0" strike="noStrike" spc="-1" dirty="0" err="1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активності</a:t>
            </a:r>
            <a:r>
              <a:rPr lang="en-US" sz="5400" b="0" strike="noStrike" spc="-1" dirty="0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0" strike="noStrike" spc="-1" dirty="0" err="1">
                <a:solidFill>
                  <a:srgbClr val="90C226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дошкільників</a:t>
            </a:r>
            <a:endParaRPr lang="en-U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TextShape 2"/>
          <p:cNvSpPr txBox="1"/>
          <p:nvPr/>
        </p:nvSpPr>
        <p:spPr>
          <a:xfrm>
            <a:off x="1506960" y="4050720"/>
            <a:ext cx="8429040" cy="10965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r">
              <a:lnSpc>
                <a:spcPct val="100000"/>
              </a:lnSpc>
            </a:pPr>
            <a:r>
              <a:rPr lang="uk-UA" sz="18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«НАВЧІТЬ ДИТИНУ БУДЬ-ЯКИМ НЕВІДОМИМ П’ЯТИ СЛОВАМ – І ВОНА БУДЕ ДОВГО І ДАРЕМНО МУЧИТИСЬ, АЛЕ ЗВ’ЯЖІТЬ ДВАДЦЯТЬ ТАКИХ СЛІВ З КАКРТИНКАМИ, І ВОНА ЗАСВОЇТЬ ЇХ НА ЛЬОТУ»</a:t>
            </a:r>
            <a:endParaRPr lang="uk-UA" sz="32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</a:pPr>
            <a:r>
              <a:rPr lang="uk-UA" sz="18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К.Д. УШИНСЬКИЙ</a:t>
            </a:r>
            <a:endParaRPr lang="uk-UA" sz="32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Shape 1"/>
          <p:cNvSpPr txBox="1"/>
          <p:nvPr/>
        </p:nvSpPr>
        <p:spPr>
          <a:xfrm>
            <a:off x="304801" y="71280"/>
            <a:ext cx="11099640" cy="187272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uk-UA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uk-UA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сторія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цієї методіки налічує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2500років.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Мистецтво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запам'ятовування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названо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словом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mnemonikon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імені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давньогрецької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богині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пам'яті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Мнемозіни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- 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Матері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дев'яти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муз</a:t>
            </a:r>
            <a:r>
              <a:rPr lang="uk-UA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uk-UA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П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ерші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роботи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мнемотехніці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датуються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приблизно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86р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н.е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 і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належать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перу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Цицерона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Квінтильйона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
 </a:t>
            </a:r>
            <a:r>
              <a:rPr lang="uk-UA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Мнемотехника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походить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грецького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mnemonikon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uk-UA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мистецтво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запам'ятовування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Вважається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слово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придумав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Піфагор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Самоський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(6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н.е</a:t>
            </a:r>
            <a:r>
              <a:rPr lang="en-US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.).</a:t>
            </a:r>
            <a:r>
              <a:rPr lang="en-US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
</a:t>
            </a:r>
          </a:p>
        </p:txBody>
      </p:sp>
      <p:pic>
        <p:nvPicPr>
          <p:cNvPr id="111" name="Рисунок 110"/>
          <p:cNvPicPr/>
          <p:nvPr/>
        </p:nvPicPr>
        <p:blipFill>
          <a:blip r:embed="rId2"/>
          <a:stretch/>
        </p:blipFill>
        <p:spPr>
          <a:xfrm>
            <a:off x="7230240" y="1872000"/>
            <a:ext cx="4577760" cy="4065956"/>
          </a:xfrm>
          <a:prstGeom prst="rect">
            <a:avLst/>
          </a:prstGeom>
          <a:ln>
            <a:noFill/>
          </a:ln>
        </p:spPr>
      </p:pic>
      <p:pic>
        <p:nvPicPr>
          <p:cNvPr id="112" name="Рисунок 111"/>
          <p:cNvPicPr/>
          <p:nvPr/>
        </p:nvPicPr>
        <p:blipFill>
          <a:blip r:embed="rId3"/>
          <a:stretch/>
        </p:blipFill>
        <p:spPr>
          <a:xfrm>
            <a:off x="143999" y="2016000"/>
            <a:ext cx="5206933" cy="4065956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Рисунок 114"/>
          <p:cNvPicPr/>
          <p:nvPr/>
        </p:nvPicPr>
        <p:blipFill>
          <a:blip r:embed="rId2"/>
          <a:stretch/>
        </p:blipFill>
        <p:spPr>
          <a:xfrm>
            <a:off x="305251" y="130528"/>
            <a:ext cx="10464066" cy="5614096"/>
          </a:xfrm>
          <a:prstGeom prst="rect">
            <a:avLst/>
          </a:prstGeom>
          <a:ln>
            <a:noFill/>
          </a:ln>
        </p:spPr>
      </p:pic>
      <p:pic>
        <p:nvPicPr>
          <p:cNvPr id="116" name="Рисунок 115"/>
          <p:cNvPicPr/>
          <p:nvPr/>
        </p:nvPicPr>
        <p:blipFill>
          <a:blip r:embed="rId3"/>
          <a:stretch/>
        </p:blipFill>
        <p:spPr>
          <a:xfrm>
            <a:off x="305252" y="116356"/>
            <a:ext cx="10464066" cy="6326716"/>
          </a:xfrm>
          <a:prstGeom prst="rect">
            <a:avLst/>
          </a:prstGeom>
          <a:ln>
            <a:noFill/>
          </a:ln>
        </p:spPr>
      </p:pic>
      <p:sp>
        <p:nvSpPr>
          <p:cNvPr id="117" name="TextShape 1"/>
          <p:cNvSpPr txBox="1"/>
          <p:nvPr/>
        </p:nvSpPr>
        <p:spPr>
          <a:xfrm>
            <a:off x="1724000" y="6457244"/>
            <a:ext cx="1067760" cy="34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uk-UA" sz="18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Симонід</a:t>
            </a:r>
            <a:endParaRPr lang="uk-UA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250" y="102184"/>
            <a:ext cx="10464066" cy="644112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248" y="54436"/>
            <a:ext cx="10464066" cy="64888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Рисунок 117"/>
          <p:cNvPicPr/>
          <p:nvPr/>
        </p:nvPicPr>
        <p:blipFill>
          <a:blip r:embed="rId2"/>
          <a:stretch/>
        </p:blipFill>
        <p:spPr>
          <a:xfrm>
            <a:off x="7611120" y="2301120"/>
            <a:ext cx="3476880" cy="4148640"/>
          </a:xfrm>
          <a:prstGeom prst="rect">
            <a:avLst/>
          </a:prstGeom>
          <a:ln>
            <a:noFill/>
          </a:ln>
        </p:spPr>
      </p:pic>
      <p:pic>
        <p:nvPicPr>
          <p:cNvPr id="119" name="Рисунок 118"/>
          <p:cNvPicPr/>
          <p:nvPr/>
        </p:nvPicPr>
        <p:blipFill>
          <a:blip r:embed="rId3"/>
          <a:stretch/>
        </p:blipFill>
        <p:spPr>
          <a:xfrm>
            <a:off x="109080" y="2304000"/>
            <a:ext cx="3816000" cy="3816000"/>
          </a:xfrm>
          <a:prstGeom prst="rect">
            <a:avLst/>
          </a:prstGeom>
          <a:ln>
            <a:noFill/>
          </a:ln>
        </p:spPr>
      </p:pic>
      <p:sp>
        <p:nvSpPr>
          <p:cNvPr id="120" name="TextShape 1"/>
          <p:cNvSpPr txBox="1"/>
          <p:nvPr/>
        </p:nvSpPr>
        <p:spPr>
          <a:xfrm>
            <a:off x="432000" y="288000"/>
            <a:ext cx="11053440" cy="922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uk-UA" sz="18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     Документи 16 сторіччя свідчать, що  у </a:t>
            </a:r>
            <a:r>
              <a:rPr lang="uk-UA" sz="1800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Кембріджському</a:t>
            </a:r>
            <a:r>
              <a:rPr lang="uk-UA" sz="18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університеті викладалась, як класична мнемотехніка, так і педагогічна. Класична — основана на запам’ятовуванні образу, педагогічна </a:t>
            </a:r>
          </a:p>
          <a:p>
            <a:r>
              <a:rPr lang="uk-UA" sz="18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— численне повторювання.  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9002" y="3830376"/>
            <a:ext cx="4418196" cy="2619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TextShape 1"/>
          <p:cNvSpPr txBox="1"/>
          <p:nvPr/>
        </p:nvSpPr>
        <p:spPr>
          <a:xfrm>
            <a:off x="432000" y="1296000"/>
            <a:ext cx="10656000" cy="891615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/>
            <a:r>
              <a:rPr lang="uk-UA" sz="20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Мнемотехніка являє собою сукупність методів і прийомів, які полегшують запам'ятовування, збереження і відтворення інформації.</a:t>
            </a:r>
            <a:endParaRPr lang="uk-UA" sz="1800" b="0" strike="noStrike" spc="-1" dirty="0">
              <a:solidFill>
                <a:srgbClr val="00B05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1800" b="0" strike="noStrike" spc="-1" dirty="0">
              <a:solidFill>
                <a:srgbClr val="00B05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/>
            <a:endParaRPr lang="uk-UA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/>
            <a:r>
              <a:rPr lang="uk-UA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</a:t>
            </a:r>
            <a:endParaRPr lang="uk-UA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3" name="TextShape 2"/>
          <p:cNvSpPr txBox="1"/>
          <p:nvPr/>
        </p:nvSpPr>
        <p:spPr>
          <a:xfrm>
            <a:off x="60624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Мнемотехніка</a:t>
            </a:r>
            <a:r>
              <a:rPr lang="en-US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як</a:t>
            </a:r>
            <a:r>
              <a:rPr lang="en-US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</a:t>
            </a:r>
            <a:r>
              <a:rPr lang="en-US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практичної</a:t>
            </a:r>
            <a:r>
              <a:rPr lang="en-US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психології</a:t>
            </a:r>
            <a:r>
              <a:rPr lang="en-US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розглядався</a:t>
            </a:r>
            <a:r>
              <a:rPr lang="en-US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дитячими</a:t>
            </a:r>
            <a:r>
              <a:rPr lang="en-US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психологами</a:t>
            </a:r>
            <a:r>
              <a:rPr lang="en-US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Л.С. </a:t>
            </a: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Виготським</a:t>
            </a:r>
            <a:r>
              <a:rPr lang="en-US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А.Н. </a:t>
            </a: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Леонтьєвим</a:t>
            </a:r>
            <a:r>
              <a:rPr lang="en-US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Є.Ф. </a:t>
            </a: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Рибалко</a:t>
            </a:r>
            <a:r>
              <a:rPr lang="en-US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С.Л. </a:t>
            </a: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Рубінштейном</a:t>
            </a:r>
            <a:r>
              <a:rPr lang="en-US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А.А. </a:t>
            </a: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Смирновим</a:t>
            </a:r>
            <a:r>
              <a:rPr lang="en-US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та </a:t>
            </a:r>
            <a:r>
              <a:rPr lang="en-US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іншими</a:t>
            </a:r>
            <a:endParaRPr lang="en-US" b="0" strike="noStrike" spc="-1" dirty="0">
              <a:solidFill>
                <a:srgbClr val="FF000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TextShape 3"/>
          <p:cNvSpPr txBox="1"/>
          <p:nvPr/>
        </p:nvSpPr>
        <p:spPr>
          <a:xfrm>
            <a:off x="862633" y="2268975"/>
            <a:ext cx="9504000" cy="18820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uk-UA" sz="1800" b="0" strike="noStrike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- Оволодіння прийомами роботи з мнемо таблицями значно скорочує час навчання і одночасно вирішує завдання:</a:t>
            </a:r>
          </a:p>
          <a:p>
            <a:endParaRPr lang="uk-UA" sz="1800" b="0" strike="noStrike" spc="-1" dirty="0">
              <a:solidFill>
                <a:srgbClr val="0070C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uk-UA" sz="24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основних психічних процесів - пам’яті, уваги, образного мислення;</a:t>
            </a:r>
          </a:p>
          <a:p>
            <a:endParaRPr lang="uk-UA" sz="2400" b="0" strike="noStrike" spc="-1" dirty="0">
              <a:solidFill>
                <a:srgbClr val="00B05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uk-UA" sz="24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зв’язного мовлення;</a:t>
            </a:r>
          </a:p>
          <a:p>
            <a:endParaRPr lang="uk-UA" sz="2400" b="0" strike="noStrike" spc="-1" dirty="0">
              <a:solidFill>
                <a:srgbClr val="00B05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- розвиток дрібної моторики рук при частковому або повному графічному відтворенні;</a:t>
            </a:r>
          </a:p>
          <a:p>
            <a:endParaRPr lang="uk-UA" sz="2400" b="0" strike="noStrike" spc="-1" dirty="0">
              <a:solidFill>
                <a:srgbClr val="00B05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extShape 1"/>
          <p:cNvSpPr txBox="1"/>
          <p:nvPr/>
        </p:nvSpPr>
        <p:spPr>
          <a:xfrm>
            <a:off x="8712000" y="2880000"/>
            <a:ext cx="2160000" cy="18820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uk-UA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Фактори, які полегшують процес запам’ятовування і відтворення -це</a:t>
            </a:r>
          </a:p>
          <a:p>
            <a:r>
              <a:rPr lang="uk-UA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наочність і послідовний план</a:t>
            </a:r>
            <a:r>
              <a:rPr lang="uk-UA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.</a:t>
            </a:r>
          </a:p>
        </p:txBody>
      </p:sp>
      <p:sp>
        <p:nvSpPr>
          <p:cNvPr id="126" name="TextShape 2"/>
          <p:cNvSpPr txBox="1"/>
          <p:nvPr/>
        </p:nvSpPr>
        <p:spPr>
          <a:xfrm>
            <a:off x="288000" y="360000"/>
            <a:ext cx="9217244" cy="1389778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uk-UA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виготовлення таблиць не потрібні художні здібності, будь-який педагог </a:t>
            </a:r>
            <a:r>
              <a:rPr lang="uk-UA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може </a:t>
            </a:r>
            <a:r>
              <a:rPr lang="uk-UA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намалювати подібні символічні зображення предметів і об'єктів до заданої розповіді.</a:t>
            </a:r>
          </a:p>
          <a:p>
            <a:endParaRPr lang="uk-UA" b="0" strike="noStrike" spc="-1" dirty="0">
              <a:solidFill>
                <a:srgbClr val="FF000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b="0" strike="noStrike" spc="-1" dirty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b="0" strike="noStrike" spc="-1" dirty="0" err="1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Мнемотаблиця</a:t>
            </a:r>
            <a:r>
              <a:rPr lang="uk-UA" b="0" strike="noStrike" spc="-1" dirty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: є дидактичним матеріалом з розвитку мовлення, їх можна використовувати для поповнення словникового запасу і розвитку мови; використовувати при навчанні переказу і складання оповідань, заучуванні напам'ять і відгадування загадок.</a:t>
            </a:r>
          </a:p>
        </p:txBody>
      </p:sp>
      <p:sp>
        <p:nvSpPr>
          <p:cNvPr id="127" name="TextShape 3"/>
          <p:cNvSpPr txBox="1"/>
          <p:nvPr/>
        </p:nvSpPr>
        <p:spPr>
          <a:xfrm>
            <a:off x="648000" y="3312000"/>
            <a:ext cx="2160000" cy="3186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uk-UA" sz="16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Примітка Для дітей молодшого та середнього віку </a:t>
            </a:r>
            <a:r>
              <a:rPr lang="uk-UA" sz="16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мнемотаблиці</a:t>
            </a:r>
            <a:r>
              <a:rPr lang="uk-UA" sz="16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необхідно давати кольорові, так як у дітей в пам'яті залишаються окремі образи: лисиця - руда шахрайка, курчата - жовтого кольору.</a:t>
            </a:r>
          </a:p>
        </p:txBody>
      </p:sp>
      <p:sp>
        <p:nvSpPr>
          <p:cNvPr id="128" name="TextShape 4"/>
          <p:cNvSpPr txBox="1"/>
          <p:nvPr/>
        </p:nvSpPr>
        <p:spPr>
          <a:xfrm>
            <a:off x="1256414" y="2160000"/>
            <a:ext cx="7455586" cy="432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uk-UA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Мнемотехніка, як і будь який метод будується від простого до складного</a:t>
            </a:r>
          </a:p>
        </p:txBody>
      </p:sp>
      <p:sp>
        <p:nvSpPr>
          <p:cNvPr id="129" name="CustomShape 5"/>
          <p:cNvSpPr/>
          <p:nvPr/>
        </p:nvSpPr>
        <p:spPr>
          <a:xfrm>
            <a:off x="3672000" y="2664000"/>
            <a:ext cx="3024000" cy="100800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/>
            <a:r>
              <a:rPr lang="uk-UA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мнемо квадрат</a:t>
            </a:r>
          </a:p>
        </p:txBody>
      </p:sp>
      <p:sp>
        <p:nvSpPr>
          <p:cNvPr id="130" name="CustomShape 6"/>
          <p:cNvSpPr/>
          <p:nvPr/>
        </p:nvSpPr>
        <p:spPr>
          <a:xfrm>
            <a:off x="3672000" y="3960000"/>
            <a:ext cx="3024000" cy="100800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/>
            <a:r>
              <a:rPr lang="uk-UA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мнемо доріжка</a:t>
            </a:r>
          </a:p>
        </p:txBody>
      </p:sp>
      <p:sp>
        <p:nvSpPr>
          <p:cNvPr id="131" name="CustomShape 7"/>
          <p:cNvSpPr/>
          <p:nvPr/>
        </p:nvSpPr>
        <p:spPr>
          <a:xfrm>
            <a:off x="3672000" y="5184000"/>
            <a:ext cx="3024000" cy="100800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/>
            <a:r>
              <a:rPr lang="uk-UA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Мнемо таблиця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 animBg="1"/>
      <p:bldP spid="130" grpId="0" animBg="1"/>
      <p:bldP spid="1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TextShape 1"/>
          <p:cNvSpPr txBox="1"/>
          <p:nvPr/>
        </p:nvSpPr>
        <p:spPr>
          <a:xfrm>
            <a:off x="320040" y="426060"/>
            <a:ext cx="9432000" cy="602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uk-UA" sz="1800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Мнемоквадрат</a:t>
            </a:r>
            <a:r>
              <a:rPr lang="uk-UA" sz="1800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— одиночне зображення, яке позначає одне слово, словосполучення або просте речення</a:t>
            </a:r>
          </a:p>
        </p:txBody>
      </p:sp>
      <p:sp>
        <p:nvSpPr>
          <p:cNvPr id="133" name="CustomShape 2"/>
          <p:cNvSpPr/>
          <p:nvPr/>
        </p:nvSpPr>
        <p:spPr>
          <a:xfrm>
            <a:off x="648000" y="1322280"/>
            <a:ext cx="2248920" cy="2133720"/>
          </a:xfrm>
          <a:prstGeom prst="rect">
            <a:avLst/>
          </a:prstGeom>
          <a:solidFill>
            <a:srgbClr val="FFFFF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34" name="Рисунок 133"/>
          <p:cNvPicPr/>
          <p:nvPr/>
        </p:nvPicPr>
        <p:blipFill>
          <a:blip r:embed="rId2"/>
          <a:stretch/>
        </p:blipFill>
        <p:spPr>
          <a:xfrm rot="21559800">
            <a:off x="795960" y="1452240"/>
            <a:ext cx="2112480" cy="1991160"/>
          </a:xfrm>
          <a:prstGeom prst="rect">
            <a:avLst/>
          </a:prstGeom>
          <a:ln>
            <a:noFill/>
          </a:ln>
        </p:spPr>
      </p:pic>
      <p:sp>
        <p:nvSpPr>
          <p:cNvPr id="135" name="CustomShape 3"/>
          <p:cNvSpPr/>
          <p:nvPr/>
        </p:nvSpPr>
        <p:spPr>
          <a:xfrm>
            <a:off x="6984000" y="1394280"/>
            <a:ext cx="2248920" cy="2133720"/>
          </a:xfrm>
          <a:prstGeom prst="rect">
            <a:avLst/>
          </a:prstGeom>
          <a:solidFill>
            <a:srgbClr val="FFFFF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7" name="TextShape 4"/>
          <p:cNvSpPr txBox="1"/>
          <p:nvPr/>
        </p:nvSpPr>
        <p:spPr>
          <a:xfrm>
            <a:off x="320040" y="3672000"/>
            <a:ext cx="8967960" cy="34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uk-UA" sz="1800" b="0" strike="noStrike" spc="-1" dirty="0" err="1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Мнемодоріжка</a:t>
            </a:r>
            <a:r>
              <a:rPr lang="uk-UA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— ряд малюнків (з-5) за якими можна скласти невелике оповідання</a:t>
            </a:r>
          </a:p>
        </p:txBody>
      </p:sp>
      <p:sp>
        <p:nvSpPr>
          <p:cNvPr id="138" name="CustomShape 5"/>
          <p:cNvSpPr/>
          <p:nvPr/>
        </p:nvSpPr>
        <p:spPr>
          <a:xfrm>
            <a:off x="703080" y="4248000"/>
            <a:ext cx="2248920" cy="2133720"/>
          </a:xfrm>
          <a:prstGeom prst="rect">
            <a:avLst/>
          </a:prstGeom>
          <a:solidFill>
            <a:srgbClr val="FFFFF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9" name="CustomShape 6"/>
          <p:cNvSpPr/>
          <p:nvPr/>
        </p:nvSpPr>
        <p:spPr>
          <a:xfrm>
            <a:off x="5239080" y="4248000"/>
            <a:ext cx="2248920" cy="2133720"/>
          </a:xfrm>
          <a:prstGeom prst="rect">
            <a:avLst/>
          </a:prstGeom>
          <a:solidFill>
            <a:srgbClr val="FFFFF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40" name="Рисунок 139"/>
          <p:cNvPicPr/>
          <p:nvPr/>
        </p:nvPicPr>
        <p:blipFill>
          <a:blip r:embed="rId2"/>
          <a:stretch/>
        </p:blipFill>
        <p:spPr>
          <a:xfrm rot="21559800">
            <a:off x="803520" y="4332240"/>
            <a:ext cx="2112480" cy="1991160"/>
          </a:xfrm>
          <a:prstGeom prst="rect">
            <a:avLst/>
          </a:prstGeom>
          <a:ln>
            <a:noFill/>
          </a:ln>
        </p:spPr>
      </p:pic>
      <p:pic>
        <p:nvPicPr>
          <p:cNvPr id="141" name="Рисунок 140"/>
          <p:cNvPicPr/>
          <p:nvPr/>
        </p:nvPicPr>
        <p:blipFill>
          <a:blip r:embed="rId3"/>
          <a:stretch/>
        </p:blipFill>
        <p:spPr>
          <a:xfrm>
            <a:off x="7224840" y="1725120"/>
            <a:ext cx="2008080" cy="1328040"/>
          </a:xfrm>
          <a:prstGeom prst="rect">
            <a:avLst/>
          </a:prstGeom>
          <a:ln>
            <a:noFill/>
          </a:ln>
        </p:spPr>
      </p:pic>
      <p:sp>
        <p:nvSpPr>
          <p:cNvPr id="142" name="CustomShape 7"/>
          <p:cNvSpPr/>
          <p:nvPr/>
        </p:nvSpPr>
        <p:spPr>
          <a:xfrm>
            <a:off x="2990160" y="4248000"/>
            <a:ext cx="2248920" cy="2133720"/>
          </a:xfrm>
          <a:prstGeom prst="rect">
            <a:avLst/>
          </a:prstGeom>
          <a:solidFill>
            <a:srgbClr val="FFFFF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43" name="Рисунок 142"/>
          <p:cNvPicPr/>
          <p:nvPr/>
        </p:nvPicPr>
        <p:blipFill>
          <a:blip r:embed="rId4"/>
          <a:stretch/>
        </p:blipFill>
        <p:spPr>
          <a:xfrm>
            <a:off x="3096000" y="4521600"/>
            <a:ext cx="2019600" cy="1670400"/>
          </a:xfrm>
          <a:prstGeom prst="rect">
            <a:avLst/>
          </a:prstGeom>
          <a:ln>
            <a:noFill/>
          </a:ln>
        </p:spPr>
      </p:pic>
      <p:pic>
        <p:nvPicPr>
          <p:cNvPr id="144" name="Рисунок 143"/>
          <p:cNvPicPr/>
          <p:nvPr/>
        </p:nvPicPr>
        <p:blipFill>
          <a:blip r:embed="rId5"/>
          <a:stretch/>
        </p:blipFill>
        <p:spPr>
          <a:xfrm>
            <a:off x="5443200" y="4377600"/>
            <a:ext cx="1900800" cy="19008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Shape 1"/>
          <p:cNvSpPr txBox="1"/>
          <p:nvPr/>
        </p:nvSpPr>
        <p:spPr>
          <a:xfrm>
            <a:off x="648000" y="648000"/>
            <a:ext cx="7776000" cy="34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uk-UA" sz="1800" b="0" strike="noStrike" spc="-1" dirty="0" err="1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Мнемотаблиця</a:t>
            </a:r>
            <a:r>
              <a:rPr lang="uk-UA" sz="1800" b="0" strike="noStrike" spc="-1" dirty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- це ціла схема в якій закладено текст, казка, вірш</a:t>
            </a:r>
          </a:p>
        </p:txBody>
      </p:sp>
      <p:pic>
        <p:nvPicPr>
          <p:cNvPr id="146" name="Содержимое 4"/>
          <p:cNvPicPr/>
          <p:nvPr/>
        </p:nvPicPr>
        <p:blipFill>
          <a:blip r:embed="rId2"/>
          <a:stretch/>
        </p:blipFill>
        <p:spPr>
          <a:xfrm>
            <a:off x="448920" y="1296000"/>
            <a:ext cx="8526240" cy="4752000"/>
          </a:xfrm>
          <a:prstGeom prst="rect">
            <a:avLst/>
          </a:prstGeom>
          <a:ln w="38160">
            <a:solidFill>
              <a:srgbClr val="00B0F0"/>
            </a:solidFill>
            <a:miter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extShape 1"/>
          <p:cNvSpPr txBox="1"/>
          <p:nvPr/>
        </p:nvSpPr>
        <p:spPr>
          <a:xfrm>
            <a:off x="936000" y="432000"/>
            <a:ext cx="6505920" cy="2448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uk-UA" sz="1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</a:t>
            </a:r>
            <a:r>
              <a:rPr lang="uk-UA" b="0" strike="noStrike" spc="-1" dirty="0" err="1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Мнемотаблиці</a:t>
            </a:r>
            <a:r>
              <a:rPr lang="uk-UA" b="0" strike="noStrike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використовують, як дидактичний матеріал:</a:t>
            </a:r>
          </a:p>
          <a:p>
            <a:r>
              <a:rPr lang="uk-UA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- При складанні оповідань,</a:t>
            </a:r>
          </a:p>
          <a:p>
            <a:r>
              <a:rPr lang="uk-UA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-При переказах художніх творів,</a:t>
            </a:r>
          </a:p>
          <a:p>
            <a:r>
              <a:rPr lang="uk-UA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- При вимові </a:t>
            </a:r>
            <a:r>
              <a:rPr lang="uk-UA" b="0" strike="noStrike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чистомовок</a:t>
            </a:r>
            <a:r>
              <a:rPr lang="uk-UA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і скоромовок,</a:t>
            </a:r>
          </a:p>
          <a:p>
            <a:r>
              <a:rPr lang="uk-UA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-При відгадуванні і загадуванні загадок,</a:t>
            </a:r>
          </a:p>
          <a:p>
            <a:r>
              <a:rPr lang="uk-UA" b="0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- При заучуванні віршів.</a:t>
            </a:r>
          </a:p>
        </p:txBody>
      </p:sp>
      <p:pic>
        <p:nvPicPr>
          <p:cNvPr id="148" name="Picture 3"/>
          <p:cNvPicPr/>
          <p:nvPr/>
        </p:nvPicPr>
        <p:blipFill>
          <a:blip r:embed="rId2"/>
          <a:stretch/>
        </p:blipFill>
        <p:spPr>
          <a:xfrm>
            <a:off x="7344000" y="170640"/>
            <a:ext cx="4714560" cy="3357360"/>
          </a:xfrm>
          <a:prstGeom prst="rect">
            <a:avLst/>
          </a:prstGeom>
          <a:ln w="38160">
            <a:solidFill>
              <a:srgbClr val="FF0000"/>
            </a:solidFill>
            <a:round/>
          </a:ln>
        </p:spPr>
      </p:pic>
      <p:sp>
        <p:nvSpPr>
          <p:cNvPr id="149" name="TextShape 2"/>
          <p:cNvSpPr txBox="1"/>
          <p:nvPr/>
        </p:nvSpPr>
        <p:spPr>
          <a:xfrm>
            <a:off x="758344" y="2880000"/>
            <a:ext cx="4896000" cy="31618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uk-UA" sz="18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Методика використання мнемотехніки:</a:t>
            </a:r>
          </a:p>
          <a:p>
            <a:endParaRPr lang="uk-UA" sz="1800" b="0" strike="noStrike" spc="-1" dirty="0">
              <a:solidFill>
                <a:srgbClr val="00B05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uk-UA" sz="1800" b="0" strike="noStrike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1 етап: Розгляд таблиці і розбір того, що на ній зображено.</a:t>
            </a:r>
          </a:p>
          <a:p>
            <a:endParaRPr lang="uk-UA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uk-UA" sz="1800" b="0" strike="noStrike" spc="-1" dirty="0">
                <a:solidFill>
                  <a:srgbClr val="FFC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2 етап: Здійснюється перекодування інформації, тобто перетворення з абстрактних символів в образи.</a:t>
            </a:r>
          </a:p>
          <a:p>
            <a:endParaRPr lang="uk-UA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uk-UA" sz="1800" b="0" strike="noStrike" spc="-1" dirty="0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3 етап: Здійснюється переказ казки або розповіді на задану тему.</a:t>
            </a:r>
          </a:p>
          <a:p>
            <a:endParaRPr lang="uk-UA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TextShape 1"/>
          <p:cNvSpPr txBox="1"/>
          <p:nvPr/>
        </p:nvSpPr>
        <p:spPr>
          <a:xfrm>
            <a:off x="949122" y="403563"/>
            <a:ext cx="10000527" cy="4902215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uk-UA" sz="20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+mj-lt"/>
              </a:rPr>
              <a:t>Результаті використання таблиць-схем і мнемо таблиць:</a:t>
            </a:r>
          </a:p>
          <a:p>
            <a:endParaRPr lang="uk-UA" sz="2000" b="0" strike="noStrike" spc="-1" dirty="0">
              <a:solidFill>
                <a:srgbClr val="00B050"/>
              </a:solidFill>
              <a:uFill>
                <a:solidFill>
                  <a:srgbClr val="FFFFFF"/>
                </a:solidFill>
              </a:uFill>
              <a:latin typeface="+mj-lt"/>
            </a:endParaRPr>
          </a:p>
          <a:p>
            <a:r>
              <a:rPr lang="uk-UA" sz="20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+mj-lt"/>
              </a:rPr>
              <a:t>-  розширюється не тільки словниковий запас, а й знання про навколишній світ </a:t>
            </a:r>
          </a:p>
          <a:p>
            <a:endParaRPr lang="uk-UA" sz="2000" b="0" strike="noStrike" spc="-1" dirty="0">
              <a:solidFill>
                <a:srgbClr val="00B050"/>
              </a:solidFill>
              <a:uFill>
                <a:solidFill>
                  <a:srgbClr val="FFFFFF"/>
                </a:solidFill>
              </a:uFill>
              <a:latin typeface="+mj-lt"/>
            </a:endParaRPr>
          </a:p>
          <a:p>
            <a:r>
              <a:rPr lang="uk-UA" sz="20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+mj-lt"/>
              </a:rPr>
              <a:t>- з'являється бажання переказувати дитина розуміє, що це зовсім не важко </a:t>
            </a:r>
          </a:p>
          <a:p>
            <a:endParaRPr lang="uk-UA" sz="2000" b="0" strike="noStrike" spc="-1" dirty="0">
              <a:solidFill>
                <a:srgbClr val="00B050"/>
              </a:solidFill>
              <a:uFill>
                <a:solidFill>
                  <a:srgbClr val="FFFFFF"/>
                </a:solidFill>
              </a:uFill>
              <a:latin typeface="+mj-lt"/>
            </a:endParaRPr>
          </a:p>
          <a:p>
            <a:r>
              <a:rPr lang="uk-UA" sz="20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+mj-lt"/>
              </a:rPr>
              <a:t>- заучування віршів перетворюється в гру, яка дуже подобається дітям</a:t>
            </a:r>
          </a:p>
          <a:p>
            <a:r>
              <a:rPr lang="uk-UA" sz="20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+mj-lt"/>
              </a:rPr>
              <a:t> </a:t>
            </a:r>
          </a:p>
          <a:p>
            <a:r>
              <a:rPr lang="uk-UA" sz="20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+mj-lt"/>
              </a:rPr>
              <a:t>- це є одним з ефективних способів розвитку мовлення дошкільнят. </a:t>
            </a:r>
          </a:p>
          <a:p>
            <a:endParaRPr lang="uk-UA" sz="2000" b="0" strike="noStrike" spc="-1" dirty="0">
              <a:solidFill>
                <a:srgbClr val="00B050"/>
              </a:solidFill>
              <a:uFill>
                <a:solidFill>
                  <a:srgbClr val="FFFFFF"/>
                </a:solidFill>
              </a:uFill>
              <a:latin typeface="+mj-lt"/>
            </a:endParaRPr>
          </a:p>
          <a:p>
            <a:r>
              <a:rPr lang="uk-UA" sz="20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+mj-lt"/>
              </a:rPr>
              <a:t>- необхідно пам'ятати, що рівень мовленнєвого розвитку визначається словниковим запасом дитини.</a:t>
            </a:r>
          </a:p>
          <a:p>
            <a:endParaRPr lang="uk-UA" sz="2000" b="0" strike="noStrike" spc="-1" dirty="0">
              <a:solidFill>
                <a:srgbClr val="00B050"/>
              </a:solidFill>
              <a:uFill>
                <a:solidFill>
                  <a:srgbClr val="FFFFFF"/>
                </a:solidFill>
              </a:uFill>
              <a:latin typeface="+mj-lt"/>
            </a:endParaRPr>
          </a:p>
          <a:p>
            <a:r>
              <a:rPr lang="uk-UA" sz="2000" b="0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+mj-lt"/>
              </a:rPr>
              <a:t> - і лише кілька кроків, зроблених в цьому напрямі, допоможуть вам у розвитку мовлення дошкільника.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975556" y="5305778"/>
            <a:ext cx="53687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dirty="0">
                <a:solidFill>
                  <a:srgbClr val="FF0000"/>
                </a:solidFill>
                <a:latin typeface="+mj-lt"/>
              </a:rPr>
              <a:t>Дякую за увагу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3A59605-687E-4A47-BAB9-E3E33675A461}"/>
              </a:ext>
            </a:extLst>
          </p:cNvPr>
          <p:cNvSpPr txBox="1"/>
          <p:nvPr/>
        </p:nvSpPr>
        <p:spPr>
          <a:xfrm>
            <a:off x="115747" y="1053296"/>
            <a:ext cx="77318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Джерело: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https://uk.wikipedia.org/wiki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Выгодский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Л.С. "Развитие </a:t>
            </a:r>
            <a:r>
              <a:rPr lang="ru-RU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мнемических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мнемотехнических функций"- статья "Собрание сочинений "3 том "Проблемы развития психики" ,под .ред. </a:t>
            </a:r>
            <a:r>
              <a:rPr lang="ru-RU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А.М.Матюшкина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М-2002- С. 239-254</a:t>
            </a:r>
          </a:p>
          <a:p>
            <a:pPr marL="342900" indent="-342900"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https://rogozhnikova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ov.livejournal.com/41267.html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Картинки узяті за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запросом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мережі інтернет.</a:t>
            </a:r>
          </a:p>
        </p:txBody>
      </p:sp>
    </p:spTree>
    <p:extLst>
      <p:ext uri="{BB962C8B-B14F-4D97-AF65-F5344CB8AC3E}">
        <p14:creationId xmlns:p14="http://schemas.microsoft.com/office/powerpoint/2010/main" val="3711630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192</TotalTime>
  <Words>675</Words>
  <Application>Microsoft Office PowerPoint</Application>
  <PresentationFormat>Широкий екран</PresentationFormat>
  <Paragraphs>65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слайдів</vt:lpstr>
      </vt:variant>
      <vt:variant>
        <vt:i4>11</vt:i4>
      </vt:variant>
    </vt:vector>
  </HeadingPairs>
  <TitlesOfParts>
    <vt:vector size="18" baseType="lpstr">
      <vt:lpstr>Arial</vt:lpstr>
      <vt:lpstr>Symbol</vt:lpstr>
      <vt:lpstr>Times New Roman</vt:lpstr>
      <vt:lpstr>Trebuchet MS</vt:lpstr>
      <vt:lpstr>Wingdings</vt:lpstr>
      <vt:lpstr>Office Theme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Використання мнемотехніки в розвитку зв’язного мовлення дошкільників </dc:title>
  <dc:subject/>
  <dc:creator>metodist</dc:creator>
  <dc:description/>
  <cp:lastModifiedBy>metodist</cp:lastModifiedBy>
  <cp:revision>12</cp:revision>
  <dcterms:created xsi:type="dcterms:W3CDTF">2017-01-23T15:36:34Z</dcterms:created>
  <dcterms:modified xsi:type="dcterms:W3CDTF">2021-11-10T13:56:24Z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Широкий екран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2</vt:i4>
  </property>
</Properties>
</file>