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drawingml.diagramColors+xml" PartName="/ppt/diagrams/colors2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65" autoAdjust="0"/>
    <p:restoredTop sz="53521" autoAdjust="0"/>
  </p:normalViewPr>
  <p:slideViewPr>
    <p:cSldViewPr>
      <p:cViewPr varScale="1">
        <p:scale>
          <a:sx n="102" d="100"/>
          <a:sy n="102" d="100"/>
        </p:scale>
        <p:origin x="-8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97EA50-869E-41C4-90C0-B921CEAA5BC7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FFE901C9-1302-455E-865D-5AD03E4AF3D3}">
      <dgm:prSet phldrT="[Текст]"/>
      <dgm:spPr/>
      <dgm:t>
        <a:bodyPr/>
        <a:lstStyle/>
        <a:p>
          <a:r>
            <a:rPr lang="uk-UA" b="1" dirty="0" smtClean="0"/>
            <a:t>Принципи</a:t>
          </a:r>
        </a:p>
        <a:p>
          <a:r>
            <a:rPr lang="uk-UA" b="1" dirty="0" smtClean="0"/>
            <a:t>оподаткування</a:t>
          </a:r>
          <a:endParaRPr lang="uk-UA" b="1" dirty="0"/>
        </a:p>
      </dgm:t>
    </dgm:pt>
    <dgm:pt modelId="{E589DCC3-16BE-437F-A883-28F3D601A222}" type="parTrans" cxnId="{33934275-40B0-420D-A3A4-1EDAC0CFA7F8}">
      <dgm:prSet/>
      <dgm:spPr/>
      <dgm:t>
        <a:bodyPr/>
        <a:lstStyle/>
        <a:p>
          <a:endParaRPr lang="uk-UA"/>
        </a:p>
      </dgm:t>
    </dgm:pt>
    <dgm:pt modelId="{BFAE27E0-A92B-401B-976B-161BDE26EE01}" type="sibTrans" cxnId="{33934275-40B0-420D-A3A4-1EDAC0CFA7F8}">
      <dgm:prSet/>
      <dgm:spPr/>
      <dgm:t>
        <a:bodyPr/>
        <a:lstStyle/>
        <a:p>
          <a:endParaRPr lang="uk-UA"/>
        </a:p>
      </dgm:t>
    </dgm:pt>
    <dgm:pt modelId="{CE0A2613-ED2E-4BFB-8671-A96C3E06564E}">
      <dgm:prSet phldrT="[Текст]" custT="1"/>
      <dgm:spPr/>
      <dgm:t>
        <a:bodyPr/>
        <a:lstStyle/>
        <a:p>
          <a:r>
            <a:rPr lang="uk-UA" sz="2400" b="1" dirty="0" smtClean="0"/>
            <a:t>принцип справедливості </a:t>
          </a:r>
          <a:endParaRPr lang="uk-UA" sz="2400" b="1" dirty="0"/>
        </a:p>
      </dgm:t>
    </dgm:pt>
    <dgm:pt modelId="{575025CA-24DB-484D-805B-5420DAE260D5}" type="parTrans" cxnId="{F8B76BAE-521C-4D27-9976-E14CC978900A}">
      <dgm:prSet/>
      <dgm:spPr/>
      <dgm:t>
        <a:bodyPr/>
        <a:lstStyle/>
        <a:p>
          <a:endParaRPr lang="uk-UA"/>
        </a:p>
      </dgm:t>
    </dgm:pt>
    <dgm:pt modelId="{18791852-D9AD-440B-A368-018ECEB2C76C}" type="sibTrans" cxnId="{F8B76BAE-521C-4D27-9976-E14CC978900A}">
      <dgm:prSet/>
      <dgm:spPr/>
      <dgm:t>
        <a:bodyPr/>
        <a:lstStyle/>
        <a:p>
          <a:endParaRPr lang="uk-UA"/>
        </a:p>
      </dgm:t>
    </dgm:pt>
    <dgm:pt modelId="{38A7ECDB-A6AA-4C40-86EC-39D4E4FA6610}">
      <dgm:prSet phldrT="[Текст]" custT="1"/>
      <dgm:spPr/>
      <dgm:t>
        <a:bodyPr/>
        <a:lstStyle/>
        <a:p>
          <a:r>
            <a:rPr lang="uk-UA" sz="2400" b="1" dirty="0" smtClean="0"/>
            <a:t>принцип визначеності </a:t>
          </a:r>
          <a:endParaRPr lang="uk-UA" sz="2400" b="1" dirty="0"/>
        </a:p>
      </dgm:t>
    </dgm:pt>
    <dgm:pt modelId="{1C954BD3-CEA7-4202-8DF7-1F0026D365AD}" type="parTrans" cxnId="{7612718A-F226-4C34-9119-3A551DEF4684}">
      <dgm:prSet/>
      <dgm:spPr/>
      <dgm:t>
        <a:bodyPr/>
        <a:lstStyle/>
        <a:p>
          <a:endParaRPr lang="uk-UA"/>
        </a:p>
      </dgm:t>
    </dgm:pt>
    <dgm:pt modelId="{4764EC35-7B72-4A9D-B61B-C58B8D74A687}" type="sibTrans" cxnId="{7612718A-F226-4C34-9119-3A551DEF4684}">
      <dgm:prSet/>
      <dgm:spPr/>
      <dgm:t>
        <a:bodyPr/>
        <a:lstStyle/>
        <a:p>
          <a:endParaRPr lang="uk-UA"/>
        </a:p>
      </dgm:t>
    </dgm:pt>
    <dgm:pt modelId="{583E37AF-F022-4473-BB4D-89E4A25E2533}">
      <dgm:prSet phldrT="[Текст]" custT="1"/>
      <dgm:spPr/>
      <dgm:t>
        <a:bodyPr/>
        <a:lstStyle/>
        <a:p>
          <a:r>
            <a:rPr lang="uk-UA" sz="2400" b="1" dirty="0" smtClean="0"/>
            <a:t>принцип зручності </a:t>
          </a:r>
          <a:endParaRPr lang="uk-UA" sz="2400" b="1" dirty="0"/>
        </a:p>
      </dgm:t>
    </dgm:pt>
    <dgm:pt modelId="{97077D6D-EC0F-4770-B7E6-E689E7BEB148}" type="parTrans" cxnId="{008C8D56-E8F3-4532-A7C7-9E0F42F7BA26}">
      <dgm:prSet/>
      <dgm:spPr/>
      <dgm:t>
        <a:bodyPr/>
        <a:lstStyle/>
        <a:p>
          <a:endParaRPr lang="uk-UA"/>
        </a:p>
      </dgm:t>
    </dgm:pt>
    <dgm:pt modelId="{C6B7BB32-AAB8-4002-8963-5356824C55D4}" type="sibTrans" cxnId="{008C8D56-E8F3-4532-A7C7-9E0F42F7BA26}">
      <dgm:prSet/>
      <dgm:spPr/>
      <dgm:t>
        <a:bodyPr/>
        <a:lstStyle/>
        <a:p>
          <a:endParaRPr lang="uk-UA"/>
        </a:p>
      </dgm:t>
    </dgm:pt>
    <dgm:pt modelId="{4187C15C-77DE-4638-838E-2585C81C16F2}">
      <dgm:prSet phldrT="[Текст]" custT="1"/>
      <dgm:spPr/>
      <dgm:t>
        <a:bodyPr/>
        <a:lstStyle/>
        <a:p>
          <a:r>
            <a:rPr lang="uk-UA" sz="2400" b="1" dirty="0" smtClean="0"/>
            <a:t>принцип економії  </a:t>
          </a:r>
          <a:endParaRPr lang="uk-UA" sz="2400" b="1" dirty="0"/>
        </a:p>
      </dgm:t>
    </dgm:pt>
    <dgm:pt modelId="{8A261D76-DE26-4311-A859-ABBC2CAAB950}" type="parTrans" cxnId="{0BFE64E7-DD39-4415-9A11-344111EC500D}">
      <dgm:prSet/>
      <dgm:spPr/>
      <dgm:t>
        <a:bodyPr/>
        <a:lstStyle/>
        <a:p>
          <a:endParaRPr lang="uk-UA"/>
        </a:p>
      </dgm:t>
    </dgm:pt>
    <dgm:pt modelId="{A7305C1E-0A62-4E4A-82B3-61D9EF19252D}" type="sibTrans" cxnId="{0BFE64E7-DD39-4415-9A11-344111EC500D}">
      <dgm:prSet/>
      <dgm:spPr/>
      <dgm:t>
        <a:bodyPr/>
        <a:lstStyle/>
        <a:p>
          <a:endParaRPr lang="uk-UA"/>
        </a:p>
      </dgm:t>
    </dgm:pt>
    <dgm:pt modelId="{350FDC15-F705-4DD0-8CA9-7C6CBF6C652F}">
      <dgm:prSet/>
      <dgm:spPr/>
      <dgm:t>
        <a:bodyPr/>
        <a:lstStyle/>
        <a:p>
          <a:endParaRPr lang="ru-RU"/>
        </a:p>
      </dgm:t>
    </dgm:pt>
    <dgm:pt modelId="{D8E594D8-93A2-445A-8030-4EF116A88D26}" type="parTrans" cxnId="{E498704D-79DA-428C-8D5B-894469C285CA}">
      <dgm:prSet/>
      <dgm:spPr/>
      <dgm:t>
        <a:bodyPr/>
        <a:lstStyle/>
        <a:p>
          <a:endParaRPr lang="uk-UA"/>
        </a:p>
      </dgm:t>
    </dgm:pt>
    <dgm:pt modelId="{C2170965-8459-442B-9018-32A32BF819C8}" type="sibTrans" cxnId="{E498704D-79DA-428C-8D5B-894469C285CA}">
      <dgm:prSet/>
      <dgm:spPr/>
      <dgm:t>
        <a:bodyPr/>
        <a:lstStyle/>
        <a:p>
          <a:endParaRPr lang="uk-UA"/>
        </a:p>
      </dgm:t>
    </dgm:pt>
    <dgm:pt modelId="{A343DAAE-2C29-4178-9007-CD1EC442D86F}">
      <dgm:prSet/>
      <dgm:spPr/>
      <dgm:t>
        <a:bodyPr/>
        <a:lstStyle/>
        <a:p>
          <a:endParaRPr lang="ru-RU" dirty="0"/>
        </a:p>
      </dgm:t>
    </dgm:pt>
    <dgm:pt modelId="{067A86F3-1C6F-41F0-A345-C72BBE9F4E2D}" type="parTrans" cxnId="{FFDD11CA-174A-4A67-82AA-98F2AE8EF41F}">
      <dgm:prSet/>
      <dgm:spPr/>
      <dgm:t>
        <a:bodyPr/>
        <a:lstStyle/>
        <a:p>
          <a:endParaRPr lang="uk-UA"/>
        </a:p>
      </dgm:t>
    </dgm:pt>
    <dgm:pt modelId="{7577885C-4BF4-440D-99D1-D5EC873161BE}" type="sibTrans" cxnId="{FFDD11CA-174A-4A67-82AA-98F2AE8EF41F}">
      <dgm:prSet/>
      <dgm:spPr/>
      <dgm:t>
        <a:bodyPr/>
        <a:lstStyle/>
        <a:p>
          <a:endParaRPr lang="uk-UA"/>
        </a:p>
      </dgm:t>
    </dgm:pt>
    <dgm:pt modelId="{CFEBBFF3-F0EE-4B09-AF71-F9F95F0145C3}" type="pres">
      <dgm:prSet presAssocID="{B897EA50-869E-41C4-90C0-B921CEAA5BC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CB4641-18D6-4E96-9416-2003B548754C}" type="pres">
      <dgm:prSet presAssocID="{FFE901C9-1302-455E-865D-5AD03E4AF3D3}" presName="centerShape" presStyleLbl="node0" presStyleIdx="0" presStyleCnt="1" custScaleX="159808" custScaleY="158888"/>
      <dgm:spPr/>
      <dgm:t>
        <a:bodyPr/>
        <a:lstStyle/>
        <a:p>
          <a:endParaRPr lang="ru-RU"/>
        </a:p>
      </dgm:t>
    </dgm:pt>
    <dgm:pt modelId="{404C5D48-41FB-4D2B-AD69-4B4C048F3EB0}" type="pres">
      <dgm:prSet presAssocID="{CE0A2613-ED2E-4BFB-8671-A96C3E06564E}" presName="node" presStyleLbl="node1" presStyleIdx="0" presStyleCnt="4" custScaleX="216682" custScaleY="9243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67C3CBE-9CBF-4BAE-ADB6-3452EA437A65}" type="pres">
      <dgm:prSet presAssocID="{CE0A2613-ED2E-4BFB-8671-A96C3E06564E}" presName="dummy" presStyleCnt="0"/>
      <dgm:spPr/>
    </dgm:pt>
    <dgm:pt modelId="{BA1E57AA-2991-40B0-B56F-6DB898825539}" type="pres">
      <dgm:prSet presAssocID="{18791852-D9AD-440B-A368-018ECEB2C76C}" presName="sibTrans" presStyleLbl="sibTrans2D1" presStyleIdx="0" presStyleCnt="4"/>
      <dgm:spPr/>
      <dgm:t>
        <a:bodyPr/>
        <a:lstStyle/>
        <a:p>
          <a:endParaRPr lang="ru-RU"/>
        </a:p>
      </dgm:t>
    </dgm:pt>
    <dgm:pt modelId="{EA904A78-EA64-4F7A-8DF2-177F60964C7C}" type="pres">
      <dgm:prSet presAssocID="{38A7ECDB-A6AA-4C40-86EC-39D4E4FA6610}" presName="node" presStyleLbl="node1" presStyleIdx="1" presStyleCnt="4" custScaleX="176932" custScaleY="105505" custRadScaleRad="104173" custRadScaleInc="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4ADDC9D-3EEB-45B3-939D-492184BD2A31}" type="pres">
      <dgm:prSet presAssocID="{38A7ECDB-A6AA-4C40-86EC-39D4E4FA6610}" presName="dummy" presStyleCnt="0"/>
      <dgm:spPr/>
    </dgm:pt>
    <dgm:pt modelId="{66426538-E398-452E-B7BB-10593A7B1DCD}" type="pres">
      <dgm:prSet presAssocID="{4764EC35-7B72-4A9D-B61B-C58B8D74A687}" presName="sibTrans" presStyleLbl="sibTrans2D1" presStyleIdx="1" presStyleCnt="4"/>
      <dgm:spPr/>
      <dgm:t>
        <a:bodyPr/>
        <a:lstStyle/>
        <a:p>
          <a:endParaRPr lang="ru-RU"/>
        </a:p>
      </dgm:t>
    </dgm:pt>
    <dgm:pt modelId="{032B05EE-733E-46D1-B8A8-54E569010AD9}" type="pres">
      <dgm:prSet presAssocID="{583E37AF-F022-4473-BB4D-89E4A25E2533}" presName="node" presStyleLbl="node1" presStyleIdx="2" presStyleCnt="4" custScaleX="2369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762A9D-BF20-4AF0-BB4D-7F4385D88B93}" type="pres">
      <dgm:prSet presAssocID="{583E37AF-F022-4473-BB4D-89E4A25E2533}" presName="dummy" presStyleCnt="0"/>
      <dgm:spPr/>
    </dgm:pt>
    <dgm:pt modelId="{F2202384-B53D-4858-A488-29982CCFE46E}" type="pres">
      <dgm:prSet presAssocID="{C6B7BB32-AAB8-4002-8963-5356824C55D4}" presName="sibTrans" presStyleLbl="sibTrans2D1" presStyleIdx="2" presStyleCnt="4"/>
      <dgm:spPr/>
      <dgm:t>
        <a:bodyPr/>
        <a:lstStyle/>
        <a:p>
          <a:endParaRPr lang="ru-RU"/>
        </a:p>
      </dgm:t>
    </dgm:pt>
    <dgm:pt modelId="{C8841183-4190-454A-AB84-985278131CB8}" type="pres">
      <dgm:prSet presAssocID="{4187C15C-77DE-4638-838E-2585C81C16F2}" presName="node" presStyleLbl="node1" presStyleIdx="3" presStyleCnt="4" custScaleX="17465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4147DD-EF71-42B7-ADF9-41EDEDBA26E6}" type="pres">
      <dgm:prSet presAssocID="{4187C15C-77DE-4638-838E-2585C81C16F2}" presName="dummy" presStyleCnt="0"/>
      <dgm:spPr/>
    </dgm:pt>
    <dgm:pt modelId="{C5E8743E-18D2-416D-903C-C58D9EDBA0E7}" type="pres">
      <dgm:prSet presAssocID="{A7305C1E-0A62-4E4A-82B3-61D9EF19252D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F7B1DA22-F03B-49F0-8674-4A2225D5C2CF}" type="presOf" srcId="{CE0A2613-ED2E-4BFB-8671-A96C3E06564E}" destId="{404C5D48-41FB-4D2B-AD69-4B4C048F3EB0}" srcOrd="0" destOrd="0" presId="urn:microsoft.com/office/officeart/2005/8/layout/radial6"/>
    <dgm:cxn modelId="{D554CC14-88DD-4844-8001-B91F0D863B07}" type="presOf" srcId="{583E37AF-F022-4473-BB4D-89E4A25E2533}" destId="{032B05EE-733E-46D1-B8A8-54E569010AD9}" srcOrd="0" destOrd="0" presId="urn:microsoft.com/office/officeart/2005/8/layout/radial6"/>
    <dgm:cxn modelId="{26BC0572-3A75-45AC-8D83-42C939A8F678}" type="presOf" srcId="{FFE901C9-1302-455E-865D-5AD03E4AF3D3}" destId="{15CB4641-18D6-4E96-9416-2003B548754C}" srcOrd="0" destOrd="0" presId="urn:microsoft.com/office/officeart/2005/8/layout/radial6"/>
    <dgm:cxn modelId="{33934275-40B0-420D-A3A4-1EDAC0CFA7F8}" srcId="{B897EA50-869E-41C4-90C0-B921CEAA5BC7}" destId="{FFE901C9-1302-455E-865D-5AD03E4AF3D3}" srcOrd="0" destOrd="0" parTransId="{E589DCC3-16BE-437F-A883-28F3D601A222}" sibTransId="{BFAE27E0-A92B-401B-976B-161BDE26EE01}"/>
    <dgm:cxn modelId="{F8B76BAE-521C-4D27-9976-E14CC978900A}" srcId="{FFE901C9-1302-455E-865D-5AD03E4AF3D3}" destId="{CE0A2613-ED2E-4BFB-8671-A96C3E06564E}" srcOrd="0" destOrd="0" parTransId="{575025CA-24DB-484D-805B-5420DAE260D5}" sibTransId="{18791852-D9AD-440B-A368-018ECEB2C76C}"/>
    <dgm:cxn modelId="{CBAC92D5-FACE-48F9-974C-272E62023A3C}" type="presOf" srcId="{38A7ECDB-A6AA-4C40-86EC-39D4E4FA6610}" destId="{EA904A78-EA64-4F7A-8DF2-177F60964C7C}" srcOrd="0" destOrd="0" presId="urn:microsoft.com/office/officeart/2005/8/layout/radial6"/>
    <dgm:cxn modelId="{FFDD11CA-174A-4A67-82AA-98F2AE8EF41F}" srcId="{B897EA50-869E-41C4-90C0-B921CEAA5BC7}" destId="{A343DAAE-2C29-4178-9007-CD1EC442D86F}" srcOrd="1" destOrd="0" parTransId="{067A86F3-1C6F-41F0-A345-C72BBE9F4E2D}" sibTransId="{7577885C-4BF4-440D-99D1-D5EC873161BE}"/>
    <dgm:cxn modelId="{1EE257E5-6100-487F-9BB3-EDA54F5FEA8F}" type="presOf" srcId="{C6B7BB32-AAB8-4002-8963-5356824C55D4}" destId="{F2202384-B53D-4858-A488-29982CCFE46E}" srcOrd="0" destOrd="0" presId="urn:microsoft.com/office/officeart/2005/8/layout/radial6"/>
    <dgm:cxn modelId="{E969B593-B4C2-43FC-A236-12D23B042083}" type="presOf" srcId="{18791852-D9AD-440B-A368-018ECEB2C76C}" destId="{BA1E57AA-2991-40B0-B56F-6DB898825539}" srcOrd="0" destOrd="0" presId="urn:microsoft.com/office/officeart/2005/8/layout/radial6"/>
    <dgm:cxn modelId="{FF5FA34A-46DC-4880-AD57-E3103E9837A4}" type="presOf" srcId="{4187C15C-77DE-4638-838E-2585C81C16F2}" destId="{C8841183-4190-454A-AB84-985278131CB8}" srcOrd="0" destOrd="0" presId="urn:microsoft.com/office/officeart/2005/8/layout/radial6"/>
    <dgm:cxn modelId="{D1A013B4-294E-47B0-9028-6194C6793228}" type="presOf" srcId="{B897EA50-869E-41C4-90C0-B921CEAA5BC7}" destId="{CFEBBFF3-F0EE-4B09-AF71-F9F95F0145C3}" srcOrd="0" destOrd="0" presId="urn:microsoft.com/office/officeart/2005/8/layout/radial6"/>
    <dgm:cxn modelId="{0BFE64E7-DD39-4415-9A11-344111EC500D}" srcId="{FFE901C9-1302-455E-865D-5AD03E4AF3D3}" destId="{4187C15C-77DE-4638-838E-2585C81C16F2}" srcOrd="3" destOrd="0" parTransId="{8A261D76-DE26-4311-A859-ABBC2CAAB950}" sibTransId="{A7305C1E-0A62-4E4A-82B3-61D9EF19252D}"/>
    <dgm:cxn modelId="{7612718A-F226-4C34-9119-3A551DEF4684}" srcId="{FFE901C9-1302-455E-865D-5AD03E4AF3D3}" destId="{38A7ECDB-A6AA-4C40-86EC-39D4E4FA6610}" srcOrd="1" destOrd="0" parTransId="{1C954BD3-CEA7-4202-8DF7-1F0026D365AD}" sibTransId="{4764EC35-7B72-4A9D-B61B-C58B8D74A687}"/>
    <dgm:cxn modelId="{E498704D-79DA-428C-8D5B-894469C285CA}" srcId="{B897EA50-869E-41C4-90C0-B921CEAA5BC7}" destId="{350FDC15-F705-4DD0-8CA9-7C6CBF6C652F}" srcOrd="2" destOrd="0" parTransId="{D8E594D8-93A2-445A-8030-4EF116A88D26}" sibTransId="{C2170965-8459-442B-9018-32A32BF819C8}"/>
    <dgm:cxn modelId="{72AFFABD-72D1-429E-B7D3-B80BB689B0D6}" type="presOf" srcId="{4764EC35-7B72-4A9D-B61B-C58B8D74A687}" destId="{66426538-E398-452E-B7BB-10593A7B1DCD}" srcOrd="0" destOrd="0" presId="urn:microsoft.com/office/officeart/2005/8/layout/radial6"/>
    <dgm:cxn modelId="{9FE94A92-D76B-4CA4-8D28-99D0CC2CDE39}" type="presOf" srcId="{A7305C1E-0A62-4E4A-82B3-61D9EF19252D}" destId="{C5E8743E-18D2-416D-903C-C58D9EDBA0E7}" srcOrd="0" destOrd="0" presId="urn:microsoft.com/office/officeart/2005/8/layout/radial6"/>
    <dgm:cxn modelId="{008C8D56-E8F3-4532-A7C7-9E0F42F7BA26}" srcId="{FFE901C9-1302-455E-865D-5AD03E4AF3D3}" destId="{583E37AF-F022-4473-BB4D-89E4A25E2533}" srcOrd="2" destOrd="0" parTransId="{97077D6D-EC0F-4770-B7E6-E689E7BEB148}" sibTransId="{C6B7BB32-AAB8-4002-8963-5356824C55D4}"/>
    <dgm:cxn modelId="{17BD4D82-C609-43CD-A8F3-311EDBC8512F}" type="presParOf" srcId="{CFEBBFF3-F0EE-4B09-AF71-F9F95F0145C3}" destId="{15CB4641-18D6-4E96-9416-2003B548754C}" srcOrd="0" destOrd="0" presId="urn:microsoft.com/office/officeart/2005/8/layout/radial6"/>
    <dgm:cxn modelId="{103F66CB-FCF3-436D-B17A-2EB152F4EEC9}" type="presParOf" srcId="{CFEBBFF3-F0EE-4B09-AF71-F9F95F0145C3}" destId="{404C5D48-41FB-4D2B-AD69-4B4C048F3EB0}" srcOrd="1" destOrd="0" presId="urn:microsoft.com/office/officeart/2005/8/layout/radial6"/>
    <dgm:cxn modelId="{18C926FE-8FAB-4558-B7B2-5B7741A6A627}" type="presParOf" srcId="{CFEBBFF3-F0EE-4B09-AF71-F9F95F0145C3}" destId="{D67C3CBE-9CBF-4BAE-ADB6-3452EA437A65}" srcOrd="2" destOrd="0" presId="urn:microsoft.com/office/officeart/2005/8/layout/radial6"/>
    <dgm:cxn modelId="{083C735D-CEE9-4453-994E-274A08663C6B}" type="presParOf" srcId="{CFEBBFF3-F0EE-4B09-AF71-F9F95F0145C3}" destId="{BA1E57AA-2991-40B0-B56F-6DB898825539}" srcOrd="3" destOrd="0" presId="urn:microsoft.com/office/officeart/2005/8/layout/radial6"/>
    <dgm:cxn modelId="{B03AF61C-5120-4CE5-A394-A641C62806E7}" type="presParOf" srcId="{CFEBBFF3-F0EE-4B09-AF71-F9F95F0145C3}" destId="{EA904A78-EA64-4F7A-8DF2-177F60964C7C}" srcOrd="4" destOrd="0" presId="urn:microsoft.com/office/officeart/2005/8/layout/radial6"/>
    <dgm:cxn modelId="{EBE73324-2AD4-47A5-8EC0-61E26658A16C}" type="presParOf" srcId="{CFEBBFF3-F0EE-4B09-AF71-F9F95F0145C3}" destId="{64ADDC9D-3EEB-45B3-939D-492184BD2A31}" srcOrd="5" destOrd="0" presId="urn:microsoft.com/office/officeart/2005/8/layout/radial6"/>
    <dgm:cxn modelId="{3EE9B97F-7395-49C3-B2B0-4215D7621136}" type="presParOf" srcId="{CFEBBFF3-F0EE-4B09-AF71-F9F95F0145C3}" destId="{66426538-E398-452E-B7BB-10593A7B1DCD}" srcOrd="6" destOrd="0" presId="urn:microsoft.com/office/officeart/2005/8/layout/radial6"/>
    <dgm:cxn modelId="{006F32D6-3057-486C-A563-17CC0556CD19}" type="presParOf" srcId="{CFEBBFF3-F0EE-4B09-AF71-F9F95F0145C3}" destId="{032B05EE-733E-46D1-B8A8-54E569010AD9}" srcOrd="7" destOrd="0" presId="urn:microsoft.com/office/officeart/2005/8/layout/radial6"/>
    <dgm:cxn modelId="{6EC5EDEA-B70F-4ECE-A3BD-168F9A6C5E7A}" type="presParOf" srcId="{CFEBBFF3-F0EE-4B09-AF71-F9F95F0145C3}" destId="{B3762A9D-BF20-4AF0-BB4D-7F4385D88B93}" srcOrd="8" destOrd="0" presId="urn:microsoft.com/office/officeart/2005/8/layout/radial6"/>
    <dgm:cxn modelId="{70A3B397-7FAB-4170-A0C8-C23104C2E235}" type="presParOf" srcId="{CFEBBFF3-F0EE-4B09-AF71-F9F95F0145C3}" destId="{F2202384-B53D-4858-A488-29982CCFE46E}" srcOrd="9" destOrd="0" presId="urn:microsoft.com/office/officeart/2005/8/layout/radial6"/>
    <dgm:cxn modelId="{02526E4F-DB39-4D6A-8A26-0A1105F4CF32}" type="presParOf" srcId="{CFEBBFF3-F0EE-4B09-AF71-F9F95F0145C3}" destId="{C8841183-4190-454A-AB84-985278131CB8}" srcOrd="10" destOrd="0" presId="urn:microsoft.com/office/officeart/2005/8/layout/radial6"/>
    <dgm:cxn modelId="{20BE4809-9A84-40EC-8B05-18E2A43684FB}" type="presParOf" srcId="{CFEBBFF3-F0EE-4B09-AF71-F9F95F0145C3}" destId="{854147DD-EF71-42B7-ADF9-41EDEDBA26E6}" srcOrd="11" destOrd="0" presId="urn:microsoft.com/office/officeart/2005/8/layout/radial6"/>
    <dgm:cxn modelId="{5B955B96-3E60-47F7-8F37-8FDB8D130925}" type="presParOf" srcId="{CFEBBFF3-F0EE-4B09-AF71-F9F95F0145C3}" destId="{C5E8743E-18D2-416D-903C-C58D9EDBA0E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97FD9E-1398-4560-92BF-499FB92CA89C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02DCB0F-1D53-4169-AA96-A2603FACA464}">
      <dgm:prSet phldrT="[Текст]" custT="1"/>
      <dgm:spPr/>
      <dgm:t>
        <a:bodyPr/>
        <a:lstStyle/>
        <a:p>
          <a:r>
            <a:rPr lang="uk-UA" sz="2400" b="1" dirty="0" smtClean="0"/>
            <a:t>фіскальна</a:t>
          </a:r>
          <a:endParaRPr lang="uk-UA" sz="2400" b="1" dirty="0"/>
        </a:p>
      </dgm:t>
    </dgm:pt>
    <dgm:pt modelId="{409C751C-63CB-466F-9D98-1E79639AE87D}" type="parTrans" cxnId="{65861259-A72E-4987-8C98-148FF2DB3782}">
      <dgm:prSet/>
      <dgm:spPr/>
      <dgm:t>
        <a:bodyPr/>
        <a:lstStyle/>
        <a:p>
          <a:endParaRPr lang="uk-UA"/>
        </a:p>
      </dgm:t>
    </dgm:pt>
    <dgm:pt modelId="{EE098E32-A84B-425F-BB44-E671424AE896}" type="sibTrans" cxnId="{65861259-A72E-4987-8C98-148FF2DB3782}">
      <dgm:prSet/>
      <dgm:spPr/>
      <dgm:t>
        <a:bodyPr/>
        <a:lstStyle/>
        <a:p>
          <a:endParaRPr lang="uk-UA"/>
        </a:p>
      </dgm:t>
    </dgm:pt>
    <dgm:pt modelId="{EA4CBE3B-1D5B-4F09-8D29-6EE8CCA79B22}">
      <dgm:prSet phldrT="[Текст]" custT="1"/>
      <dgm:spPr/>
      <dgm:t>
        <a:bodyPr/>
        <a:lstStyle/>
        <a:p>
          <a:r>
            <a:rPr lang="uk-UA" sz="2000" b="1" dirty="0" smtClean="0"/>
            <a:t> </a:t>
          </a:r>
          <a:r>
            <a:rPr lang="uk-UA" sz="2000" b="1" dirty="0" err="1" smtClean="0"/>
            <a:t>розподільно-регулюючуа</a:t>
          </a:r>
          <a:endParaRPr lang="uk-UA" sz="2000" b="1" dirty="0"/>
        </a:p>
      </dgm:t>
    </dgm:pt>
    <dgm:pt modelId="{9703039C-71FA-44E2-83F7-C6B2BE323E55}" type="parTrans" cxnId="{8D227A33-9606-42F6-BF09-054969E36556}">
      <dgm:prSet/>
      <dgm:spPr/>
      <dgm:t>
        <a:bodyPr/>
        <a:lstStyle/>
        <a:p>
          <a:endParaRPr lang="uk-UA"/>
        </a:p>
      </dgm:t>
    </dgm:pt>
    <dgm:pt modelId="{4E81D2DC-D7E4-425C-A47E-C74481AA7BFC}" type="sibTrans" cxnId="{8D227A33-9606-42F6-BF09-054969E36556}">
      <dgm:prSet/>
      <dgm:spPr/>
      <dgm:t>
        <a:bodyPr/>
        <a:lstStyle/>
        <a:p>
          <a:endParaRPr lang="uk-UA"/>
        </a:p>
      </dgm:t>
    </dgm:pt>
    <dgm:pt modelId="{3C5A3553-453E-449B-9517-3E6D6A11240B}">
      <dgm:prSet phldrT="[Текст]" custT="1"/>
      <dgm:spPr/>
      <dgm:t>
        <a:bodyPr/>
        <a:lstStyle/>
        <a:p>
          <a:r>
            <a:rPr lang="uk-UA" sz="2000" b="1" dirty="0" smtClean="0"/>
            <a:t>стимулююча</a:t>
          </a:r>
          <a:endParaRPr lang="uk-UA" sz="2000" b="1" dirty="0"/>
        </a:p>
      </dgm:t>
    </dgm:pt>
    <dgm:pt modelId="{3D67BA71-259B-40C0-AE50-84A025BC3E54}" type="parTrans" cxnId="{F7FEECE5-BBD0-4DDF-A628-4EC8A70B5FEC}">
      <dgm:prSet/>
      <dgm:spPr/>
      <dgm:t>
        <a:bodyPr/>
        <a:lstStyle/>
        <a:p>
          <a:endParaRPr lang="uk-UA"/>
        </a:p>
      </dgm:t>
    </dgm:pt>
    <dgm:pt modelId="{E3A9F09C-CD6D-4046-8F88-C02373B23951}" type="sibTrans" cxnId="{F7FEECE5-BBD0-4DDF-A628-4EC8A70B5FEC}">
      <dgm:prSet/>
      <dgm:spPr/>
      <dgm:t>
        <a:bodyPr/>
        <a:lstStyle/>
        <a:p>
          <a:endParaRPr lang="uk-UA"/>
        </a:p>
      </dgm:t>
    </dgm:pt>
    <dgm:pt modelId="{898C3E9C-D76E-44C7-9131-8C2FA9D07150}">
      <dgm:prSet phldrT="[Текст]" custT="1"/>
      <dgm:spPr/>
      <dgm:t>
        <a:bodyPr/>
        <a:lstStyle/>
        <a:p>
          <a:r>
            <a:rPr lang="uk-UA" sz="4000" b="1" dirty="0" smtClean="0"/>
            <a:t>Функції податку </a:t>
          </a:r>
          <a:endParaRPr lang="uk-UA" sz="4000" b="1" dirty="0"/>
        </a:p>
      </dgm:t>
    </dgm:pt>
    <dgm:pt modelId="{74E39655-A0A7-48AF-A899-AD73453CA44E}" type="parTrans" cxnId="{335B67B2-46C1-4EB6-A252-F45DD09F6DB4}">
      <dgm:prSet/>
      <dgm:spPr/>
      <dgm:t>
        <a:bodyPr/>
        <a:lstStyle/>
        <a:p>
          <a:endParaRPr lang="uk-UA"/>
        </a:p>
      </dgm:t>
    </dgm:pt>
    <dgm:pt modelId="{5C8F91F3-5100-47EC-992B-C40D2DFE2D92}" type="sibTrans" cxnId="{335B67B2-46C1-4EB6-A252-F45DD09F6DB4}">
      <dgm:prSet/>
      <dgm:spPr/>
      <dgm:t>
        <a:bodyPr/>
        <a:lstStyle/>
        <a:p>
          <a:endParaRPr lang="uk-UA"/>
        </a:p>
      </dgm:t>
    </dgm:pt>
    <dgm:pt modelId="{421F1DEA-89BE-4403-8082-A31837727598}">
      <dgm:prSet/>
      <dgm:spPr/>
      <dgm:t>
        <a:bodyPr/>
        <a:lstStyle/>
        <a:p>
          <a:endParaRPr lang="ru-RU" dirty="0"/>
        </a:p>
      </dgm:t>
    </dgm:pt>
    <dgm:pt modelId="{36F8FAC6-8470-441E-91B9-E395159A383D}" type="parTrans" cxnId="{1A2BB0E0-CE70-4BB9-B496-DDC35DC05EC7}">
      <dgm:prSet/>
      <dgm:spPr/>
      <dgm:t>
        <a:bodyPr/>
        <a:lstStyle/>
        <a:p>
          <a:endParaRPr lang="uk-UA"/>
        </a:p>
      </dgm:t>
    </dgm:pt>
    <dgm:pt modelId="{D1105107-E951-4DC4-BF1D-E959CDA4F226}" type="sibTrans" cxnId="{1A2BB0E0-CE70-4BB9-B496-DDC35DC05EC7}">
      <dgm:prSet/>
      <dgm:spPr/>
      <dgm:t>
        <a:bodyPr/>
        <a:lstStyle/>
        <a:p>
          <a:endParaRPr lang="uk-UA"/>
        </a:p>
      </dgm:t>
    </dgm:pt>
    <dgm:pt modelId="{4F40787B-D720-4FC7-AB7C-5D6323712D67}" type="pres">
      <dgm:prSet presAssocID="{AB97FD9E-1398-4560-92BF-499FB92CA89C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2F5012-2A5E-4CB2-9536-7B20C95B32A0}" type="pres">
      <dgm:prSet presAssocID="{AB97FD9E-1398-4560-92BF-499FB92CA89C}" presName="ellipse" presStyleLbl="trBgShp" presStyleIdx="0" presStyleCnt="1"/>
      <dgm:spPr/>
    </dgm:pt>
    <dgm:pt modelId="{5EAB21A4-94D4-49FA-9155-612978C11A8F}" type="pres">
      <dgm:prSet presAssocID="{AB97FD9E-1398-4560-92BF-499FB92CA89C}" presName="arrow1" presStyleLbl="fgShp" presStyleIdx="0" presStyleCnt="1"/>
      <dgm:spPr/>
    </dgm:pt>
    <dgm:pt modelId="{B7C50A1F-DEDC-4EB6-B480-607067E181B2}" type="pres">
      <dgm:prSet presAssocID="{AB97FD9E-1398-4560-92BF-499FB92CA89C}" presName="rectangle" presStyleLbl="revTx" presStyleIdx="0" presStyleCnt="1" custScaleX="11565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B58B87-2929-47BE-9D8F-39B30C9A7EE4}" type="pres">
      <dgm:prSet presAssocID="{EA4CBE3B-1D5B-4F09-8D29-6EE8CCA79B22}" presName="item1" presStyleLbl="node1" presStyleIdx="0" presStyleCnt="3" custScaleX="212702" custScaleY="11585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1E1FCEE-5733-4871-9225-661A5814742A}" type="pres">
      <dgm:prSet presAssocID="{3C5A3553-453E-449B-9517-3E6D6A11240B}" presName="item2" presStyleLbl="node1" presStyleIdx="1" presStyleCnt="3" custScaleX="242635" custScaleY="123218" custLinFactNeighborX="-4062" custLinFactNeighborY="-1164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40088F-E455-4254-91CC-8515A0974752}" type="pres">
      <dgm:prSet presAssocID="{898C3E9C-D76E-44C7-9131-8C2FA9D07150}" presName="item3" presStyleLbl="node1" presStyleIdx="2" presStyleCnt="3" custScaleX="207098" custScaleY="144978" custLinFactNeighborX="52417" custLinFactNeighborY="-73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C22C4D-23F8-40C1-8E4B-36ECCBAC568E}" type="pres">
      <dgm:prSet presAssocID="{AB97FD9E-1398-4560-92BF-499FB92CA89C}" presName="funnel" presStyleLbl="trAlignAcc1" presStyleIdx="0" presStyleCnt="1" custScaleX="165947" custLinFactNeighborX="1772" custLinFactNeighborY="578"/>
      <dgm:spPr/>
    </dgm:pt>
  </dgm:ptLst>
  <dgm:cxnLst>
    <dgm:cxn modelId="{1A2BB0E0-CE70-4BB9-B496-DDC35DC05EC7}" srcId="{AB97FD9E-1398-4560-92BF-499FB92CA89C}" destId="{421F1DEA-89BE-4403-8082-A31837727598}" srcOrd="4" destOrd="0" parTransId="{36F8FAC6-8470-441E-91B9-E395159A383D}" sibTransId="{D1105107-E951-4DC4-BF1D-E959CDA4F226}"/>
    <dgm:cxn modelId="{F7FEECE5-BBD0-4DDF-A628-4EC8A70B5FEC}" srcId="{AB97FD9E-1398-4560-92BF-499FB92CA89C}" destId="{3C5A3553-453E-449B-9517-3E6D6A11240B}" srcOrd="2" destOrd="0" parTransId="{3D67BA71-259B-40C0-AE50-84A025BC3E54}" sibTransId="{E3A9F09C-CD6D-4046-8F88-C02373B23951}"/>
    <dgm:cxn modelId="{C7822D86-05FE-4B05-B9CE-FE8F2DD54FD7}" type="presOf" srcId="{3C5A3553-453E-449B-9517-3E6D6A11240B}" destId="{A0B58B87-2929-47BE-9D8F-39B30C9A7EE4}" srcOrd="0" destOrd="0" presId="urn:microsoft.com/office/officeart/2005/8/layout/funnel1"/>
    <dgm:cxn modelId="{28E4A4C6-DC43-474A-8520-741BA975D100}" type="presOf" srcId="{EA4CBE3B-1D5B-4F09-8D29-6EE8CCA79B22}" destId="{21E1FCEE-5733-4871-9225-661A5814742A}" srcOrd="0" destOrd="0" presId="urn:microsoft.com/office/officeart/2005/8/layout/funnel1"/>
    <dgm:cxn modelId="{D292E583-361F-4621-A86E-BA826C3A8AA7}" type="presOf" srcId="{AB97FD9E-1398-4560-92BF-499FB92CA89C}" destId="{4F40787B-D720-4FC7-AB7C-5D6323712D67}" srcOrd="0" destOrd="0" presId="urn:microsoft.com/office/officeart/2005/8/layout/funnel1"/>
    <dgm:cxn modelId="{65861259-A72E-4987-8C98-148FF2DB3782}" srcId="{AB97FD9E-1398-4560-92BF-499FB92CA89C}" destId="{902DCB0F-1D53-4169-AA96-A2603FACA464}" srcOrd="0" destOrd="0" parTransId="{409C751C-63CB-466F-9D98-1E79639AE87D}" sibTransId="{EE098E32-A84B-425F-BB44-E671424AE896}"/>
    <dgm:cxn modelId="{1DDDCF9F-38D2-412B-97CA-54757B737EA7}" type="presOf" srcId="{898C3E9C-D76E-44C7-9131-8C2FA9D07150}" destId="{B7C50A1F-DEDC-4EB6-B480-607067E181B2}" srcOrd="0" destOrd="0" presId="urn:microsoft.com/office/officeart/2005/8/layout/funnel1"/>
    <dgm:cxn modelId="{335B67B2-46C1-4EB6-A252-F45DD09F6DB4}" srcId="{AB97FD9E-1398-4560-92BF-499FB92CA89C}" destId="{898C3E9C-D76E-44C7-9131-8C2FA9D07150}" srcOrd="3" destOrd="0" parTransId="{74E39655-A0A7-48AF-A899-AD73453CA44E}" sibTransId="{5C8F91F3-5100-47EC-992B-C40D2DFE2D92}"/>
    <dgm:cxn modelId="{9E6BACB5-8F42-4944-8763-5C334413447A}" type="presOf" srcId="{902DCB0F-1D53-4169-AA96-A2603FACA464}" destId="{A040088F-E455-4254-91CC-8515A0974752}" srcOrd="0" destOrd="0" presId="urn:microsoft.com/office/officeart/2005/8/layout/funnel1"/>
    <dgm:cxn modelId="{8D227A33-9606-42F6-BF09-054969E36556}" srcId="{AB97FD9E-1398-4560-92BF-499FB92CA89C}" destId="{EA4CBE3B-1D5B-4F09-8D29-6EE8CCA79B22}" srcOrd="1" destOrd="0" parTransId="{9703039C-71FA-44E2-83F7-C6B2BE323E55}" sibTransId="{4E81D2DC-D7E4-425C-A47E-C74481AA7BFC}"/>
    <dgm:cxn modelId="{B0122E35-D42C-4ACB-A239-C5BADDAF2D49}" type="presParOf" srcId="{4F40787B-D720-4FC7-AB7C-5D6323712D67}" destId="{B72F5012-2A5E-4CB2-9536-7B20C95B32A0}" srcOrd="0" destOrd="0" presId="urn:microsoft.com/office/officeart/2005/8/layout/funnel1"/>
    <dgm:cxn modelId="{41F33B51-24D7-4841-8C92-BCE0AAF8B6FE}" type="presParOf" srcId="{4F40787B-D720-4FC7-AB7C-5D6323712D67}" destId="{5EAB21A4-94D4-49FA-9155-612978C11A8F}" srcOrd="1" destOrd="0" presId="urn:microsoft.com/office/officeart/2005/8/layout/funnel1"/>
    <dgm:cxn modelId="{270B2250-27AB-48B2-925E-02BCB1F94F84}" type="presParOf" srcId="{4F40787B-D720-4FC7-AB7C-5D6323712D67}" destId="{B7C50A1F-DEDC-4EB6-B480-607067E181B2}" srcOrd="2" destOrd="0" presId="urn:microsoft.com/office/officeart/2005/8/layout/funnel1"/>
    <dgm:cxn modelId="{51C133E8-0846-42DB-971C-045F8E52CA86}" type="presParOf" srcId="{4F40787B-D720-4FC7-AB7C-5D6323712D67}" destId="{A0B58B87-2929-47BE-9D8F-39B30C9A7EE4}" srcOrd="3" destOrd="0" presId="urn:microsoft.com/office/officeart/2005/8/layout/funnel1"/>
    <dgm:cxn modelId="{9C5C877A-DECC-4E3F-B482-94A06E0BDCBB}" type="presParOf" srcId="{4F40787B-D720-4FC7-AB7C-5D6323712D67}" destId="{21E1FCEE-5733-4871-9225-661A5814742A}" srcOrd="4" destOrd="0" presId="urn:microsoft.com/office/officeart/2005/8/layout/funnel1"/>
    <dgm:cxn modelId="{5AB6F10D-ECFA-4D35-9DD5-C93539EE4237}" type="presParOf" srcId="{4F40787B-D720-4FC7-AB7C-5D6323712D67}" destId="{A040088F-E455-4254-91CC-8515A0974752}" srcOrd="5" destOrd="0" presId="urn:microsoft.com/office/officeart/2005/8/layout/funnel1"/>
    <dgm:cxn modelId="{B72EBF84-DAF2-45D3-879D-FB121EA2F412}" type="presParOf" srcId="{4F40787B-D720-4FC7-AB7C-5D6323712D67}" destId="{85C22C4D-23F8-40C1-8E4B-36ECCBAC568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E8743E-18D2-416D-903C-C58D9EDBA0E7}">
      <dsp:nvSpPr>
        <dsp:cNvPr id="0" name=""/>
        <dsp:cNvSpPr/>
      </dsp:nvSpPr>
      <dsp:spPr>
        <a:xfrm>
          <a:off x="1847057" y="757802"/>
          <a:ext cx="5278100" cy="5278100"/>
        </a:xfrm>
        <a:prstGeom prst="blockArc">
          <a:avLst>
            <a:gd name="adj1" fmla="val 10800000"/>
            <a:gd name="adj2" fmla="val 162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202384-B53D-4858-A488-29982CCFE46E}">
      <dsp:nvSpPr>
        <dsp:cNvPr id="0" name=""/>
        <dsp:cNvSpPr/>
      </dsp:nvSpPr>
      <dsp:spPr>
        <a:xfrm>
          <a:off x="1847057" y="757802"/>
          <a:ext cx="5278100" cy="5278100"/>
        </a:xfrm>
        <a:prstGeom prst="blockArc">
          <a:avLst>
            <a:gd name="adj1" fmla="val 5400000"/>
            <a:gd name="adj2" fmla="val 108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26538-E398-452E-B7BB-10593A7B1DCD}">
      <dsp:nvSpPr>
        <dsp:cNvPr id="0" name=""/>
        <dsp:cNvSpPr/>
      </dsp:nvSpPr>
      <dsp:spPr>
        <a:xfrm>
          <a:off x="1954633" y="760048"/>
          <a:ext cx="5278100" cy="5278100"/>
        </a:xfrm>
        <a:prstGeom prst="blockArc">
          <a:avLst>
            <a:gd name="adj1" fmla="val 21597005"/>
            <a:gd name="adj2" fmla="val 55435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1E57AA-2991-40B0-B56F-6DB898825539}">
      <dsp:nvSpPr>
        <dsp:cNvPr id="0" name=""/>
        <dsp:cNvSpPr/>
      </dsp:nvSpPr>
      <dsp:spPr>
        <a:xfrm>
          <a:off x="1954633" y="755557"/>
          <a:ext cx="5278100" cy="5278100"/>
        </a:xfrm>
        <a:prstGeom prst="blockArc">
          <a:avLst>
            <a:gd name="adj1" fmla="val 16056500"/>
            <a:gd name="adj2" fmla="val 2995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CB4641-18D6-4E96-9416-2003B548754C}">
      <dsp:nvSpPr>
        <dsp:cNvPr id="0" name=""/>
        <dsp:cNvSpPr/>
      </dsp:nvSpPr>
      <dsp:spPr>
        <a:xfrm>
          <a:off x="2546113" y="1468026"/>
          <a:ext cx="3879990" cy="38576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Принципи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оподаткування</a:t>
          </a:r>
          <a:endParaRPr lang="uk-UA" sz="2800" b="1" kern="1200" dirty="0"/>
        </a:p>
      </dsp:txBody>
      <dsp:txXfrm>
        <a:off x="2546113" y="1468026"/>
        <a:ext cx="3879990" cy="3857653"/>
      </dsp:txXfrm>
    </dsp:sp>
    <dsp:sp modelId="{404C5D48-41FB-4D2B-AD69-4B4C048F3EB0}">
      <dsp:nvSpPr>
        <dsp:cNvPr id="0" name=""/>
        <dsp:cNvSpPr/>
      </dsp:nvSpPr>
      <dsp:spPr>
        <a:xfrm>
          <a:off x="2644814" y="33511"/>
          <a:ext cx="3682587" cy="15709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принцип справедливості </a:t>
          </a:r>
          <a:endParaRPr lang="uk-UA" sz="2400" b="1" kern="1200" dirty="0"/>
        </a:p>
      </dsp:txBody>
      <dsp:txXfrm>
        <a:off x="2644814" y="33511"/>
        <a:ext cx="3682587" cy="1570948"/>
      </dsp:txXfrm>
    </dsp:sp>
    <dsp:sp modelId="{EA904A78-EA64-4F7A-8DF2-177F60964C7C}">
      <dsp:nvSpPr>
        <dsp:cNvPr id="0" name=""/>
        <dsp:cNvSpPr/>
      </dsp:nvSpPr>
      <dsp:spPr>
        <a:xfrm>
          <a:off x="5668039" y="2500305"/>
          <a:ext cx="3007021" cy="17930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принцип визначеності </a:t>
          </a:r>
          <a:endParaRPr lang="uk-UA" sz="2400" b="1" kern="1200" dirty="0"/>
        </a:p>
      </dsp:txBody>
      <dsp:txXfrm>
        <a:off x="5668039" y="2500305"/>
        <a:ext cx="3007021" cy="1793094"/>
      </dsp:txXfrm>
    </dsp:sp>
    <dsp:sp modelId="{032B05EE-733E-46D1-B8A8-54E569010AD9}">
      <dsp:nvSpPr>
        <dsp:cNvPr id="0" name=""/>
        <dsp:cNvSpPr/>
      </dsp:nvSpPr>
      <dsp:spPr>
        <a:xfrm>
          <a:off x="2472779" y="5124952"/>
          <a:ext cx="4026658" cy="1699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принцип зручності </a:t>
          </a:r>
          <a:endParaRPr lang="uk-UA" sz="2400" b="1" kern="1200" dirty="0"/>
        </a:p>
      </dsp:txBody>
      <dsp:txXfrm>
        <a:off x="2472779" y="5124952"/>
        <a:ext cx="4026658" cy="1699535"/>
      </dsp:txXfrm>
    </dsp:sp>
    <dsp:sp modelId="{C8841183-4190-454A-AB84-985278131CB8}">
      <dsp:nvSpPr>
        <dsp:cNvPr id="0" name=""/>
        <dsp:cNvSpPr/>
      </dsp:nvSpPr>
      <dsp:spPr>
        <a:xfrm>
          <a:off x="424113" y="2547085"/>
          <a:ext cx="2968255" cy="1699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принцип економії  </a:t>
          </a:r>
          <a:endParaRPr lang="uk-UA" sz="2400" b="1" kern="1200" dirty="0"/>
        </a:p>
      </dsp:txBody>
      <dsp:txXfrm>
        <a:off x="424113" y="2547085"/>
        <a:ext cx="2968255" cy="16995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2F5012-2A5E-4CB2-9536-7B20C95B32A0}">
      <dsp:nvSpPr>
        <dsp:cNvPr id="0" name=""/>
        <dsp:cNvSpPr/>
      </dsp:nvSpPr>
      <dsp:spPr>
        <a:xfrm>
          <a:off x="2537144" y="203151"/>
          <a:ext cx="3743777" cy="130016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B21A4-94D4-49FA-9155-612978C11A8F}">
      <dsp:nvSpPr>
        <dsp:cNvPr id="0" name=""/>
        <dsp:cNvSpPr/>
      </dsp:nvSpPr>
      <dsp:spPr>
        <a:xfrm>
          <a:off x="4052068" y="3386813"/>
          <a:ext cx="725538" cy="464344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50A1F-DEDC-4EB6-B480-607067E181B2}">
      <dsp:nvSpPr>
        <dsp:cNvPr id="0" name=""/>
        <dsp:cNvSpPr/>
      </dsp:nvSpPr>
      <dsp:spPr>
        <a:xfrm>
          <a:off x="2400876" y="3758289"/>
          <a:ext cx="4027921" cy="870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/>
            <a:t>Функції податку </a:t>
          </a:r>
          <a:endParaRPr lang="uk-UA" sz="4000" b="1" kern="1200" dirty="0"/>
        </a:p>
      </dsp:txBody>
      <dsp:txXfrm>
        <a:off x="2400876" y="3758289"/>
        <a:ext cx="4027921" cy="870645"/>
      </dsp:txXfrm>
    </dsp:sp>
    <dsp:sp modelId="{A0B58B87-2929-47BE-9D8F-39B30C9A7EE4}">
      <dsp:nvSpPr>
        <dsp:cNvPr id="0" name=""/>
        <dsp:cNvSpPr/>
      </dsp:nvSpPr>
      <dsp:spPr>
        <a:xfrm>
          <a:off x="3162327" y="1500199"/>
          <a:ext cx="2777821" cy="1513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стимулююча</a:t>
          </a:r>
          <a:endParaRPr lang="uk-UA" sz="2000" b="1" kern="1200" dirty="0"/>
        </a:p>
      </dsp:txBody>
      <dsp:txXfrm>
        <a:off x="3162327" y="1500199"/>
        <a:ext cx="2777821" cy="1513030"/>
      </dsp:txXfrm>
    </dsp:sp>
    <dsp:sp modelId="{21E1FCEE-5733-4871-9225-661A5814742A}">
      <dsp:nvSpPr>
        <dsp:cNvPr id="0" name=""/>
        <dsp:cNvSpPr/>
      </dsp:nvSpPr>
      <dsp:spPr>
        <a:xfrm>
          <a:off x="1979328" y="320234"/>
          <a:ext cx="3168737" cy="16091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 </a:t>
          </a:r>
          <a:r>
            <a:rPr lang="uk-UA" sz="2000" b="1" kern="1200" dirty="0" err="1" smtClean="0"/>
            <a:t>розподільно-регулюючуа</a:t>
          </a:r>
          <a:endParaRPr lang="uk-UA" sz="2000" b="1" kern="1200" dirty="0"/>
        </a:p>
      </dsp:txBody>
      <dsp:txXfrm>
        <a:off x="1979328" y="320234"/>
        <a:ext cx="3168737" cy="1609188"/>
      </dsp:txXfrm>
    </dsp:sp>
    <dsp:sp modelId="{A040088F-E455-4254-91CC-8515A0974752}">
      <dsp:nvSpPr>
        <dsp:cNvPr id="0" name=""/>
        <dsp:cNvSpPr/>
      </dsp:nvSpPr>
      <dsp:spPr>
        <a:xfrm>
          <a:off x="4283967" y="0"/>
          <a:ext cx="2704635" cy="18933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фіскальна</a:t>
          </a:r>
          <a:endParaRPr lang="uk-UA" sz="2400" b="1" kern="1200" dirty="0"/>
        </a:p>
      </dsp:txBody>
      <dsp:txXfrm>
        <a:off x="4283967" y="0"/>
        <a:ext cx="2704635" cy="1893367"/>
      </dsp:txXfrm>
    </dsp:sp>
    <dsp:sp modelId="{85C22C4D-23F8-40C1-8E4B-36ECCBAC568E}">
      <dsp:nvSpPr>
        <dsp:cNvPr id="0" name=""/>
        <dsp:cNvSpPr/>
      </dsp:nvSpPr>
      <dsp:spPr>
        <a:xfrm>
          <a:off x="1115608" y="62320"/>
          <a:ext cx="6742450" cy="325041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ACE5357-9867-44C9-B8E1-8D54E745C43D}" type="datetimeFigureOut">
              <a:rPr lang="uk-UA" smtClean="0"/>
              <a:pPr/>
              <a:t>12.02.2016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0957133-7ADC-45BD-8048-75ECABD0B3B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743086"/>
          </a:xfrm>
        </p:spPr>
        <p:txBody>
          <a:bodyPr/>
          <a:lstStyle/>
          <a:p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17526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 descr="http://tulchin-rada.org.ua/upload/image_for_news/big-AEA_AOA_o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060848"/>
            <a:ext cx="604867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8378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«СУТЬ ТА ВИДИ ПОДАТКІВ»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Результат пошуку зображень за запитом &quot;налог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357562"/>
            <a:ext cx="3000396" cy="29343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643634" y="214290"/>
            <a:ext cx="8686800" cy="8382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28605"/>
            <a:ext cx="8064896" cy="429654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uk-UA" sz="4300" b="1" dirty="0" smtClean="0"/>
              <a:t>Податки</a:t>
            </a:r>
            <a:r>
              <a:rPr lang="uk-UA" dirty="0" smtClean="0"/>
              <a:t> – дуже складна й надзвичайно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впливова на всі економічні явища та процеси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фінансова категорія. </a:t>
            </a:r>
            <a:r>
              <a:rPr lang="uk-UA" sz="4300" b="1" dirty="0" smtClean="0"/>
              <a:t>Податки</a:t>
            </a:r>
            <a:r>
              <a:rPr lang="uk-UA" dirty="0" smtClean="0"/>
              <a:t> – це знаряддя перерозподілу доходів юридичних і фізичних 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осіб у державі.  Можна без перебільшення 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сказати, що, податки є 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фінансовим фундаментом </a:t>
            </a:r>
          </a:p>
          <a:p>
            <a:pPr>
              <a:lnSpc>
                <a:spcPct val="110000"/>
              </a:lnSpc>
              <a:buNone/>
            </a:pPr>
            <a:r>
              <a:rPr lang="uk-UA" dirty="0" smtClean="0"/>
              <a:t>існування держави. </a:t>
            </a:r>
          </a:p>
          <a:p>
            <a:endParaRPr lang="uk-U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9916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642918"/>
            <a:ext cx="8686800" cy="1685916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/>
              <a:t>Функції податку</a:t>
            </a:r>
            <a:r>
              <a:rPr lang="uk-UA" sz="4400" dirty="0" smtClean="0"/>
              <a:t> </a:t>
            </a:r>
            <a:r>
              <a:rPr lang="uk-UA" dirty="0" smtClean="0"/>
              <a:t>– це проявлення його сутності в дії, спосіб вираження його властивостей.</a:t>
            </a:r>
            <a:br>
              <a:rPr lang="uk-UA" dirty="0" smtClean="0"/>
            </a:b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214554"/>
          <a:ext cx="8829675" cy="4643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/>
              <a:t>Податок</a:t>
            </a:r>
            <a:r>
              <a:rPr lang="uk-UA" sz="4400" dirty="0" smtClean="0"/>
              <a:t> </a:t>
            </a:r>
            <a:r>
              <a:rPr lang="uk-UA" dirty="0" smtClean="0"/>
              <a:t>– це обов'язковий, безумовний платіж до відповідного бюджету, що справляється з платників податку відповідно до законодавства. </a:t>
            </a:r>
            <a:br>
              <a:rPr lang="uk-UA" dirty="0" smtClean="0"/>
            </a:br>
            <a:r>
              <a:rPr lang="uk-UA" dirty="0" smtClean="0"/>
              <a:t>(</a:t>
            </a:r>
            <a:r>
              <a:rPr lang="uk-UA" sz="2400" dirty="0" smtClean="0"/>
              <a:t>ЗА Податковим кодексом</a:t>
            </a:r>
            <a:r>
              <a:rPr lang="uk-UA" sz="3200" dirty="0" smtClean="0"/>
              <a:t>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571876"/>
            <a:ext cx="8686800" cy="250824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84994" name="AutoShape 2" descr="Результат пошуку зображень за запитом &quot;податковий кодекс украї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996" name="AutoShape 4" descr="Результат пошуку зображень за запитом &quot;податковий кодекс украї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998" name="AutoShape 6" descr="Результат пошуку зображень за запитом &quot;податковий кодекс украї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000" name="AutoShape 8" descr="Результат пошуку зображень за запитом &quot;податковий кодекс украї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5001" name="Picture 9" descr="C:\Users\moy\Desktop\завантаженн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500438"/>
            <a:ext cx="4116397" cy="246983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Основні</a:t>
            </a:r>
            <a:r>
              <a:rPr lang="ru-RU" b="1" dirty="0" smtClean="0"/>
              <a:t> </a:t>
            </a:r>
            <a:r>
              <a:rPr lang="ru-RU" b="1" dirty="0" err="1" smtClean="0"/>
              <a:t>елементи</a:t>
            </a:r>
            <a:r>
              <a:rPr lang="ru-RU" b="1" dirty="0" smtClean="0"/>
              <a:t> </a:t>
            </a:r>
            <a:r>
              <a:rPr lang="ru-RU" b="1" dirty="0" err="1" smtClean="0"/>
              <a:t>податку</a:t>
            </a:r>
            <a:endParaRPr lang="uk-UA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785786" y="1643050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/>
              <a:t>Платники</a:t>
            </a:r>
            <a:r>
              <a:rPr lang="uk-UA" b="1" u="sng" dirty="0"/>
              <a:t> </a:t>
            </a:r>
            <a:r>
              <a:rPr lang="uk-UA" sz="2400" b="1" u="sng" dirty="0"/>
              <a:t>податку</a:t>
            </a:r>
            <a:endParaRPr lang="uk-UA" sz="24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868" y="1643050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uk-UA" sz="2400" b="1" u="sng" dirty="0" smtClean="0"/>
              <a:t>Об'єкт</a:t>
            </a:r>
          </a:p>
          <a:p>
            <a:pPr algn="ctr">
              <a:buNone/>
            </a:pPr>
            <a:r>
              <a:rPr lang="uk-UA" sz="2400" b="1" u="sng" dirty="0" smtClean="0"/>
              <a:t>оподаткування</a:t>
            </a:r>
            <a:endParaRPr lang="uk-UA" sz="2400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143636" y="1643050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/>
              <a:t>База оподаткування</a:t>
            </a:r>
            <a:r>
              <a:rPr lang="uk-UA" sz="2400" u="sng" dirty="0"/>
              <a:t> </a:t>
            </a:r>
            <a:endParaRPr lang="uk-UA" sz="2400" dirty="0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785786" y="3357562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/>
              <a:t>Ставка податку</a:t>
            </a:r>
            <a:r>
              <a:rPr lang="uk-UA" sz="2400" b="1" i="1" dirty="0"/>
              <a:t> </a:t>
            </a:r>
            <a:endParaRPr lang="uk-UA" sz="2400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571868" y="3357562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/>
              <a:t>Податкова пільга</a:t>
            </a:r>
            <a:r>
              <a:rPr lang="uk-UA" sz="2400" dirty="0"/>
              <a:t> 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6143636" y="3357562"/>
            <a:ext cx="221457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/>
              <a:t>Податковий</a:t>
            </a:r>
            <a:r>
              <a:rPr lang="uk-UA" b="1" u="sng" dirty="0"/>
              <a:t> період</a:t>
            </a:r>
            <a:r>
              <a:rPr lang="uk-UA" b="1" dirty="0"/>
              <a:t> </a:t>
            </a:r>
            <a:endParaRPr lang="uk-UA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900" dirty="0" smtClean="0"/>
              <a:t>КЛАСИФІКАЦІЯ ПОДАТКІВ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619072" cy="432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pPr algn="ctr"/>
            <a:r>
              <a:rPr lang="uk-UA" b="1" u="sng" dirty="0" smtClean="0"/>
              <a:t>За економічним  змістом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686800" cy="5310352"/>
          </a:xfrm>
        </p:spPr>
        <p:txBody>
          <a:bodyPr/>
          <a:lstStyle/>
          <a:p>
            <a:pPr lvl="2"/>
            <a:r>
              <a:rPr lang="uk-UA" sz="4000" b="1" dirty="0" smtClean="0">
                <a:solidFill>
                  <a:srgbClr val="0070C0"/>
                </a:solidFill>
              </a:rPr>
              <a:t>на доходи</a:t>
            </a:r>
          </a:p>
          <a:p>
            <a:pPr algn="r"/>
            <a:r>
              <a:rPr lang="uk-UA" sz="4000" b="1" dirty="0" smtClean="0">
                <a:solidFill>
                  <a:srgbClr val="C00000"/>
                </a:solidFill>
              </a:rPr>
              <a:t>на споживання   </a:t>
            </a:r>
          </a:p>
          <a:p>
            <a:endParaRPr lang="uk-UA" dirty="0" smtClean="0"/>
          </a:p>
          <a:p>
            <a:endParaRPr lang="uk-UA" dirty="0" smtClean="0"/>
          </a:p>
          <a:p>
            <a:pPr algn="ctr"/>
            <a:r>
              <a:rPr lang="uk-UA" sz="4000" b="1" dirty="0" smtClean="0">
                <a:solidFill>
                  <a:srgbClr val="00B050"/>
                </a:solidFill>
              </a:rPr>
              <a:t>на майно</a:t>
            </a:r>
          </a:p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  <p:pic>
        <p:nvPicPr>
          <p:cNvPr id="102402" name="Picture 2" descr="Результат пошуку зображень за запитом &quot;на доходи; на споживання; на майно.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437112"/>
            <a:ext cx="3357586" cy="2232248"/>
          </a:xfrm>
          <a:prstGeom prst="rect">
            <a:avLst/>
          </a:prstGeom>
          <a:noFill/>
        </p:spPr>
      </p:pic>
      <p:pic>
        <p:nvPicPr>
          <p:cNvPr id="102404" name="Picture 4" descr="Результат пошуку зображень за запитом &quot;споживанн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42" y="2571744"/>
            <a:ext cx="2928958" cy="2928958"/>
          </a:xfrm>
          <a:prstGeom prst="rect">
            <a:avLst/>
          </a:prstGeom>
          <a:noFill/>
        </p:spPr>
      </p:pic>
      <p:sp>
        <p:nvSpPr>
          <p:cNvPr id="102406" name="AutoShape 6" descr="Результат пошуку зображень за запитом &quot;доход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08" name="AutoShape 8" descr="Результат пошуку зображень за запитом &quot;доход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10" name="AutoShape 10" descr="Результат пошуку зображень за запитом &quot;доход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12" name="AutoShape 12" descr="Результат пошуку зображень за запитом &quot;доход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14" name="AutoShape 14" descr="Результат пошуку зображень за запитом &quot;доход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416" name="Picture 16" descr="http://ye.ua/images/news/Pro_dohodi_miscevih_byidzhetiv_Hmelnichchini_13046841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988840"/>
            <a:ext cx="2143140" cy="256442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b="1" u="sng" dirty="0" smtClean="0"/>
              <a:t>формою взаємовідносин платника податків та держави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 прямі</a:t>
            </a:r>
          </a:p>
          <a:p>
            <a:pPr algn="r"/>
            <a:r>
              <a:rPr lang="uk-UA" sz="4000" b="1" dirty="0" smtClean="0">
                <a:solidFill>
                  <a:srgbClr val="0070C0"/>
                </a:solidFill>
              </a:rPr>
              <a:t>непрямі</a:t>
            </a:r>
            <a:endParaRPr lang="uk-UA" sz="4000" b="1" dirty="0">
              <a:solidFill>
                <a:srgbClr val="0070C0"/>
              </a:solidFill>
            </a:endParaRPr>
          </a:p>
        </p:txBody>
      </p:sp>
      <p:pic>
        <p:nvPicPr>
          <p:cNvPr id="103426" name="Picture 2" descr="http://www.umoloda.kiev.ua/img/content/i43/4398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96952"/>
            <a:ext cx="3600400" cy="2160240"/>
          </a:xfrm>
          <a:prstGeom prst="rect">
            <a:avLst/>
          </a:prstGeom>
          <a:noFill/>
        </p:spPr>
      </p:pic>
      <p:sp>
        <p:nvSpPr>
          <p:cNvPr id="103428" name="AutoShape 4" descr="Результат пошуку зображень за запитом &quot;акцизний 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430" name="AutoShape 6" descr="Результат пошуку зображень за запитом &quot;акцизний 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432" name="AutoShape 8" descr="Результат пошуку зображень за запитом &quot;акцизний 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434" name="AutoShape 10" descr="Результат пошуку зображень за запитом &quot;акцизний 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436" name="AutoShape 12" descr="Результат пошуку зображень за запитом &quot;акцизний 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438" name="Picture 14" descr="Результат пошуку зображень за запитом &quot;акцизний подат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725144"/>
            <a:ext cx="3474053" cy="1653334"/>
          </a:xfrm>
          <a:prstGeom prst="rect">
            <a:avLst/>
          </a:prstGeom>
          <a:noFill/>
        </p:spPr>
      </p:pic>
      <p:pic>
        <p:nvPicPr>
          <p:cNvPr id="26626" name="Picture 2" descr="http://taxoptima.com.ua/publicfiles/ediniy_podatok_taxoptim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581128"/>
            <a:ext cx="2501040" cy="1872208"/>
          </a:xfrm>
          <a:prstGeom prst="rect">
            <a:avLst/>
          </a:prstGeom>
          <a:noFill/>
        </p:spPr>
      </p:pic>
      <p:pic>
        <p:nvPicPr>
          <p:cNvPr id="38914" name="Picture 2" descr="http://krluch.info/uploads/posts/1178213481_img_bo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204864"/>
            <a:ext cx="2088232" cy="204787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/>
          <a:lstStyle/>
          <a:p>
            <a:pPr algn="ctr"/>
            <a:r>
              <a:rPr lang="uk-UA" b="1" u="sng" dirty="0" smtClean="0"/>
              <a:t>За рівнем запровадження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загальнодержавні</a:t>
            </a:r>
          </a:p>
          <a:p>
            <a:r>
              <a:rPr lang="uk-UA" sz="4400" b="1" dirty="0" smtClean="0">
                <a:solidFill>
                  <a:srgbClr val="0070C0"/>
                </a:solidFill>
              </a:rPr>
              <a:t>місцеві</a:t>
            </a:r>
          </a:p>
        </p:txBody>
      </p:sp>
      <p:pic>
        <p:nvPicPr>
          <p:cNvPr id="25602" name="Picture 2" descr="http://mirvol.at.ua/avatar/1j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76872"/>
            <a:ext cx="4536504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b="1" u="sng" dirty="0" smtClean="0"/>
              <a:t>За способом зарахування</a:t>
            </a: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4162"/>
            <a:ext cx="8424936" cy="4525963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</a:rPr>
              <a:t>регулюючі</a:t>
            </a:r>
          </a:p>
          <a:p>
            <a:r>
              <a:rPr lang="uk-UA" sz="4800" b="1" dirty="0" smtClean="0">
                <a:solidFill>
                  <a:srgbClr val="0070C0"/>
                </a:solidFill>
              </a:rPr>
              <a:t>закріплені</a:t>
            </a:r>
            <a:endParaRPr lang="uk-UA" sz="4800" b="1" dirty="0">
              <a:solidFill>
                <a:srgbClr val="0070C0"/>
              </a:solidFill>
            </a:endParaRPr>
          </a:p>
        </p:txBody>
      </p:sp>
      <p:pic>
        <p:nvPicPr>
          <p:cNvPr id="105474" name="Picture 2" descr="Результат пошуку зображень за запитом &quot;регулюючі податк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857364"/>
            <a:ext cx="2428892" cy="404815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29132"/>
            <a:ext cx="8686800" cy="838200"/>
          </a:xfrm>
        </p:spPr>
        <p:txBody>
          <a:bodyPr>
            <a:normAutofit/>
          </a:bodyPr>
          <a:lstStyle/>
          <a:p>
            <a:r>
              <a:rPr lang="uk-UA" b="1" dirty="0" smtClean="0"/>
              <a:t> Тип заняття: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705880" cy="301784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uk-UA" b="1" dirty="0" smtClean="0">
                <a:solidFill>
                  <a:srgbClr val="00B050"/>
                </a:solidFill>
              </a:rPr>
              <a:t>навчальна </a:t>
            </a:r>
            <a:r>
              <a:rPr lang="uk-UA" b="1" dirty="0" smtClean="0"/>
              <a:t>– </a:t>
            </a:r>
            <a:r>
              <a:rPr lang="uk-UA" dirty="0" smtClean="0"/>
              <a:t>ознайомити студентів (учнів) з історією виникнення податків,  сформувати уявлення про сутність податків, розглянути їх види та функції.</a:t>
            </a:r>
          </a:p>
          <a:p>
            <a:pPr lvl="0"/>
            <a:r>
              <a:rPr lang="uk-UA" b="1" dirty="0" smtClean="0">
                <a:solidFill>
                  <a:srgbClr val="00B050"/>
                </a:solidFill>
              </a:rPr>
              <a:t>розвиваюча  </a:t>
            </a:r>
            <a:r>
              <a:rPr lang="uk-UA" b="1" dirty="0" smtClean="0"/>
              <a:t>- </a:t>
            </a:r>
            <a:r>
              <a:rPr lang="uk-UA" dirty="0" smtClean="0"/>
              <a:t>усвідомити значення, роль податків в соціально-економічному житті країни, викликати інтерес до процесу формування фінансових ресурсів держави.</a:t>
            </a:r>
          </a:p>
          <a:p>
            <a:pPr lvl="0"/>
            <a:r>
              <a:rPr lang="uk-UA" b="1" dirty="0" smtClean="0">
                <a:solidFill>
                  <a:srgbClr val="00B050"/>
                </a:solidFill>
              </a:rPr>
              <a:t>виховна </a:t>
            </a:r>
            <a:r>
              <a:rPr lang="uk-UA" b="1" dirty="0" smtClean="0"/>
              <a:t>- </a:t>
            </a:r>
            <a:r>
              <a:rPr lang="uk-UA" dirty="0" smtClean="0"/>
              <a:t>навчити оцінювати необхідність сплати податків з точки зору економіки. Формувати відповідальне ставлення до нарахування та сплати податків.</a:t>
            </a:r>
          </a:p>
          <a:p>
            <a:endParaRPr lang="uk-UA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609600"/>
            <a:ext cx="8686800" cy="838200"/>
          </a:xfrm>
          <a:prstGeom prst="rect">
            <a:avLst/>
          </a:prstGeom>
        </p:spPr>
        <p:txBody>
          <a:bodyPr vert="horz" anchor="ctr">
            <a:normAutofit fontScale="8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Мета:</a:t>
            </a:r>
            <a:r>
              <a:rPr kumimoji="0" lang="uk-UA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5205401"/>
            <a:ext cx="8686800" cy="165259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None/>
            </a:pPr>
            <a:r>
              <a:rPr lang="uk-UA" sz="3200" spc="-100" dirty="0" smtClean="0"/>
              <a:t> </a:t>
            </a:r>
            <a:r>
              <a:rPr lang="uk-UA" sz="3200" b="1" spc="-100" dirty="0" smtClean="0">
                <a:solidFill>
                  <a:srgbClr val="C00000"/>
                </a:solidFill>
              </a:rPr>
              <a:t>лекція - </a:t>
            </a:r>
            <a:r>
              <a:rPr lang="uk-UA" sz="2500" b="1" spc="-100" dirty="0" smtClean="0">
                <a:solidFill>
                  <a:srgbClr val="C00000"/>
                </a:solidFill>
              </a:rPr>
              <a:t>презентація</a:t>
            </a:r>
            <a:r>
              <a:rPr lang="uk-UA" sz="3200" b="1" spc="-100" dirty="0" smtClean="0">
                <a:solidFill>
                  <a:srgbClr val="C00000"/>
                </a:solidFill>
              </a:rPr>
              <a:t>, з елементами пояснення, бесіди.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20688"/>
            <a:ext cx="8686800" cy="129614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/>
              <a:t>УЗАГАЛЬНЕННЯ І СИСТЕМАТИЗАЦІЯ ЗНАНЬ 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786454"/>
            <a:ext cx="8686800" cy="293671"/>
          </a:xfrm>
        </p:spPr>
        <p:txBody>
          <a:bodyPr>
            <a:normAutofit fontScale="47500" lnSpcReduction="20000"/>
          </a:bodyPr>
          <a:lstStyle/>
          <a:p>
            <a:endParaRPr lang="uk-UA" dirty="0"/>
          </a:p>
        </p:txBody>
      </p:sp>
      <p:sp>
        <p:nvSpPr>
          <p:cNvPr id="106498" name="AutoShape 2" descr="Результат пошуку зображень за запитом &quot;УЗАГАЛЬНЕННЯ І СИСТЕМАТИЗАЦІЯ ЗНАН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500" name="AutoShape 4" descr="Результат пошуку зображень за запитом &quot;УЗАГАЛЬНЕННЯ І СИСТЕМАТИЗАЦІЯ ЗНАН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6502" name="Picture 6" descr="Результат пошуку зображень за запитом &quot;УЗАГАЛЬНЕННЯ ЗНАН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5286412" cy="395970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b="1" dirty="0" smtClean="0"/>
              <a:t>1. Податки виникли внаслідок: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b="1" dirty="0" smtClean="0"/>
              <a:t>а) розвитку торгівлі;</a:t>
            </a:r>
          </a:p>
          <a:p>
            <a:r>
              <a:rPr lang="uk-UA" sz="3600" b="1" dirty="0" smtClean="0"/>
              <a:t>б) становлення промисловості;</a:t>
            </a:r>
          </a:p>
          <a:p>
            <a:r>
              <a:rPr lang="uk-UA" sz="3600" b="1" dirty="0" smtClean="0"/>
              <a:t>в) прийняття рішень органами державної влади;</a:t>
            </a:r>
          </a:p>
          <a:p>
            <a:r>
              <a:rPr lang="uk-UA" sz="3600" b="1" dirty="0" smtClean="0"/>
              <a:t>г) виникнення держави.</a:t>
            </a:r>
          </a:p>
          <a:p>
            <a:endParaRPr lang="uk-UA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1. </a:t>
            </a:r>
            <a:r>
              <a:rPr lang="uk-UA" sz="4400" b="1" dirty="0" smtClean="0"/>
              <a:t>Податки виникли внаслідок: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b="1" dirty="0" smtClean="0"/>
              <a:t>а) розвитку торгівлі;</a:t>
            </a:r>
          </a:p>
          <a:p>
            <a:r>
              <a:rPr lang="uk-UA" sz="3600" b="1" dirty="0" smtClean="0"/>
              <a:t>б) становлення промисловості;</a:t>
            </a:r>
          </a:p>
          <a:p>
            <a:r>
              <a:rPr lang="uk-UA" sz="3600" b="1" dirty="0" smtClean="0"/>
              <a:t>в) прийняття рішень органами державної влади;</a:t>
            </a:r>
          </a:p>
          <a:p>
            <a:r>
              <a:rPr lang="uk-UA" sz="3600" b="1" dirty="0" smtClean="0">
                <a:solidFill>
                  <a:srgbClr val="C00000"/>
                </a:solidFill>
              </a:rPr>
              <a:t>г) виникнення держави.</a:t>
            </a:r>
          </a:p>
          <a:p>
            <a:endParaRPr lang="uk-UA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2. </a:t>
            </a:r>
            <a:r>
              <a:rPr lang="uk-UA" sz="4400" b="1" dirty="0" smtClean="0"/>
              <a:t>Податки  це: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b="1" dirty="0" smtClean="0"/>
              <a:t>а) грошові утримання з кожної працівника;</a:t>
            </a:r>
          </a:p>
          <a:p>
            <a:r>
              <a:rPr lang="uk-UA" b="1" dirty="0" smtClean="0"/>
              <a:t>б) грошові і натуральні платежі, що виплачуються з держбюджету;</a:t>
            </a:r>
          </a:p>
          <a:p>
            <a:r>
              <a:rPr lang="uk-UA" b="1" dirty="0" smtClean="0"/>
              <a:t>в) грошові вилучення держави з прибутку і зарплати;</a:t>
            </a:r>
          </a:p>
          <a:p>
            <a:r>
              <a:rPr lang="uk-UA" b="1" dirty="0" smtClean="0"/>
              <a:t>г) це обов'язкові, безумовні платежі до відповідного бюджету, що справляються з </a:t>
            </a:r>
          </a:p>
          <a:p>
            <a:r>
              <a:rPr lang="uk-UA" b="1" dirty="0" smtClean="0"/>
              <a:t>платників податку відповідно до законодавства</a:t>
            </a:r>
            <a:r>
              <a:rPr lang="uk-UA" dirty="0" smtClean="0"/>
              <a:t>. </a:t>
            </a:r>
          </a:p>
          <a:p>
            <a:endParaRPr lang="uk-UA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2. </a:t>
            </a:r>
            <a:r>
              <a:rPr lang="uk-UA" sz="4400" b="1" dirty="0" smtClean="0"/>
              <a:t>Податки  це: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b="1" dirty="0" smtClean="0"/>
              <a:t>а) грошові утримання з кожної працівника;</a:t>
            </a:r>
          </a:p>
          <a:p>
            <a:r>
              <a:rPr lang="uk-UA" b="1" dirty="0" smtClean="0"/>
              <a:t>б) грошові і натуральні платежі, що виплачуються з держбюджету;</a:t>
            </a:r>
          </a:p>
          <a:p>
            <a:r>
              <a:rPr lang="uk-UA" b="1" dirty="0" smtClean="0"/>
              <a:t>в) грошові вилучення держави з прибутку і зарплати;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г) це обов'язкові, безумовні платежі до відповідного бюджету, що справляються з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платників податку відповідно до законодавства. </a:t>
            </a:r>
          </a:p>
          <a:p>
            <a:endParaRPr lang="uk-UA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>3. До елементів податку належать: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 платники податку;</a:t>
            </a:r>
          </a:p>
          <a:p>
            <a:r>
              <a:rPr lang="uk-UA" b="1" dirty="0" smtClean="0"/>
              <a:t>б) об'єкт та база оподаткування;</a:t>
            </a:r>
          </a:p>
          <a:p>
            <a:r>
              <a:rPr lang="uk-UA" b="1" dirty="0" smtClean="0"/>
              <a:t>в) порядок обчислення податку;</a:t>
            </a:r>
          </a:p>
          <a:p>
            <a:r>
              <a:rPr lang="uk-UA" b="1" dirty="0" smtClean="0"/>
              <a:t>г) всі відповіді вірні.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3. </a:t>
            </a:r>
            <a:r>
              <a:rPr lang="uk-UA" sz="4000" b="1" dirty="0" smtClean="0"/>
              <a:t>До елементів податку належать: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 платники податку;</a:t>
            </a:r>
          </a:p>
          <a:p>
            <a:r>
              <a:rPr lang="uk-UA" b="1" dirty="0" smtClean="0"/>
              <a:t>б) об'єкт та база оподаткування;</a:t>
            </a:r>
          </a:p>
          <a:p>
            <a:r>
              <a:rPr lang="uk-UA" b="1" dirty="0" smtClean="0"/>
              <a:t>в) порядок обчислення податку;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г) всі відповіді вірні.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4. Які є функції податків?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а) фіскальна, розподільно-регулююча та стимулююча. </a:t>
            </a:r>
          </a:p>
          <a:p>
            <a:r>
              <a:rPr lang="uk-UA" dirty="0" smtClean="0"/>
              <a:t>б) </a:t>
            </a:r>
            <a:r>
              <a:rPr lang="uk-UA" dirty="0" err="1" smtClean="0"/>
              <a:t>Нагромаджувальна</a:t>
            </a:r>
            <a:r>
              <a:rPr lang="uk-UA" dirty="0" smtClean="0"/>
              <a:t> і економічна;</a:t>
            </a:r>
          </a:p>
          <a:p>
            <a:r>
              <a:rPr lang="uk-UA" dirty="0" smtClean="0"/>
              <a:t>в) накопичувальна і </a:t>
            </a:r>
            <a:r>
              <a:rPr lang="uk-UA" dirty="0" err="1" smtClean="0"/>
              <a:t>стримулювальна</a:t>
            </a:r>
            <a:r>
              <a:rPr lang="uk-UA" dirty="0" smtClean="0"/>
              <a:t>;</a:t>
            </a:r>
          </a:p>
          <a:p>
            <a:r>
              <a:rPr lang="uk-UA" dirty="0" smtClean="0"/>
              <a:t>г) фіскальна, стимулююча і змішана.</a:t>
            </a:r>
          </a:p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/>
              <a:t>4. Які є функції податків?</a:t>
            </a:r>
            <a:br>
              <a:rPr lang="uk-UA" sz="4000" b="1" dirty="0" smtClean="0"/>
            </a:br>
            <a:endParaRPr lang="uk-UA" sz="4000" b="1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а) фіскальна, розподільно-регулююча та стимулююча. </a:t>
            </a:r>
          </a:p>
          <a:p>
            <a:r>
              <a:rPr lang="uk-UA" b="1" dirty="0" smtClean="0"/>
              <a:t>б) </a:t>
            </a:r>
            <a:r>
              <a:rPr lang="uk-UA" b="1" dirty="0" err="1" smtClean="0"/>
              <a:t>Нагромаджувальна</a:t>
            </a:r>
            <a:r>
              <a:rPr lang="uk-UA" b="1" dirty="0" smtClean="0"/>
              <a:t> і економічна;</a:t>
            </a:r>
          </a:p>
          <a:p>
            <a:r>
              <a:rPr lang="uk-UA" b="1" dirty="0" smtClean="0"/>
              <a:t>в) накопичувальна і </a:t>
            </a:r>
            <a:r>
              <a:rPr lang="uk-UA" b="1" dirty="0" err="1" smtClean="0"/>
              <a:t>стримулювальна</a:t>
            </a:r>
            <a:r>
              <a:rPr lang="uk-UA" b="1" dirty="0" smtClean="0"/>
              <a:t>;</a:t>
            </a:r>
          </a:p>
          <a:p>
            <a:r>
              <a:rPr lang="uk-UA" b="1" dirty="0" smtClean="0"/>
              <a:t>г) фіскальна, стимулююча і змішана.</a:t>
            </a:r>
          </a:p>
          <a:p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5. Суть фіскальної функції полягає в тому, що: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/>
              <a:t>а) за допомогою податків відбувається перерозподіл вартості ВВП між державою та її суб'єктами і через елементи податку;</a:t>
            </a:r>
          </a:p>
          <a:p>
            <a:r>
              <a:rPr lang="uk-UA" b="1" dirty="0" smtClean="0"/>
              <a:t>б) з допомогою податків формуються фінансові ресурси держави;</a:t>
            </a:r>
          </a:p>
          <a:p>
            <a:r>
              <a:rPr lang="uk-UA" b="1" dirty="0" smtClean="0"/>
              <a:t>в) стимулювання збору податків проводиться через систему пільг і звільнень;</a:t>
            </a:r>
          </a:p>
          <a:p>
            <a:r>
              <a:rPr lang="uk-UA" b="1" dirty="0" smtClean="0"/>
              <a:t>г) вірної відповіді немає.</a:t>
            </a:r>
          </a:p>
          <a:p>
            <a:endParaRPr lang="uk-UA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92696"/>
            <a:ext cx="8247860" cy="50476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err="1" smtClean="0">
                <a:solidFill>
                  <a:srgbClr val="0070C0"/>
                </a:solidFill>
              </a:rPr>
              <a:t>Сплачен</a:t>
            </a:r>
            <a:r>
              <a:rPr lang="uk-UA" sz="2800" b="1" i="1" dirty="0" smtClean="0">
                <a:solidFill>
                  <a:srgbClr val="0070C0"/>
                </a:solidFill>
              </a:rPr>
              <a:t>і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податки</a:t>
            </a:r>
            <a:r>
              <a:rPr lang="ru-RU" sz="2800" b="1" i="1" dirty="0" smtClean="0">
                <a:solidFill>
                  <a:srgbClr val="0070C0"/>
                </a:solidFill>
              </a:rPr>
              <a:t>-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 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це</a:t>
            </a:r>
            <a:r>
              <a:rPr lang="ru-RU" sz="2800" b="1" i="1" dirty="0" smtClean="0">
                <a:solidFill>
                  <a:srgbClr val="0070C0"/>
                </a:solidFill>
              </a:rPr>
              <a:t> достаток у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родині</a:t>
            </a:r>
            <a:r>
              <a:rPr lang="ru-RU" sz="2800" b="1" i="1" dirty="0" smtClean="0">
                <a:solidFill>
                  <a:srgbClr val="0070C0"/>
                </a:solidFill>
              </a:rPr>
              <a:t>.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i="1" dirty="0" err="1" smtClean="0">
                <a:solidFill>
                  <a:srgbClr val="0070C0"/>
                </a:solidFill>
              </a:rPr>
              <a:t>Впевнено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крокуємо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   у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нове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майбуття</a:t>
            </a:r>
            <a:r>
              <a:rPr lang="ru-RU" sz="2800" b="1" i="1" dirty="0" smtClean="0">
                <a:solidFill>
                  <a:srgbClr val="0070C0"/>
                </a:solidFill>
              </a:rPr>
              <a:t>.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i="1" dirty="0" err="1" smtClean="0">
                <a:solidFill>
                  <a:srgbClr val="0070C0"/>
                </a:solidFill>
              </a:rPr>
              <a:t>Розквіт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України</a:t>
            </a:r>
            <a:r>
              <a:rPr lang="ru-RU" sz="2800" b="1" i="1" dirty="0" smtClean="0">
                <a:solidFill>
                  <a:srgbClr val="0070C0"/>
                </a:solidFill>
              </a:rPr>
              <a:t> – 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  Мета наша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єдина</a:t>
            </a:r>
            <a:r>
              <a:rPr lang="ru-RU" sz="2800" b="1" i="1" dirty="0" smtClean="0">
                <a:solidFill>
                  <a:srgbClr val="0070C0"/>
                </a:solidFill>
              </a:rPr>
              <a:t> ,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Народу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українського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Щасливе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життя</a:t>
            </a:r>
            <a:r>
              <a:rPr lang="ru-RU" sz="2800" b="1" i="1" dirty="0" smtClean="0">
                <a:solidFill>
                  <a:srgbClr val="0070C0"/>
                </a:solidFill>
              </a:rPr>
              <a:t>.</a:t>
            </a:r>
            <a:endParaRPr lang="uk-UA" sz="2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uk-UA" sz="3200" b="1" u="sng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Рисунок 3" descr="http://sfs.gov.ua/data/photoset/000/002/path2912/photo.222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628800"/>
            <a:ext cx="39604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5. Суть фіскальної функції полягає в тому, що: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/>
              <a:t>а) за допомогою податків відбувається перерозподіл вартості ВВП між державою та її суб'єктами і через елементи податку;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б) з допомогою податків формуються фінансові ресурси держави;</a:t>
            </a:r>
          </a:p>
          <a:p>
            <a:r>
              <a:rPr lang="uk-UA" b="1" dirty="0" smtClean="0"/>
              <a:t>в) стимулювання збору податків проводиться через систему пільг і звільнень;</a:t>
            </a:r>
          </a:p>
          <a:p>
            <a:r>
              <a:rPr lang="uk-UA" b="1" dirty="0" smtClean="0"/>
              <a:t>г) вірної відповіді немає.</a:t>
            </a:r>
          </a:p>
          <a:p>
            <a:endParaRPr lang="uk-UA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6. Суть розподільчо-регулюючої функції полягає в тому, що: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/>
              <a:t>а) за допомогою податків відбувається перерозподіл вартості ВВП між державою та її суб'єктами і через елементи податку;</a:t>
            </a:r>
          </a:p>
          <a:p>
            <a:r>
              <a:rPr lang="uk-UA" b="1" dirty="0" smtClean="0"/>
              <a:t>б) з допомогою податків формуються фінансові ресурси держави;</a:t>
            </a:r>
          </a:p>
          <a:p>
            <a:r>
              <a:rPr lang="uk-UA" b="1" dirty="0" smtClean="0"/>
              <a:t>в) стимулювання збору податків проводиться через систему пільг і звільнень;</a:t>
            </a:r>
          </a:p>
          <a:p>
            <a:r>
              <a:rPr lang="uk-UA" b="1" dirty="0" smtClean="0"/>
              <a:t>г) вірної відповіді немає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>6. Суть розподільчо-регулюючої функції полягає в тому, що: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а) за допомогою податків відбувається перерозподіл вартості ВВП між державою та її суб'єктами і через елементи податку;</a:t>
            </a:r>
          </a:p>
          <a:p>
            <a:r>
              <a:rPr lang="uk-UA" b="1" dirty="0" smtClean="0"/>
              <a:t>б) з допомогою податків формуються фінансові ресурси держави;</a:t>
            </a:r>
          </a:p>
          <a:p>
            <a:r>
              <a:rPr lang="uk-UA" b="1" dirty="0" smtClean="0"/>
              <a:t>в) стимулювання збору податків проводиться через систему пільг і звільнень;</a:t>
            </a:r>
          </a:p>
          <a:p>
            <a:r>
              <a:rPr lang="uk-UA" b="1" dirty="0" smtClean="0"/>
              <a:t>г) вірної відповіді немає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7. За економічним змістом податки поділяють на: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72816"/>
            <a:ext cx="8686800" cy="430730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доходи, споживання і майно;</a:t>
            </a:r>
          </a:p>
          <a:p>
            <a:r>
              <a:rPr lang="uk-UA" b="1" dirty="0" smtClean="0"/>
              <a:t>б) загальнодержавні і місцеві;</a:t>
            </a:r>
          </a:p>
          <a:p>
            <a:r>
              <a:rPr lang="uk-UA" b="1" dirty="0" smtClean="0"/>
              <a:t>в) кадастрові, деклараційні і попередні;</a:t>
            </a:r>
          </a:p>
          <a:p>
            <a:r>
              <a:rPr lang="uk-UA" b="1" dirty="0" smtClean="0"/>
              <a:t>г) прямі і непрямі.</a:t>
            </a:r>
          </a:p>
          <a:p>
            <a:endParaRPr lang="uk-UA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7. За економічним змістом податки поділяють на: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а) доходи, споживання і майно;</a:t>
            </a:r>
          </a:p>
          <a:p>
            <a:r>
              <a:rPr lang="uk-UA" b="1" dirty="0" smtClean="0"/>
              <a:t>б) загальнодержавні і місцеві;</a:t>
            </a:r>
          </a:p>
          <a:p>
            <a:r>
              <a:rPr lang="uk-UA" b="1" dirty="0" smtClean="0"/>
              <a:t>в) кадастрові, деклараційні і попередні;</a:t>
            </a:r>
          </a:p>
          <a:p>
            <a:r>
              <a:rPr lang="uk-UA" b="1" dirty="0" smtClean="0"/>
              <a:t>г) прямі і непрямі.</a:t>
            </a:r>
          </a:p>
          <a:p>
            <a:endParaRPr lang="uk-UA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b="1" dirty="0" smtClean="0"/>
              <a:t>8. За рівнем запровадження податки поділяють на: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прибуток, додану вартість, ресурсні, майно;</a:t>
            </a:r>
          </a:p>
          <a:p>
            <a:r>
              <a:rPr lang="uk-UA" b="1" dirty="0" smtClean="0"/>
              <a:t>б) загальнодержавні і місцеві;</a:t>
            </a:r>
          </a:p>
          <a:p>
            <a:r>
              <a:rPr lang="uk-UA" b="1" dirty="0" smtClean="0"/>
              <a:t>в) кадастрові, деклараційні і попередні;</a:t>
            </a:r>
          </a:p>
          <a:p>
            <a:r>
              <a:rPr lang="uk-UA" b="1" dirty="0" smtClean="0"/>
              <a:t>г) прямі і непрямі.</a:t>
            </a:r>
          </a:p>
          <a:p>
            <a:endParaRPr lang="uk-UA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b="1" dirty="0" smtClean="0"/>
              <a:t>8. За рівнем запровадження податки поділяють на: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прибуток, додану вартість, ресурсні, майно;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б) загальнодержавні і місцеві;</a:t>
            </a:r>
          </a:p>
          <a:p>
            <a:r>
              <a:rPr lang="uk-UA" b="1" dirty="0" smtClean="0"/>
              <a:t>в) кадастрові, деклараційні і попередні;</a:t>
            </a:r>
          </a:p>
          <a:p>
            <a:r>
              <a:rPr lang="uk-UA" b="1" dirty="0" smtClean="0"/>
              <a:t>г) прямі і непрямі.</a:t>
            </a:r>
          </a:p>
          <a:p>
            <a:endParaRPr lang="uk-UA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/>
              <a:t>9.</a:t>
            </a:r>
            <a:r>
              <a:rPr lang="uk-UA" sz="4000" dirty="0" smtClean="0"/>
              <a:t> </a:t>
            </a:r>
            <a:r>
              <a:rPr lang="uk-UA" sz="4000" b="1" dirty="0" smtClean="0"/>
              <a:t>До непрямих податків відносять: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податок на прибуток;</a:t>
            </a:r>
          </a:p>
          <a:p>
            <a:r>
              <a:rPr lang="uk-UA" b="1" dirty="0" smtClean="0"/>
              <a:t>б) податок на землю;</a:t>
            </a:r>
          </a:p>
          <a:p>
            <a:r>
              <a:rPr lang="uk-UA" b="1" dirty="0" smtClean="0"/>
              <a:t>в) ПДВ, акцизний податок та мито;</a:t>
            </a:r>
          </a:p>
          <a:p>
            <a:r>
              <a:rPr lang="uk-UA" b="1" dirty="0" smtClean="0"/>
              <a:t>г) податок на майно, єдиний податок.</a:t>
            </a:r>
          </a:p>
          <a:p>
            <a:endParaRPr lang="uk-U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9.</a:t>
            </a:r>
            <a:r>
              <a:rPr lang="uk-UA" dirty="0" smtClean="0"/>
              <a:t> </a:t>
            </a:r>
            <a:r>
              <a:rPr lang="uk-UA" sz="4000" b="1" dirty="0" smtClean="0"/>
              <a:t>До непрямих податків відносять: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податок на прибуток;</a:t>
            </a:r>
          </a:p>
          <a:p>
            <a:r>
              <a:rPr lang="uk-UA" b="1" dirty="0" smtClean="0"/>
              <a:t>б) податок на землю;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в) ПДВ, акцизний податок та мито;</a:t>
            </a:r>
          </a:p>
          <a:p>
            <a:r>
              <a:rPr lang="uk-UA" b="1" dirty="0" smtClean="0"/>
              <a:t>г) податок на майно, єдиний податок.</a:t>
            </a:r>
          </a:p>
          <a:p>
            <a:endParaRPr lang="uk-UA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10.</a:t>
            </a:r>
            <a:r>
              <a:rPr lang="uk-UA" dirty="0" smtClean="0"/>
              <a:t> </a:t>
            </a:r>
            <a:r>
              <a:rPr lang="uk-UA" b="1" dirty="0" smtClean="0"/>
              <a:t>До місцевих податків відносять: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а) податок на майно, єдиний податок., туристичний збір;</a:t>
            </a:r>
          </a:p>
          <a:p>
            <a:r>
              <a:rPr lang="uk-UA" b="1" dirty="0" smtClean="0"/>
              <a:t>б) податок на доходи фізичних осіб;</a:t>
            </a:r>
          </a:p>
          <a:p>
            <a:r>
              <a:rPr lang="uk-UA" b="1" dirty="0" smtClean="0"/>
              <a:t>в) акцизний податок та мито;</a:t>
            </a:r>
          </a:p>
          <a:p>
            <a:r>
              <a:rPr lang="uk-UA" b="1" dirty="0" smtClean="0"/>
              <a:t>г) ПДВ.</a:t>
            </a: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686800" cy="1296144"/>
          </a:xfrm>
        </p:spPr>
        <p:txBody>
          <a:bodyPr>
            <a:normAutofit/>
          </a:bodyPr>
          <a:lstStyle/>
          <a:p>
            <a:r>
              <a:rPr lang="uk-UA" b="1" dirty="0" smtClean="0"/>
              <a:t>АКТУАЛІЗАЦІЯ ОПОРНИХ ЗНАНЬ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214950"/>
            <a:ext cx="8686800" cy="865175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1028" name="Picture 4" descr="Результат пошуку зображень за запитом &quot;картинки про знанн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7" y="3286124"/>
            <a:ext cx="3229643" cy="201284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10.</a:t>
            </a:r>
            <a:r>
              <a:rPr lang="uk-UA" dirty="0" smtClean="0"/>
              <a:t> </a:t>
            </a:r>
            <a:r>
              <a:rPr lang="uk-UA" b="1" dirty="0" smtClean="0"/>
              <a:t>До місцевих податків </a:t>
            </a:r>
            <a:r>
              <a:rPr lang="uk-UA" sz="4000" b="1" dirty="0" smtClean="0"/>
              <a:t>відносять</a:t>
            </a:r>
            <a:r>
              <a:rPr lang="uk-UA" b="1" dirty="0" smtClean="0"/>
              <a:t>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а) податок на майно, єдиний податок., туристичний збір;</a:t>
            </a:r>
          </a:p>
          <a:p>
            <a:r>
              <a:rPr lang="uk-UA" b="1" dirty="0" smtClean="0"/>
              <a:t>б) податок на доходи фізичних осіб;</a:t>
            </a:r>
          </a:p>
          <a:p>
            <a:r>
              <a:rPr lang="uk-UA" b="1" dirty="0" smtClean="0"/>
              <a:t>в) акцизний податок та мито;</a:t>
            </a:r>
          </a:p>
          <a:p>
            <a:r>
              <a:rPr lang="uk-UA" b="1" dirty="0" smtClean="0"/>
              <a:t>г) ПДВ.</a:t>
            </a: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5008579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b="1" i="1" dirty="0" smtClean="0">
                <a:solidFill>
                  <a:schemeClr val="tx1"/>
                </a:solidFill>
              </a:rPr>
              <a:t>1)Завдання-дослідження:</a:t>
            </a:r>
            <a:endParaRPr lang="uk-UA" dirty="0" smtClean="0">
              <a:solidFill>
                <a:schemeClr val="tx1"/>
              </a:solidFill>
            </a:endParaRPr>
          </a:p>
          <a:p>
            <a:pPr lvl="0"/>
            <a:r>
              <a:rPr lang="uk-UA" dirty="0" smtClean="0">
                <a:solidFill>
                  <a:schemeClr val="tx1"/>
                </a:solidFill>
              </a:rPr>
              <a:t>За що ми платимо і скільки (обсяг податкових платежів які сплачує ваша родина).</a:t>
            </a:r>
          </a:p>
          <a:p>
            <a:pPr lvl="0"/>
            <a:r>
              <a:rPr lang="uk-UA" dirty="0" smtClean="0">
                <a:solidFill>
                  <a:schemeClr val="tx1"/>
                </a:solidFill>
              </a:rPr>
              <a:t>Напрямки використання податкових надходжень державою (на що використовує держава кошти сплачені платниками).</a:t>
            </a:r>
          </a:p>
          <a:p>
            <a:pPr lvl="0">
              <a:buNone/>
            </a:pPr>
            <a:r>
              <a:rPr lang="uk-UA" b="1" i="1" dirty="0" smtClean="0">
                <a:solidFill>
                  <a:schemeClr val="tx1"/>
                </a:solidFill>
              </a:rPr>
              <a:t>2)Творче завдання:</a:t>
            </a:r>
            <a:endParaRPr lang="uk-UA" dirty="0" smtClean="0">
              <a:solidFill>
                <a:schemeClr val="tx1"/>
              </a:solidFill>
            </a:endParaRPr>
          </a:p>
          <a:p>
            <a:pPr lvl="0"/>
            <a:r>
              <a:rPr lang="uk-UA" dirty="0" smtClean="0">
                <a:solidFill>
                  <a:schemeClr val="tx1"/>
                </a:solidFill>
              </a:rPr>
              <a:t>Стінна газета (плакат-заклик) про необхідність(важливість) сплати податків.</a:t>
            </a: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ДОМАШНЄ ЗАВДАННЯ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u="sng" dirty="0" smtClean="0"/>
              <a:t>Література:</a:t>
            </a:r>
            <a:br>
              <a:rPr lang="uk-UA" b="1" i="1" u="sng" dirty="0" smtClean="0"/>
            </a:br>
            <a:endParaRPr lang="uk-UA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6838968" cy="3803663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Податковий кодекс України від 02.12. 2010 р. № 2755- VI., зі змінами і доповненнями.</a:t>
            </a:r>
          </a:p>
          <a:p>
            <a:pPr lvl="0"/>
            <a:r>
              <a:rPr lang="uk-UA" dirty="0" err="1" smtClean="0"/>
              <a:t>Сідельникова</a:t>
            </a:r>
            <a:r>
              <a:rPr lang="uk-UA" dirty="0" smtClean="0"/>
              <a:t> Л.П., </a:t>
            </a:r>
            <a:r>
              <a:rPr lang="uk-UA" dirty="0" err="1" smtClean="0"/>
              <a:t>Костіна</a:t>
            </a:r>
            <a:r>
              <a:rPr lang="uk-UA" dirty="0" smtClean="0"/>
              <a:t> Н.М. Податкова система: </a:t>
            </a:r>
            <a:r>
              <a:rPr lang="uk-UA" dirty="0" err="1" smtClean="0"/>
              <a:t>Навч</a:t>
            </a:r>
            <a:r>
              <a:rPr lang="uk-UA" dirty="0" smtClean="0"/>
              <a:t>. посібник. – Київ: </a:t>
            </a:r>
            <a:r>
              <a:rPr lang="uk-UA" dirty="0" err="1" smtClean="0"/>
              <a:t>Ліра-</a:t>
            </a:r>
            <a:r>
              <a:rPr lang="uk-UA" dirty="0" smtClean="0"/>
              <a:t> К, 2013. </a:t>
            </a:r>
          </a:p>
          <a:p>
            <a:pPr lvl="0"/>
            <a:r>
              <a:rPr lang="uk-UA" dirty="0" err="1" smtClean="0"/>
              <a:t>Смовженко</a:t>
            </a:r>
            <a:r>
              <a:rPr lang="uk-UA" dirty="0" smtClean="0"/>
              <a:t> Т.С. </a:t>
            </a:r>
            <a:r>
              <a:rPr lang="uk-UA" dirty="0" err="1" smtClean="0"/>
              <a:t>Фінасова</a:t>
            </a:r>
            <a:endParaRPr lang="uk-UA" dirty="0" smtClean="0"/>
          </a:p>
          <a:p>
            <a:pPr lvl="0">
              <a:buNone/>
            </a:pPr>
            <a:r>
              <a:rPr lang="uk-UA" dirty="0" smtClean="0"/>
              <a:t> грамотність: </a:t>
            </a:r>
            <a:r>
              <a:rPr lang="uk-UA" dirty="0" err="1" smtClean="0"/>
              <a:t>Навч.посібник</a:t>
            </a:r>
            <a:r>
              <a:rPr lang="uk-UA" dirty="0" smtClean="0"/>
              <a:t>. – Київ, 2013.</a:t>
            </a:r>
          </a:p>
          <a:p>
            <a:endParaRPr lang="uk-UA" dirty="0"/>
          </a:p>
        </p:txBody>
      </p:sp>
      <p:sp>
        <p:nvSpPr>
          <p:cNvPr id="129026" name="AutoShape 2" descr="Результат пошуку зображень за запитом &quot;літератур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028" name="AutoShape 4" descr="Результат пошуку зображень за запитом &quot;літератур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29034" name="Picture 10" descr="Результат пошуку зображень за запитом &quot;літератур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500438"/>
            <a:ext cx="2643206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uk-UA" sz="4000" dirty="0" smtClean="0"/>
              <a:t>Що таке податок?</a:t>
            </a:r>
            <a:br>
              <a:rPr lang="uk-UA" sz="4000" dirty="0" smtClean="0"/>
            </a:b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332037"/>
            <a:ext cx="8686800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9698" name="AutoShape 2" descr="Результат пошуку зображень за запитом &quot;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00" name="AutoShape 4" descr="Результат пошуку зображень за запитом &quot;подато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9701" name="Picture 5" descr="C:\Users\moy\Desktop\завантажен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5904656" cy="358444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>Чи вважаєте ви своїм обов’язком сплачувати податки?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500098" y="3643314"/>
            <a:ext cx="8686800" cy="452596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9878" name="Picture 6" descr="http://texty.org.ua/action/file/download?file_guid=539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988840"/>
            <a:ext cx="5429288" cy="460584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>Наскільки важливими для суспільства є податки?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071998" y="5857892"/>
            <a:ext cx="8686800" cy="452596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80898" name="Picture 2" descr="Результат пошуку зображень за запитом &quot;- Наскільки важливими для суспільства є податки?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00240"/>
            <a:ext cx="4525185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>
            <a:noAutofit/>
          </a:bodyPr>
          <a:lstStyle/>
          <a:p>
            <a:pPr lvl="0"/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>Які податки сплачує ваша родина?</a:t>
            </a:r>
            <a:br>
              <a:rPr lang="uk-UA" sz="4000" dirty="0" smtClean="0"/>
            </a:b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857288" y="3786190"/>
            <a:ext cx="8686800" cy="452596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81924" name="Picture 4" descr="http://www.kievgrad.info/images/fck/image/Nalogi/na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412776"/>
            <a:ext cx="3643338" cy="502117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sz="4400" dirty="0" smtClean="0"/>
              <a:t>Які податки ви знаєте?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7112" name="Picture 8" descr="Картинки по запросу картинки пода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484784"/>
            <a:ext cx="4800533" cy="3168352"/>
          </a:xfrm>
          <a:prstGeom prst="rect">
            <a:avLst/>
          </a:prstGeom>
          <a:noFill/>
        </p:spPr>
      </p:pic>
      <p:pic>
        <p:nvPicPr>
          <p:cNvPr id="11" name="Содержимое 10" descr="http://image.zn.ua/media/images/original/Dec2015/13394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356992"/>
            <a:ext cx="500747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264</TotalTime>
  <Words>1143</Words>
  <Application>Microsoft Office PowerPoint</Application>
  <PresentationFormat>Экран (4:3)</PresentationFormat>
  <Paragraphs>179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Трек</vt:lpstr>
      <vt:lpstr>Бумажная</vt:lpstr>
      <vt:lpstr>Открытая</vt:lpstr>
      <vt:lpstr> </vt:lpstr>
      <vt:lpstr> Тип заняття:</vt:lpstr>
      <vt:lpstr>Слайд 3</vt:lpstr>
      <vt:lpstr>АКТУАЛІЗАЦІЯ ОПОРНИХ ЗНАНЬ </vt:lpstr>
      <vt:lpstr>Що таке податок? </vt:lpstr>
      <vt:lpstr>  Чи вважаєте ви своїм обов’язком сплачувати податки? </vt:lpstr>
      <vt:lpstr> Наскільки важливими для суспільства є податки? </vt:lpstr>
      <vt:lpstr> Які податки сплачує ваша родина? </vt:lpstr>
      <vt:lpstr>Які податки ви знаєте? </vt:lpstr>
      <vt:lpstr>Слайд 10</vt:lpstr>
      <vt:lpstr>Слайд 11</vt:lpstr>
      <vt:lpstr>Функції податку – це проявлення його сутності в дії, спосіб вираження його властивостей. </vt:lpstr>
      <vt:lpstr>Податок – це обов'язковий, безумовний платіж до відповідного бюджету, що справляється з платників податку відповідно до законодавства.  (ЗА Податковим кодексом)</vt:lpstr>
      <vt:lpstr>Основні елементи податку</vt:lpstr>
      <vt:lpstr>КЛАСИФІКАЦІЯ ПОДАТКІВ </vt:lpstr>
      <vt:lpstr>За економічним  змістом</vt:lpstr>
      <vt:lpstr>формою взаємовідносин платника податків та держави</vt:lpstr>
      <vt:lpstr>За рівнем запровадження</vt:lpstr>
      <vt:lpstr>За способом зарахування</vt:lpstr>
      <vt:lpstr>УЗАГАЛЬНЕННЯ І СИСТЕМАТИЗАЦІЯ ЗНАНЬ  </vt:lpstr>
      <vt:lpstr>1. Податки виникли внаслідок: </vt:lpstr>
      <vt:lpstr>1. Податки виникли внаслідок: </vt:lpstr>
      <vt:lpstr>2. Податки  це: </vt:lpstr>
      <vt:lpstr>2. Податки  це: </vt:lpstr>
      <vt:lpstr>3. До елементів податку належать: </vt:lpstr>
      <vt:lpstr>3. До елементів податку належать: </vt:lpstr>
      <vt:lpstr>4. Які є функції податків? </vt:lpstr>
      <vt:lpstr>4. Які є функції податків? </vt:lpstr>
      <vt:lpstr> 5. Суть фіскальної функції полягає в тому, що: </vt:lpstr>
      <vt:lpstr> 5. Суть фіскальної функції полягає в тому, що: </vt:lpstr>
      <vt:lpstr> 6. Суть розподільчо-регулюючої функції полягає в тому, що:  </vt:lpstr>
      <vt:lpstr>6. Суть розподільчо-регулюючої функції полягає в тому, що:  </vt:lpstr>
      <vt:lpstr> 7. За економічним змістом податки поділяють на: </vt:lpstr>
      <vt:lpstr> 7. За економічним змістом податки поділяють на: </vt:lpstr>
      <vt:lpstr> 8. За рівнем запровадження податки поділяють на: </vt:lpstr>
      <vt:lpstr> 8. За рівнем запровадження податки поділяють на: </vt:lpstr>
      <vt:lpstr>9. До непрямих податків відносять: </vt:lpstr>
      <vt:lpstr>9. До непрямих податків відносять: </vt:lpstr>
      <vt:lpstr>10. До місцевих податків відносять: </vt:lpstr>
      <vt:lpstr>10. До місцевих податків відносять: </vt:lpstr>
      <vt:lpstr>ДОМАШНЄ ЗАВДАННЯ </vt:lpstr>
      <vt:lpstr>Література: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moy</dc:creator>
  <cp:lastModifiedBy>Діма</cp:lastModifiedBy>
  <cp:revision>30</cp:revision>
  <dcterms:created xsi:type="dcterms:W3CDTF">2016-02-09T13:22:53Z</dcterms:created>
  <dcterms:modified xsi:type="dcterms:W3CDTF">2016-02-12T19:18:29Z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903871</vt:lpwstr>
  </property>
  <property fmtid="{D5CDD505-2E9C-101B-9397-08002B2CF9AE}" name="NXPowerLiteVersion" pid="3">
    <vt:lpwstr>D4.1.4</vt:lpwstr>
  </property>
</Properties>
</file>