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01" r:id="rId2"/>
    <p:sldId id="305" r:id="rId3"/>
    <p:sldId id="306" r:id="rId4"/>
    <p:sldId id="307" r:id="rId5"/>
    <p:sldId id="282" r:id="rId6"/>
    <p:sldId id="283" r:id="rId7"/>
    <p:sldId id="285" r:id="rId8"/>
    <p:sldId id="303" r:id="rId9"/>
    <p:sldId id="286" r:id="rId10"/>
    <p:sldId id="300" r:id="rId11"/>
    <p:sldId id="288" r:id="rId12"/>
    <p:sldId id="290" r:id="rId13"/>
    <p:sldId id="296" r:id="rId14"/>
    <p:sldId id="291" r:id="rId15"/>
    <p:sldId id="292" r:id="rId16"/>
    <p:sldId id="293" r:id="rId17"/>
    <p:sldId id="294" r:id="rId18"/>
    <p:sldId id="302" r:id="rId19"/>
    <p:sldId id="298" r:id="rId20"/>
    <p:sldId id="299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78798" autoAdjust="0"/>
  </p:normalViewPr>
  <p:slideViewPr>
    <p:cSldViewPr>
      <p:cViewPr varScale="1">
        <p:scale>
          <a:sx n="57" d="100"/>
          <a:sy n="57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D1DF5F-9526-4241-8C3E-76660AEF623C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AE4194-AACA-4A79-B5E2-59B4D07E7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E4194-AACA-4A79-B5E2-59B4D07E75D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E4194-AACA-4A79-B5E2-59B4D07E75D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5.jpeg" Type="http://schemas.openxmlformats.org/officeDocument/2006/relationships/image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Презентація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04800" y="1219200"/>
            <a:ext cx="8458200" cy="528796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до уроку на тему:</a:t>
            </a:r>
          </a:p>
          <a:p>
            <a:pPr>
              <a:buNone/>
            </a:pPr>
            <a:endParaRPr lang="uk-UA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5200" b="1" dirty="0" err="1" smtClean="0">
                <a:latin typeface="Times New Roman" pitchFamily="18" charset="0"/>
                <a:cs typeface="Times New Roman" pitchFamily="18" charset="0"/>
              </a:rPr>
              <a:t>“Для</a:t>
            </a:r>
            <a:r>
              <a:rPr lang="uk-UA" sz="5200" b="1" dirty="0" smtClean="0">
                <a:latin typeface="Times New Roman" pitchFamily="18" charset="0"/>
                <a:cs typeface="Times New Roman" pitchFamily="18" charset="0"/>
              </a:rPr>
              <a:t> чого потрібні </a:t>
            </a:r>
            <a:r>
              <a:rPr lang="uk-UA" sz="5200" b="1" dirty="0" err="1" smtClean="0">
                <a:latin typeface="Times New Roman" pitchFamily="18" charset="0"/>
                <a:cs typeface="Times New Roman" pitchFamily="18" charset="0"/>
              </a:rPr>
              <a:t>гроші”</a:t>
            </a:r>
            <a:endParaRPr lang="uk-UA" sz="5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Підготувала викладач </a:t>
            </a:r>
          </a:p>
          <a:p>
            <a:pPr algn="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економічних дисциплін</a:t>
            </a:r>
          </a:p>
          <a:p>
            <a:pPr algn="r">
              <a:buNone/>
            </a:pP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Маєвська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А.П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 descr="MCj0441316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740" y="3704815"/>
            <a:ext cx="3604459" cy="2924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274638"/>
            <a:ext cx="7848600" cy="944562"/>
          </a:xfrm>
        </p:spPr>
        <p:txBody>
          <a:bodyPr>
            <a:norm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Функції грошей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304800" y="2286000"/>
            <a:ext cx="24384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Засіб накопичення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3657600" y="1143000"/>
            <a:ext cx="2285999" cy="9976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Міра вартості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6629400" y="2057400"/>
            <a:ext cx="2209800" cy="1219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Засіб обміну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609600" y="4876800"/>
            <a:ext cx="2590800" cy="1219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Світові гроші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5257800" y="4876800"/>
            <a:ext cx="2667000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Засіб платежу</a:t>
            </a: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3124200" y="2667000"/>
            <a:ext cx="3048000" cy="1752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Функції грошей</a:t>
            </a:r>
            <a:endParaRPr lang="ru-RU" dirty="0"/>
          </a:p>
        </p:txBody>
      </p:sp>
      <p:cxnSp>
        <p:nvCxnSpPr>
          <p:cNvPr id="16" name="Прямая со стрелкой 15"/>
          <p:cNvCxnSpPr>
            <a:stCxn id="15" idx="0"/>
          </p:cNvCxnSpPr>
          <p:nvPr/>
        </p:nvCxnSpPr>
        <p:spPr>
          <a:xfrm flipV="1">
            <a:off x="4648200" y="2133600"/>
            <a:ext cx="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 flipV="1">
            <a:off x="2667000" y="3048000"/>
            <a:ext cx="4572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2743200" y="4038600"/>
            <a:ext cx="685800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334000" y="4343400"/>
            <a:ext cx="5334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6096000" y="2895600"/>
            <a:ext cx="5334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err="1" smtClean="0">
                <a:solidFill>
                  <a:srgbClr val="392343"/>
                </a:solidFill>
                <a:latin typeface="Times New Roman" pitchFamily="18" charset="0"/>
                <a:cs typeface="Times New Roman" pitchFamily="18" charset="0"/>
              </a:rPr>
              <a:t>Гроші</a:t>
            </a:r>
            <a:r>
              <a:rPr lang="ru-RU" sz="3600" b="1" dirty="0" smtClean="0">
                <a:solidFill>
                  <a:srgbClr val="392343"/>
                </a:solidFill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3600" b="1" dirty="0" err="1" smtClean="0">
                <a:solidFill>
                  <a:srgbClr val="392343"/>
                </a:solidFill>
                <a:latin typeface="Times New Roman" pitchFamily="18" charset="0"/>
                <a:cs typeface="Times New Roman" pitchFamily="18" charset="0"/>
              </a:rPr>
              <a:t>міра</a:t>
            </a:r>
            <a:r>
              <a:rPr lang="ru-RU" sz="3600" b="1" dirty="0" smtClean="0">
                <a:solidFill>
                  <a:srgbClr val="39234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392343"/>
                </a:solidFill>
                <a:latin typeface="Times New Roman" pitchFamily="18" charset="0"/>
                <a:cs typeface="Times New Roman" pitchFamily="18" charset="0"/>
              </a:rPr>
              <a:t>вартості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447800"/>
            <a:ext cx="8458200" cy="5059363"/>
          </a:xfrm>
        </p:spPr>
        <p:txBody>
          <a:bodyPr/>
          <a:lstStyle/>
          <a:p>
            <a:pPr eaLnBrk="1" hangingPunct="1"/>
            <a:r>
              <a:rPr lang="ru-RU" dirty="0" smtClean="0">
                <a:latin typeface="Monotype Corsiva" pitchFamily="66" charset="0"/>
              </a:rPr>
              <a:t>За </a:t>
            </a:r>
            <a:r>
              <a:rPr lang="ru-RU" dirty="0" err="1" smtClean="0">
                <a:latin typeface="Monotype Corsiva" pitchFamily="66" charset="0"/>
              </a:rPr>
              <a:t>допомогою</a:t>
            </a:r>
            <a:r>
              <a:rPr lang="ru-RU" dirty="0" smtClean="0">
                <a:latin typeface="Monotype Corsiva" pitchFamily="66" charset="0"/>
              </a:rPr>
              <a:t> грошей </a:t>
            </a:r>
            <a:r>
              <a:rPr lang="ru-RU" dirty="0" err="1" smtClean="0">
                <a:latin typeface="Monotype Corsiva" pitchFamily="66" charset="0"/>
              </a:rPr>
              <a:t>суб'єкти</a:t>
            </a:r>
            <a:r>
              <a:rPr lang="ru-RU" dirty="0" smtClean="0">
                <a:latin typeface="Monotype Corsiva" pitchFamily="66" charset="0"/>
              </a:rPr>
              <a:t>:  </a:t>
            </a:r>
            <a:r>
              <a:rPr lang="ru-RU" dirty="0" err="1" smtClean="0">
                <a:latin typeface="Monotype Corsiva" pitchFamily="66" charset="0"/>
              </a:rPr>
              <a:t>вимірюють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і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порівнюють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вартість</a:t>
            </a:r>
            <a:r>
              <a:rPr lang="ru-RU" dirty="0" smtClean="0">
                <a:latin typeface="Monotype Corsiva" pitchFamily="66" charset="0"/>
              </a:rPr>
              <a:t>    </a:t>
            </a:r>
            <a:r>
              <a:rPr lang="ru-RU" dirty="0" err="1" smtClean="0">
                <a:latin typeface="Monotype Corsiva" pitchFamily="66" charset="0"/>
              </a:rPr>
              <a:t>всіх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товарів</a:t>
            </a:r>
            <a:endParaRPr lang="ru-RU" dirty="0" smtClean="0">
              <a:latin typeface="Monotype Corsiva" pitchFamily="66" charset="0"/>
            </a:endParaRPr>
          </a:p>
          <a:p>
            <a:pPr eaLnBrk="1" hangingPunct="1"/>
            <a:r>
              <a:rPr lang="ru-RU" dirty="0" err="1" smtClean="0">
                <a:latin typeface="Monotype Corsiva" pitchFamily="66" charset="0"/>
              </a:rPr>
              <a:t>Функцію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гроші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виконують</a:t>
            </a:r>
            <a:r>
              <a:rPr lang="ru-RU" dirty="0" smtClean="0">
                <a:latin typeface="Monotype Corsiva" pitchFamily="66" charset="0"/>
              </a:rPr>
              <a:t> за </a:t>
            </a:r>
            <a:r>
              <a:rPr lang="ru-RU" dirty="0" err="1" smtClean="0">
                <a:latin typeface="Monotype Corsiva" pitchFamily="66" charset="0"/>
              </a:rPr>
              <a:t>допомогою</a:t>
            </a:r>
            <a:r>
              <a:rPr lang="ru-RU" dirty="0" smtClean="0">
                <a:latin typeface="Monotype Corsiva" pitchFamily="66" charset="0"/>
              </a:rPr>
              <a:t> масштабу </a:t>
            </a:r>
            <a:r>
              <a:rPr lang="ru-RU" dirty="0" err="1" smtClean="0">
                <a:latin typeface="Monotype Corsiva" pitchFamily="66" charset="0"/>
              </a:rPr>
              <a:t>цін</a:t>
            </a:r>
            <a:endParaRPr lang="ru-RU" dirty="0" smtClean="0">
              <a:latin typeface="Monotype Corsiva" pitchFamily="66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3505200"/>
            <a:ext cx="7086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8001000" cy="868362"/>
          </a:xfrm>
        </p:spPr>
        <p:txBody>
          <a:bodyPr/>
          <a:lstStyle/>
          <a:p>
            <a:r>
              <a:rPr lang="ru-RU" i="1" dirty="0" err="1" smtClean="0">
                <a:latin typeface="Monotype Corsiva" pitchFamily="66" charset="0"/>
              </a:rPr>
              <a:t>Гроші</a:t>
            </a:r>
            <a:r>
              <a:rPr lang="ru-RU" i="1" dirty="0" smtClean="0">
                <a:latin typeface="Monotype Corsiva" pitchFamily="66" charset="0"/>
              </a:rPr>
              <a:t> як </a:t>
            </a:r>
            <a:r>
              <a:rPr lang="ru-RU" i="1" dirty="0" err="1" smtClean="0">
                <a:latin typeface="Monotype Corsiva" pitchFamily="66" charset="0"/>
              </a:rPr>
              <a:t>засіб</a:t>
            </a:r>
            <a:r>
              <a:rPr lang="ru-RU" i="1" dirty="0" smtClean="0">
                <a:latin typeface="Monotype Corsiva" pitchFamily="66" charset="0"/>
              </a:rPr>
              <a:t> </a:t>
            </a:r>
            <a:r>
              <a:rPr lang="ru-RU" i="1" dirty="0" err="1" smtClean="0">
                <a:latin typeface="Monotype Corsiva" pitchFamily="66" charset="0"/>
              </a:rPr>
              <a:t>обміну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143000"/>
            <a:ext cx="8305800" cy="4983163"/>
          </a:xfrm>
        </p:spPr>
        <p:txBody>
          <a:bodyPr/>
          <a:lstStyle/>
          <a:p>
            <a:pPr eaLnBrk="1" hangingPunct="1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Гроші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виступають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посередника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нескінченному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процесі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товарно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грошового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обігу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b="1" dirty="0" smtClean="0"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5" name="Picture 2" descr="http://partner09.ucoz.ru/Bar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590800"/>
            <a:ext cx="70866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Гроші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засіб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накопичення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47800"/>
            <a:ext cx="8229600" cy="4983163"/>
          </a:xfrm>
        </p:spPr>
        <p:txBody>
          <a:bodyPr/>
          <a:lstStyle/>
          <a:p>
            <a:pPr eaLnBrk="1" hangingPunct="1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Гроші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залишають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сферу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обігу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осідають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домашніх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сейфах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рахунках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банках</a:t>
            </a:r>
          </a:p>
          <a:p>
            <a:pPr eaLnBrk="1" hangingPunct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засіб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накопичення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виступає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золото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неповноцінні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гроші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увати 7"/>
          <p:cNvGrpSpPr>
            <a:grpSpLocks/>
          </p:cNvGrpSpPr>
          <p:nvPr/>
        </p:nvGrpSpPr>
        <p:grpSpPr bwMode="auto">
          <a:xfrm>
            <a:off x="457200" y="4114800"/>
            <a:ext cx="2895599" cy="2514599"/>
            <a:chOff x="3614190" y="-174703"/>
            <a:chExt cx="3178403" cy="2332314"/>
          </a:xfrm>
        </p:grpSpPr>
        <p:pic>
          <p:nvPicPr>
            <p:cNvPr id="8" name="Picture 6" descr="http://image.tsn.ua/media/images2/original/Feb2009/ee58bd6edb_113160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14190" y="-174703"/>
              <a:ext cx="3178403" cy="2332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Прямокутник 1"/>
            <p:cNvSpPr>
              <a:spLocks noChangeArrowheads="1"/>
            </p:cNvSpPr>
            <p:nvPr/>
          </p:nvSpPr>
          <p:spPr bwMode="auto">
            <a:xfrm>
              <a:off x="5689342" y="1695946"/>
              <a:ext cx="110325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altLang="ru-RU" sz="2400" b="1">
                  <a:solidFill>
                    <a:schemeClr val="bg1"/>
                  </a:solidFill>
                  <a:latin typeface="Calibri" pitchFamily="34" charset="0"/>
                </a:rPr>
                <a:t>готівка</a:t>
              </a:r>
              <a:endParaRPr lang="uk-UA" sz="2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Групувати 8"/>
          <p:cNvGrpSpPr>
            <a:grpSpLocks/>
          </p:cNvGrpSpPr>
          <p:nvPr/>
        </p:nvGrpSpPr>
        <p:grpSpPr bwMode="auto">
          <a:xfrm>
            <a:off x="3276601" y="4114800"/>
            <a:ext cx="2590800" cy="2514600"/>
            <a:chOff x="4311784" y="884471"/>
            <a:chExt cx="3048000" cy="2476501"/>
          </a:xfrm>
        </p:grpSpPr>
        <p:pic>
          <p:nvPicPr>
            <p:cNvPr id="11" name="Picture 8" descr="http://e-ogo.com.ua/images/v-kakoj-strane-vygodno-priobretat-nedvizhimost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11784" y="884471"/>
              <a:ext cx="3048000" cy="24765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2"/>
            <p:cNvSpPr txBox="1">
              <a:spLocks noChangeArrowheads="1"/>
            </p:cNvSpPr>
            <p:nvPr/>
          </p:nvSpPr>
          <p:spPr bwMode="auto">
            <a:xfrm>
              <a:off x="5583606" y="2869622"/>
              <a:ext cx="1620987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ru-RU" sz="2000" b="1">
                  <a:latin typeface="Calibri" pitchFamily="34" charset="0"/>
                </a:rPr>
                <a:t>нерухомість</a:t>
              </a:r>
            </a:p>
          </p:txBody>
        </p:sp>
      </p:grpSp>
      <p:grpSp>
        <p:nvGrpSpPr>
          <p:cNvPr id="13" name="Групувати 10"/>
          <p:cNvGrpSpPr>
            <a:grpSpLocks/>
          </p:cNvGrpSpPr>
          <p:nvPr/>
        </p:nvGrpSpPr>
        <p:grpSpPr bwMode="auto">
          <a:xfrm>
            <a:off x="5943600" y="4114800"/>
            <a:ext cx="3200400" cy="2395538"/>
            <a:chOff x="6312309" y="1695946"/>
            <a:chExt cx="2800378" cy="2307554"/>
          </a:xfrm>
        </p:grpSpPr>
        <p:pic>
          <p:nvPicPr>
            <p:cNvPr id="14" name="Picture 10" descr="http://top-desktop.ru/files/biznes/1024/70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312309" y="1695946"/>
              <a:ext cx="2800378" cy="2307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Прямокутник 3"/>
            <p:cNvSpPr>
              <a:spLocks noChangeArrowheads="1"/>
            </p:cNvSpPr>
            <p:nvPr/>
          </p:nvSpPr>
          <p:spPr bwMode="auto">
            <a:xfrm>
              <a:off x="8020608" y="3536550"/>
              <a:ext cx="108439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altLang="ru-RU" sz="2400" b="1">
                  <a:solidFill>
                    <a:schemeClr val="bg1"/>
                  </a:solidFill>
                  <a:latin typeface="Calibri" pitchFamily="34" charset="0"/>
                </a:rPr>
                <a:t>золото</a:t>
              </a:r>
              <a:endParaRPr lang="uk-UA" sz="24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8001000" cy="715962"/>
          </a:xfrm>
        </p:spPr>
        <p:txBody>
          <a:bodyPr>
            <a:normAutofit/>
          </a:bodyPr>
          <a:lstStyle/>
          <a:p>
            <a:r>
              <a:rPr lang="ru-RU" sz="3600" b="1" dirty="0" err="1" smtClean="0">
                <a:solidFill>
                  <a:srgbClr val="1D531D"/>
                </a:solidFill>
                <a:latin typeface="Times New Roman" pitchFamily="18" charset="0"/>
                <a:cs typeface="Times New Roman" pitchFamily="18" charset="0"/>
              </a:rPr>
              <a:t>Гроші</a:t>
            </a:r>
            <a:r>
              <a:rPr lang="ru-RU" sz="3600" b="1" dirty="0" smtClean="0">
                <a:solidFill>
                  <a:srgbClr val="1D531D"/>
                </a:solidFill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3600" b="1" dirty="0" err="1" smtClean="0">
                <a:solidFill>
                  <a:srgbClr val="1D531D"/>
                </a:solidFill>
                <a:latin typeface="Times New Roman" pitchFamily="18" charset="0"/>
                <a:cs typeface="Times New Roman" pitchFamily="18" charset="0"/>
              </a:rPr>
              <a:t>засіб</a:t>
            </a:r>
            <a:r>
              <a:rPr lang="ru-RU" sz="3600" b="1" dirty="0" smtClean="0">
                <a:solidFill>
                  <a:srgbClr val="1D531D"/>
                </a:solidFill>
                <a:latin typeface="Times New Roman" pitchFamily="18" charset="0"/>
                <a:cs typeface="Times New Roman" pitchFamily="18" charset="0"/>
              </a:rPr>
              <a:t> платежу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990600"/>
            <a:ext cx="8153400" cy="5867400"/>
          </a:xfrm>
        </p:spPr>
        <p:txBody>
          <a:bodyPr/>
          <a:lstStyle/>
          <a:p>
            <a:pPr eaLnBrk="1" hangingPunct="1"/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Гроші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виступають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засіб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сплати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боргу при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розбіжності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покупок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продажів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часі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просторі</a:t>
            </a:r>
            <a:endParaRPr lang="ru-RU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Товари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можуть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бути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продані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 кредит.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Кредитні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угоди породили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векселі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банкноти</a:t>
            </a:r>
            <a:endParaRPr lang="ru-RU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0" descr="000072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971800" y="3657600"/>
            <a:ext cx="4510678" cy="28836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uk-UA" b="1" dirty="0" smtClean="0">
                <a:solidFill>
                  <a:srgbClr val="360820"/>
                </a:solidFill>
                <a:latin typeface="Monotype Corsiva" pitchFamily="66" charset="0"/>
              </a:rPr>
              <a:t>Функції  світових грошей</a:t>
            </a:r>
            <a:endParaRPr lang="ru-RU" b="1" dirty="0" smtClean="0">
              <a:solidFill>
                <a:srgbClr val="36082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360820"/>
                </a:solidFill>
                <a:latin typeface="Monotype Corsiva" pitchFamily="66" charset="0"/>
              </a:rPr>
              <a:t>Гроші</a:t>
            </a:r>
            <a:r>
              <a:rPr lang="ru-RU" b="1" dirty="0" smtClean="0">
                <a:solidFill>
                  <a:srgbClr val="360820"/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rgbClr val="360820"/>
                </a:solidFill>
                <a:latin typeface="Monotype Corsiva" pitchFamily="66" charset="0"/>
              </a:rPr>
              <a:t>використовуються</a:t>
            </a:r>
            <a:r>
              <a:rPr lang="ru-RU" b="1" dirty="0" smtClean="0">
                <a:solidFill>
                  <a:srgbClr val="360820"/>
                </a:solidFill>
                <a:latin typeface="Monotype Corsiva" pitchFamily="66" charset="0"/>
              </a:rPr>
              <a:t> для </a:t>
            </a:r>
            <a:r>
              <a:rPr lang="ru-RU" b="1" dirty="0" err="1" smtClean="0">
                <a:solidFill>
                  <a:srgbClr val="360820"/>
                </a:solidFill>
                <a:latin typeface="Monotype Corsiva" pitchFamily="66" charset="0"/>
              </a:rPr>
              <a:t>міжнародних</a:t>
            </a:r>
            <a:r>
              <a:rPr lang="ru-RU" b="1" dirty="0" smtClean="0">
                <a:solidFill>
                  <a:srgbClr val="360820"/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rgbClr val="360820"/>
                </a:solidFill>
                <a:latin typeface="Monotype Corsiva" pitchFamily="66" charset="0"/>
              </a:rPr>
              <a:t>розрахунків</a:t>
            </a:r>
            <a:endParaRPr lang="ru-RU" b="1" dirty="0" smtClean="0">
              <a:solidFill>
                <a:srgbClr val="36082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  <p:pic>
        <p:nvPicPr>
          <p:cNvPr id="4" name="Picture 18" descr="0000729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438400" y="2819400"/>
            <a:ext cx="5181600" cy="3562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8077200" cy="868362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Закріплення матеріалу: </a:t>
            </a:r>
            <a:br>
              <a:rPr lang="uk-UA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Тест «Чи в грошах щастя?»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219200"/>
            <a:ext cx="8001000" cy="5410200"/>
          </a:xfrm>
        </p:spPr>
        <p:txBody>
          <a:bodyPr>
            <a:normAutofit fontScale="70000" lnSpcReduction="20000"/>
          </a:bodyPr>
          <a:lstStyle/>
          <a:p>
            <a:pPr indent="22225">
              <a:buNone/>
            </a:pPr>
            <a:r>
              <a:rPr lang="uk-UA" b="1" dirty="0" smtClean="0"/>
              <a:t>1. Перед вами постав вибір: багата людина з машиною чи людина ерудована, яка може знайти вихід з будь-якої ситуації, але без грошей. Кого ви виберете?</a:t>
            </a:r>
            <a:endParaRPr lang="ru-RU" dirty="0" smtClean="0"/>
          </a:p>
          <a:p>
            <a:pPr indent="22225">
              <a:buNone/>
            </a:pPr>
            <a:r>
              <a:rPr lang="uk-UA" dirty="0" smtClean="0"/>
              <a:t>а) Того, хто симпатичніший;</a:t>
            </a:r>
            <a:endParaRPr lang="ru-RU" dirty="0" smtClean="0"/>
          </a:p>
          <a:p>
            <a:pPr indent="22225">
              <a:buNone/>
            </a:pPr>
            <a:r>
              <a:rPr lang="uk-UA" dirty="0" smtClean="0"/>
              <a:t>б) того, хто багатший;</a:t>
            </a:r>
            <a:endParaRPr lang="ru-RU" dirty="0" smtClean="0"/>
          </a:p>
          <a:p>
            <a:pPr indent="22225">
              <a:buNone/>
            </a:pPr>
            <a:r>
              <a:rPr lang="uk-UA" dirty="0" smtClean="0"/>
              <a:t>в) я оцінюю людей за їх особисті якості, тому віддам перевагу другій людині.</a:t>
            </a:r>
            <a:endParaRPr lang="ru-RU" dirty="0" smtClean="0"/>
          </a:p>
          <a:p>
            <a:pPr indent="22225">
              <a:buNone/>
            </a:pPr>
            <a:r>
              <a:rPr lang="uk-UA" b="1" dirty="0" smtClean="0"/>
              <a:t>2. Великий прийом, прем’єра в театрі, дискотека, виставка</a:t>
            </a:r>
            <a:r>
              <a:rPr lang="uk-UA" dirty="0" smtClean="0"/>
              <a:t>.</a:t>
            </a:r>
            <a:endParaRPr lang="ru-RU" dirty="0" smtClean="0"/>
          </a:p>
          <a:p>
            <a:pPr indent="22225">
              <a:buNone/>
            </a:pPr>
            <a:r>
              <a:rPr lang="uk-UA" dirty="0" smtClean="0"/>
              <a:t>а) Іноді мені це цікаво;</a:t>
            </a:r>
            <a:endParaRPr lang="ru-RU" dirty="0" smtClean="0"/>
          </a:p>
          <a:p>
            <a:pPr indent="22225">
              <a:buNone/>
            </a:pPr>
            <a:r>
              <a:rPr lang="uk-UA" dirty="0" smtClean="0"/>
              <a:t>б) завжди сприймаю із захватом;</a:t>
            </a:r>
            <a:endParaRPr lang="ru-RU" dirty="0" smtClean="0"/>
          </a:p>
          <a:p>
            <a:pPr indent="22225">
              <a:buNone/>
            </a:pPr>
            <a:r>
              <a:rPr lang="uk-UA" dirty="0" smtClean="0"/>
              <a:t>в) утомлюють.</a:t>
            </a:r>
            <a:endParaRPr lang="ru-RU" dirty="0" smtClean="0"/>
          </a:p>
          <a:p>
            <a:pPr indent="22225">
              <a:buNone/>
            </a:pPr>
            <a:r>
              <a:rPr lang="uk-UA" b="1" dirty="0" smtClean="0"/>
              <a:t>3. Як ви ставитесь до хобі, яке вимагає значних грошових витрат?</a:t>
            </a:r>
            <a:endParaRPr lang="ru-RU" dirty="0" smtClean="0"/>
          </a:p>
          <a:p>
            <a:pPr indent="22225">
              <a:buNone/>
            </a:pPr>
            <a:r>
              <a:rPr lang="uk-UA" dirty="0" smtClean="0"/>
              <a:t>а) Мені шкода на це гроші;</a:t>
            </a:r>
            <a:endParaRPr lang="ru-RU" dirty="0" smtClean="0"/>
          </a:p>
          <a:p>
            <a:pPr indent="22225">
              <a:buNone/>
            </a:pPr>
            <a:r>
              <a:rPr lang="uk-UA" dirty="0" smtClean="0"/>
              <a:t>б) у мене немає можливості мати таке хобі;</a:t>
            </a:r>
            <a:endParaRPr lang="ru-RU" dirty="0" smtClean="0"/>
          </a:p>
          <a:p>
            <a:pPr indent="22225">
              <a:buNone/>
            </a:pPr>
            <a:r>
              <a:rPr lang="uk-UA" dirty="0" smtClean="0"/>
              <a:t>в) на одне з хобі я віддав би всі гроші.</a:t>
            </a:r>
            <a:endParaRPr lang="ru-RU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7848600" cy="41116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715000"/>
          </a:xfrm>
        </p:spPr>
        <p:txBody>
          <a:bodyPr>
            <a:normAutofit fontScale="70000" lnSpcReduction="20000"/>
          </a:bodyPr>
          <a:lstStyle/>
          <a:p>
            <a:pPr indent="22225">
              <a:buNone/>
            </a:pPr>
            <a:r>
              <a:rPr lang="uk-UA" b="1" dirty="0" smtClean="0"/>
              <a:t>4. Коли ви думаєте про гроші, які розраховуєте витратити впродовж тижня:</a:t>
            </a:r>
            <a:endParaRPr lang="ru-RU" dirty="0" smtClean="0"/>
          </a:p>
          <a:p>
            <a:pPr indent="22225">
              <a:buNone/>
            </a:pPr>
            <a:r>
              <a:rPr lang="uk-UA" dirty="0" smtClean="0"/>
              <a:t>а) витрачаєте за один тиждень;</a:t>
            </a:r>
            <a:endParaRPr lang="ru-RU" dirty="0" smtClean="0"/>
          </a:p>
          <a:p>
            <a:pPr indent="22225">
              <a:buNone/>
            </a:pPr>
            <a:r>
              <a:rPr lang="uk-UA" dirty="0" smtClean="0"/>
              <a:t>б) іноді їх вистачає, а іноді — ні;</a:t>
            </a:r>
            <a:endParaRPr lang="ru-RU" dirty="0" smtClean="0"/>
          </a:p>
          <a:p>
            <a:pPr indent="22225">
              <a:buNone/>
            </a:pPr>
            <a:r>
              <a:rPr lang="uk-UA" dirty="0" smtClean="0"/>
              <a:t>в) розподіляєте їх рівномірно.</a:t>
            </a:r>
            <a:endParaRPr lang="ru-RU" dirty="0" smtClean="0"/>
          </a:p>
          <a:p>
            <a:pPr indent="22225">
              <a:buNone/>
            </a:pPr>
            <a:r>
              <a:rPr lang="uk-UA" b="1" dirty="0" smtClean="0"/>
              <a:t>5. Люди, які під словом «щастя» розуміють багатство і гарне життя</a:t>
            </a:r>
            <a:r>
              <a:rPr lang="uk-UA" dirty="0" smtClean="0"/>
              <a:t>:</a:t>
            </a:r>
            <a:endParaRPr lang="ru-RU" dirty="0" smtClean="0"/>
          </a:p>
          <a:p>
            <a:pPr indent="22225">
              <a:buNone/>
            </a:pPr>
            <a:r>
              <a:rPr lang="uk-UA" dirty="0" smtClean="0"/>
              <a:t>а) викликають співчуття, адже справжнє щастя проходить повз них;</a:t>
            </a:r>
            <a:endParaRPr lang="ru-RU" dirty="0" smtClean="0"/>
          </a:p>
          <a:p>
            <a:pPr indent="22225">
              <a:buNone/>
            </a:pPr>
            <a:r>
              <a:rPr lang="uk-UA" dirty="0" smtClean="0"/>
              <a:t>б) мені неприємні, адже вони не вміють цінувати справжні цінності;</a:t>
            </a:r>
            <a:endParaRPr lang="ru-RU" dirty="0" smtClean="0"/>
          </a:p>
          <a:p>
            <a:pPr indent="22225">
              <a:buNone/>
            </a:pPr>
            <a:r>
              <a:rPr lang="uk-UA" dirty="0" smtClean="0"/>
              <a:t>в) розумні, адже краще бути здоровим і багатим, ніж бідним і хворим.</a:t>
            </a:r>
            <a:endParaRPr lang="ru-RU" dirty="0" smtClean="0"/>
          </a:p>
          <a:p>
            <a:pPr indent="22225">
              <a:buNone/>
            </a:pPr>
            <a:r>
              <a:rPr lang="uk-UA" b="1" dirty="0" smtClean="0"/>
              <a:t>6. Чому люди беруть гроші в борг?</a:t>
            </a:r>
            <a:endParaRPr lang="ru-RU" dirty="0" smtClean="0"/>
          </a:p>
          <a:p>
            <a:pPr indent="22225">
              <a:buNone/>
            </a:pPr>
            <a:r>
              <a:rPr lang="uk-UA" dirty="0" smtClean="0"/>
              <a:t>а) їхній середній дохід занадто низький;</a:t>
            </a:r>
            <a:endParaRPr lang="ru-RU" dirty="0" smtClean="0"/>
          </a:p>
          <a:p>
            <a:pPr indent="22225">
              <a:buNone/>
            </a:pPr>
            <a:r>
              <a:rPr lang="uk-UA" dirty="0" smtClean="0"/>
              <a:t>б) хочуть жити краще, ніж можуть;</a:t>
            </a:r>
            <a:endParaRPr lang="ru-RU" dirty="0" smtClean="0"/>
          </a:p>
          <a:p>
            <a:pPr indent="22225">
              <a:buNone/>
            </a:pPr>
            <a:r>
              <a:rPr lang="uk-UA" dirty="0" smtClean="0"/>
              <a:t>в) у них весь час з’являються непередбачувані витрати.</a:t>
            </a:r>
            <a:endParaRPr lang="ru-RU" dirty="0" smtClean="0"/>
          </a:p>
          <a:p>
            <a:pPr indent="22225"/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7315200" cy="457200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Ключ до відповідей: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85800"/>
            <a:ext cx="8305800" cy="57912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endParaRPr lang="uk-UA" b="1" dirty="0" smtClean="0"/>
          </a:p>
          <a:p>
            <a:endParaRPr lang="uk-UA" b="1" dirty="0" smtClean="0"/>
          </a:p>
          <a:p>
            <a:endParaRPr lang="uk-UA" b="1" dirty="0" smtClean="0"/>
          </a:p>
          <a:p>
            <a:endParaRPr lang="uk-UA" b="1" dirty="0" smtClean="0"/>
          </a:p>
          <a:p>
            <a:endParaRPr lang="uk-UA" b="1" dirty="0" smtClean="0"/>
          </a:p>
          <a:p>
            <a:r>
              <a:rPr lang="uk-UA" b="1" dirty="0" smtClean="0"/>
              <a:t>Від 4 до 9 балів. </a:t>
            </a:r>
            <a:r>
              <a:rPr lang="uk-UA" dirty="0" smtClean="0"/>
              <a:t>Гроші вас не цікавлять. Для вас важливіші духовні цінності.</a:t>
            </a:r>
            <a:endParaRPr lang="ru-RU" dirty="0" smtClean="0"/>
          </a:p>
          <a:p>
            <a:r>
              <a:rPr lang="uk-UA" b="1" dirty="0" smtClean="0"/>
              <a:t>Від 10 до 16 балів</a:t>
            </a:r>
            <a:r>
              <a:rPr lang="uk-UA" dirty="0" smtClean="0"/>
              <a:t>. У житті ви впадаєте в крайності. Життя на широку ногу подеколи приносить вам велике задоволення, але і що таке бути без копійки, ви добре знаєте.</a:t>
            </a:r>
            <a:endParaRPr lang="ru-RU" dirty="0" smtClean="0"/>
          </a:p>
          <a:p>
            <a:r>
              <a:rPr lang="uk-UA" b="1" dirty="0" smtClean="0"/>
              <a:t>Від 17 до 22 балів.</a:t>
            </a:r>
            <a:r>
              <a:rPr lang="uk-UA" dirty="0" smtClean="0"/>
              <a:t> Гроші й багате життя для вас — найголовніше.</a:t>
            </a:r>
            <a:endParaRPr lang="ru-RU" dirty="0" smtClean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47800" y="990600"/>
          <a:ext cx="6096000" cy="25958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24000"/>
                <a:gridCol w="1447800"/>
                <a:gridCol w="1600200"/>
                <a:gridCol w="1524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ДОМАШНЄ ЗАВДАННЯ: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Підготувати повідомлення та презентацію до уроку-семінару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“Види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грошей”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(номер учня по списку в журналі відповідає певному виду)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8001000" cy="868362"/>
          </a:xfrm>
        </p:spPr>
        <p:txBody>
          <a:bodyPr/>
          <a:lstStyle/>
          <a:p>
            <a:r>
              <a:rPr lang="uk-UA" dirty="0" smtClean="0"/>
              <a:t>Мета уроку: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uk-UA" b="1" dirty="0" smtClean="0"/>
              <a:t>навчальна – </a:t>
            </a:r>
            <a:r>
              <a:rPr lang="uk-UA" dirty="0" smtClean="0"/>
              <a:t>ознайомити студентів (учнів) з історією виникнення грошей,  сформувати уявлення про сутність грошей, розглянути їх види та функції.</a:t>
            </a:r>
            <a:endParaRPr lang="ru-RU" dirty="0" smtClean="0"/>
          </a:p>
          <a:p>
            <a:pPr lvl="0"/>
            <a:r>
              <a:rPr lang="uk-UA" b="1" dirty="0" smtClean="0"/>
              <a:t>розвиваюча  - </a:t>
            </a:r>
            <a:r>
              <a:rPr lang="uk-UA" dirty="0" smtClean="0"/>
              <a:t>усвідомити значення, роль грошей в соціально-економічному житті країни.</a:t>
            </a:r>
            <a:endParaRPr lang="ru-RU" dirty="0" smtClean="0"/>
          </a:p>
          <a:p>
            <a:pPr lvl="0"/>
            <a:r>
              <a:rPr lang="uk-UA" b="1" dirty="0" smtClean="0"/>
              <a:t>виховна - </a:t>
            </a:r>
            <a:r>
              <a:rPr lang="uk-UA" dirty="0" smtClean="0"/>
              <a:t>навчити оцінювати необхідність грошей з точки зору економіки. Формувати відповідальне ставлення до грошей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0"/>
            <a:ext cx="32861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idx="4294967295"/>
          </p:nvPr>
        </p:nvSpPr>
        <p:spPr>
          <a:xfrm>
            <a:off x="4032250" y="273050"/>
            <a:ext cx="5111750" cy="5853113"/>
          </a:xfrm>
        </p:spPr>
        <p:txBody>
          <a:bodyPr/>
          <a:lstStyle/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0" y="1371600"/>
            <a:ext cx="5410200" cy="46910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000" b="1" kern="10" dirty="0" err="1" smtClean="0">
                <a:ln w="9525"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Дякую</a:t>
            </a:r>
            <a:r>
              <a:rPr lang="ru-RU" sz="8000" b="1" kern="10" dirty="0" smtClean="0">
                <a:ln w="9525"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8000" b="1" kern="10" dirty="0" err="1" smtClean="0">
                <a:ln w="9525"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увагу</a:t>
            </a:r>
            <a:r>
              <a:rPr lang="ru-RU" sz="8000" b="1" kern="10" dirty="0" smtClean="0">
                <a:ln w="9525"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!</a:t>
            </a: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/>
              <a:t>ОГОЛОШЕННЯ ТЕМИ, МЕТИ, МОТИВАЦІЯ НАВЧАЛЬНОЇ ДІЯЛЬНОСТІ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uk-UA" sz="4600" dirty="0" smtClean="0">
                <a:latin typeface="Times New Roman" pitchFamily="18" charset="0"/>
                <a:cs typeface="Times New Roman" pitchFamily="18" charset="0"/>
              </a:rPr>
              <a:t>Викладач та студенти протягом всього заняття використовують мультимедійну презентацію. Ми маємо усвідомлювати, що у людей з давніх – здавен виникла потреба обмінюватися   певними продуктами. Проблеми з прямим обміном товарів наштовхували на думку, що варто обмінювати свій товар на такий, що потрібен кожному і вже цей товар потім обмінювати на потрібний. Так виникла ідея грошей і почалися пошуки того, що могло б бути цим  універсальним товаром .</a:t>
            </a:r>
            <a:endParaRPr lang="ru-RU" sz="4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АКТУАЛІЗАЦІЯ ОПОРНИХ ЗНАНЬ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Що таке гроші?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Назвіть основні відмінності між раціоналістичною та еволюційною концепцією походження грошей?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 якому етапі розвитку грошей відчутна роль держави?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Назвіть функції грошей?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Назвіть відмінність між повноцінними і неповноцінними грішми.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8001000" cy="792162"/>
          </a:xfrm>
        </p:spPr>
        <p:txBody>
          <a:bodyPr>
            <a:normAutofit fontScale="90000"/>
          </a:bodyPr>
          <a:lstStyle/>
          <a:p>
            <a:r>
              <a:rPr b="1" dirty="0" lang="uk-UA" smtClean="0" sz="3200">
                <a:latin charset="0" pitchFamily="18" typeface="Times New Roman"/>
                <a:cs charset="0" pitchFamily="18" typeface="Times New Roman"/>
              </a:rPr>
              <a:t>Походження грошей та розвиток їх форм.</a:t>
            </a:r>
            <a:r>
              <a:rPr dirty="0" lang="ru-RU" smtClean="0" sz="3200">
                <a:latin charset="0" pitchFamily="18" typeface="Times New Roman"/>
                <a:cs charset="0" pitchFamily="18" typeface="Times New Roman"/>
              </a:rPr>
              <a:t/>
            </a:r>
            <a:br>
              <a:rPr dirty="0" lang="ru-RU" smtClean="0" sz="3200">
                <a:latin charset="0" pitchFamily="18" typeface="Times New Roman"/>
                <a:cs charset="0" pitchFamily="18" typeface="Times New Roman"/>
              </a:rPr>
            </a:br>
            <a:endParaRPr dirty="0" lang="ru-RU" sz="32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990600"/>
            <a:ext cx="8305800" cy="5562600"/>
          </a:xfrm>
        </p:spPr>
        <p:txBody>
          <a:bodyPr>
            <a:normAutofit/>
          </a:bodyPr>
          <a:lstStyle/>
          <a:p>
            <a:r>
              <a:rPr b="1" dirty="0" lang="uk-UA" smtClean="0" sz="2400">
                <a:latin charset="0" pitchFamily="18" typeface="Times New Roman"/>
                <a:cs charset="0" pitchFamily="18" typeface="Times New Roman"/>
              </a:rPr>
              <a:t>У Північній Європі роль універсального товару певний час відігравали сокира та стріли, у Африці -  худоба, у американських індіанців – намисто із черепашок або бісеру, в ескімосів – кістки риби. І це перелік далеко не повний.</a:t>
            </a:r>
          </a:p>
          <a:p>
            <a:r>
              <a:rPr b="1" dirty="0" lang="uk-UA" smtClean="0" sz="2400">
                <a:latin charset="0" pitchFamily="18" typeface="Times New Roman"/>
                <a:cs charset="0" pitchFamily="18" typeface="Times New Roman"/>
              </a:rPr>
              <a:t> </a:t>
            </a:r>
            <a:endParaRPr dirty="0" lang="ru-RU" sz="24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4" name="Рисунок 3"/>
          <p:cNvPicPr/>
          <p:nvPr/>
        </p:nvPicPr>
        <p:blipFill>
          <a:blip cstate="print" r:embed="rId2"/>
          <a:stretch>
            <a:fillRect/>
          </a:stretch>
        </p:blipFill>
        <p:spPr>
          <a:xfrm>
            <a:off x="457200" y="2971800"/>
            <a:ext cx="2808312" cy="2590800"/>
          </a:xfrm>
          <a:prstGeom prst="rect">
            <a:avLst/>
          </a:prstGeom>
          <a:ln>
            <a:noFill/>
          </a:ln>
        </p:spPr>
      </p:pic>
      <p:pic>
        <p:nvPicPr>
          <p:cNvPr id="5" name="Содержимое 3"/>
          <p:cNvPicPr/>
          <p:nvPr/>
        </p:nvPicPr>
        <p:blipFill>
          <a:blip cstate="print" r:embed="rId3"/>
          <a:stretch>
            <a:fillRect/>
          </a:stretch>
        </p:blipFill>
        <p:spPr>
          <a:xfrm>
            <a:off x="6172200" y="2971800"/>
            <a:ext cx="2743200" cy="2590800"/>
          </a:xfrm>
          <a:prstGeom prst="rect">
            <a:avLst/>
          </a:prstGeom>
          <a:ln>
            <a:noFill/>
          </a:ln>
        </p:spPr>
      </p:pic>
      <p:pic>
        <p:nvPicPr>
          <p:cNvPr id="6" name="Picture 4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505200" y="2895600"/>
            <a:ext cx="24384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 обігу гроші функціонують у певних формах: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143000"/>
            <a:ext cx="8305800" cy="4983163"/>
          </a:xfrm>
        </p:spPr>
        <p:txBody>
          <a:bodyPr>
            <a:normAutofit/>
          </a:bodyPr>
          <a:lstStyle/>
          <a:p>
            <a:pPr lvl="0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повноцінні гроші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(ваговий вміст відповідає їх номінальній вартості).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Грошовий знак, випущений державою та виготовлений з металу ( золота, срібла, нікелю).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dirty="0"/>
          </a:p>
        </p:txBody>
      </p:sp>
      <p:pic>
        <p:nvPicPr>
          <p:cNvPr id="4" name="Picture 4" descr="http://lakshmidasi.ru/img/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3505200"/>
            <a:ext cx="5943600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8077200" cy="868362"/>
          </a:xfrm>
        </p:spPr>
        <p:txBody>
          <a:bodyPr>
            <a:normAutofit fontScale="90000"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 обігу гроші функціонують у певних формах: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066800"/>
            <a:ext cx="8458200" cy="50593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Неповноцінні гроші поділяються на: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готівкові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(виготовлені з металу, паперу);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депозитні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(існують у вигляді певних сум на рахунках у банку);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2" descr="http://os1.i.ua/1/101/2283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3352800"/>
            <a:ext cx="57912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8001000" cy="944562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 обігу гроші функціонують у певних формах</a:t>
            </a:r>
            <a:endParaRPr lang="ru-RU" sz="32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143000"/>
            <a:ext cx="86868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Яка ж роль держави у створенні  грошей 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Держава надає перевагу паперовим грошам силу законного платіжного засобу та приймає їх під час платежу.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Проте це не значить, що держава  – творець грошей,  що роль її в цьому процесі визначальна, а самі гроші – виключно продукт, створений державою.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По – перше, сам ринок спричиняє потребу в грошах, на яку держава повинна орієнтуватися.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По  – друге,  ринок висуває жорсткі вимоги до носія грошових функцій, і держава повинна вибрати носія, який здатний найповніше задовольнити ці вимоги.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По – третє, кількість грошей в обігу визначається певними об’єктивними закономірностями, які повинні враховуватися державою в її діях.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527</TotalTime>
  <Words>896</Words>
  <Application>Microsoft Office PowerPoint</Application>
  <PresentationFormat>Экран (4:3)</PresentationFormat>
  <Paragraphs>134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Презентація</vt:lpstr>
      <vt:lpstr>Мета уроку:</vt:lpstr>
      <vt:lpstr>ОГОЛОШЕННЯ ТЕМИ, МЕТИ, МОТИВАЦІЯ НАВЧАЛЬНОЇ ДІЯЛЬНОСТІ</vt:lpstr>
      <vt:lpstr>АКТУАЛІЗАЦІЯ ОПОРНИХ ЗНАНЬ</vt:lpstr>
      <vt:lpstr>Походження грошей та розвиток їх форм. </vt:lpstr>
      <vt:lpstr>В обігу гроші функціонують у певних формах: </vt:lpstr>
      <vt:lpstr>В обігу гроші функціонують у певних формах:</vt:lpstr>
      <vt:lpstr>В обігу гроші функціонують у певних формах</vt:lpstr>
      <vt:lpstr>Яка ж роль держави у створенні  грошей ? </vt:lpstr>
      <vt:lpstr>Функції грошей</vt:lpstr>
      <vt:lpstr>Гроші як міра вартості</vt:lpstr>
      <vt:lpstr>Гроші як засіб обміну</vt:lpstr>
      <vt:lpstr>Гроші як засіб накопичення</vt:lpstr>
      <vt:lpstr>Гроші як засіб платежу</vt:lpstr>
      <vt:lpstr>Функції  світових грошей</vt:lpstr>
      <vt:lpstr>Закріплення матеріалу:  Тест «Чи в грошах щастя?»</vt:lpstr>
      <vt:lpstr>Слайд 17</vt:lpstr>
      <vt:lpstr>Ключ до відповідей:</vt:lpstr>
      <vt:lpstr>ДОМАШНЄ ЗАВДАННЯ: 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ЖИТОМИРСЬКИЙ АГРОТЕХНІЧНИЙ КОЛЕДЖ</dc:title>
  <dc:creator>Діма</dc:creator>
  <cp:lastModifiedBy>User</cp:lastModifiedBy>
  <cp:revision>80</cp:revision>
  <dcterms:created xsi:type="dcterms:W3CDTF">2013-03-04T16:34:13Z</dcterms:created>
  <dcterms:modified xsi:type="dcterms:W3CDTF">2016-03-01T19:49:50Z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481266</vt:lpwstr>
  </property>
  <property fmtid="{D5CDD505-2E9C-101B-9397-08002B2CF9AE}" name="NXPowerLiteVersion" pid="3">
    <vt:lpwstr>D4.1.4</vt:lpwstr>
  </property>
</Properties>
</file>