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8" r:id="rId1"/>
  </p:sldMasterIdLst>
  <p:sldIdLst>
    <p:sldId id="256" r:id="rId2"/>
    <p:sldId id="257" r:id="rId3"/>
    <p:sldId id="277" r:id="rId4"/>
    <p:sldId id="258" r:id="rId5"/>
    <p:sldId id="259" r:id="rId6"/>
    <p:sldId id="264" r:id="rId7"/>
    <p:sldId id="260" r:id="rId8"/>
    <p:sldId id="261" r:id="rId9"/>
    <p:sldId id="270" r:id="rId10"/>
    <p:sldId id="271" r:id="rId11"/>
    <p:sldId id="272" r:id="rId12"/>
    <p:sldId id="262" r:id="rId13"/>
    <p:sldId id="265" r:id="rId14"/>
    <p:sldId id="266" r:id="rId15"/>
    <p:sldId id="267" r:id="rId16"/>
    <p:sldId id="268" r:id="rId17"/>
    <p:sldId id="275" r:id="rId18"/>
    <p:sldId id="269" r:id="rId19"/>
    <p:sldId id="273" r:id="rId20"/>
    <p:sldId id="274" r:id="rId21"/>
    <p:sldId id="276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84875" autoAdjust="0"/>
  </p:normalViewPr>
  <p:slideViewPr>
    <p:cSldViewPr>
      <p:cViewPr varScale="1">
        <p:scale>
          <a:sx n="71" d="100"/>
          <a:sy n="71" d="100"/>
        </p:scale>
        <p:origin x="-494" y="-67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5D56F-F704-4124-B212-3ABCDCD9EB2E}" type="datetimeFigureOut">
              <a:rPr lang="ru-RU" smtClean="0"/>
              <a:pPr/>
              <a:t>22.01.2018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E47607-9B5F-4247-914D-95F8A98A04C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5D56F-F704-4124-B212-3ABCDCD9EB2E}" type="datetimeFigureOut">
              <a:rPr lang="ru-RU" smtClean="0"/>
              <a:pPr/>
              <a:t>22.01.2018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E47607-9B5F-4247-914D-95F8A98A04C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5D56F-F704-4124-B212-3ABCDCD9EB2E}" type="datetimeFigureOut">
              <a:rPr lang="ru-RU" smtClean="0"/>
              <a:pPr/>
              <a:t>22.01.2018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E47607-9B5F-4247-914D-95F8A98A04C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5D56F-F704-4124-B212-3ABCDCD9EB2E}" type="datetimeFigureOut">
              <a:rPr lang="ru-RU" smtClean="0"/>
              <a:pPr/>
              <a:t>22.01.2018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E47607-9B5F-4247-914D-95F8A98A04C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5D56F-F704-4124-B212-3ABCDCD9EB2E}" type="datetimeFigureOut">
              <a:rPr lang="ru-RU" smtClean="0"/>
              <a:pPr/>
              <a:t>22.01.2018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E47607-9B5F-4247-914D-95F8A98A04C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5D56F-F704-4124-B212-3ABCDCD9EB2E}" type="datetimeFigureOut">
              <a:rPr lang="ru-RU" smtClean="0"/>
              <a:pPr/>
              <a:t>22.01.2018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E47607-9B5F-4247-914D-95F8A98A04C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5D56F-F704-4124-B212-3ABCDCD9EB2E}" type="datetimeFigureOut">
              <a:rPr lang="ru-RU" smtClean="0"/>
              <a:pPr/>
              <a:t>22.01.2018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E47607-9B5F-4247-914D-95F8A98A04C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5D56F-F704-4124-B212-3ABCDCD9EB2E}" type="datetimeFigureOut">
              <a:rPr lang="ru-RU" smtClean="0"/>
              <a:pPr/>
              <a:t>22.01.2018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E47607-9B5F-4247-914D-95F8A98A04C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5D56F-F704-4124-B212-3ABCDCD9EB2E}" type="datetimeFigureOut">
              <a:rPr lang="ru-RU" smtClean="0"/>
              <a:pPr/>
              <a:t>22.01.2018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E47607-9B5F-4247-914D-95F8A98A04C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5D56F-F704-4124-B212-3ABCDCD9EB2E}" type="datetimeFigureOut">
              <a:rPr lang="ru-RU" smtClean="0"/>
              <a:pPr/>
              <a:t>22.01.2018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E47607-9B5F-4247-914D-95F8A98A04C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5D56F-F704-4124-B212-3ABCDCD9EB2E}" type="datetimeFigureOut">
              <a:rPr lang="ru-RU" smtClean="0"/>
              <a:pPr/>
              <a:t>22.01.2018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E47607-9B5F-4247-914D-95F8A98A04C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A235D56F-F704-4124-B212-3ABCDCD9EB2E}" type="datetimeFigureOut">
              <a:rPr lang="ru-RU" smtClean="0"/>
              <a:pPr/>
              <a:t>22.01.2018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03E47607-9B5F-4247-914D-95F8A98A04C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uk.wikipedia.org/wiki/%D0%9A%D1%80%D0%B5%D0%B4%D0%B8%D1%82" TargetMode="External"/><Relationship Id="rId7" Type="http://schemas.openxmlformats.org/officeDocument/2006/relationships/image" Target="../media/image7.jpeg"/><Relationship Id="rId2" Type="http://schemas.openxmlformats.org/officeDocument/2006/relationships/hyperlink" Target="https://uk.wikipedia.org/wiki/%D0%91%D0%B0%D0%BD%D0%BA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uk.wikipedia.org/wiki/%D0%9B%D1%96%D0%BC%D1%96%D1%82" TargetMode="External"/><Relationship Id="rId5" Type="http://schemas.openxmlformats.org/officeDocument/2006/relationships/hyperlink" Target="https://uk.wikipedia.org/wiki/%D0%A0%D0%B0%D1%85%D1%83%D0%BD%D0%BE%D0%BA" TargetMode="External"/><Relationship Id="rId4" Type="http://schemas.openxmlformats.org/officeDocument/2006/relationships/hyperlink" Target="https://uk.wikipedia.org/wiki/%D0%9F%D0%BB%D0%B0%D1%82%D1%96%D0%B6%D0%BD%D0%B0_(%D0%B4%D0%B5%D0%B1%D0%B5%D1%82%D0%BE%D0%B2%D0%B0)_%D0%BA%D0%B0%D1%80%D1%82%D0%BA%D0%B0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51520" y="3286428"/>
            <a:ext cx="4049216" cy="3312368"/>
          </a:xfrm>
          <a:prstGeom prst="rect">
            <a:avLst/>
          </a:prstGeom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074242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uk-UA" sz="3600" dirty="0" smtClean="0">
                <a:solidFill>
                  <a:srgbClr val="FF0000"/>
                </a:solidFill>
              </a:rPr>
              <a:t>КРЕДИТИ І ДЕПОЗИТИ.</a:t>
            </a:r>
            <a:br>
              <a:rPr lang="uk-UA" sz="3600" dirty="0" smtClean="0">
                <a:solidFill>
                  <a:srgbClr val="FF0000"/>
                </a:solidFill>
              </a:rPr>
            </a:br>
            <a:r>
              <a:rPr lang="uk-UA" sz="3600" dirty="0" smtClean="0">
                <a:solidFill>
                  <a:srgbClr val="FF0000"/>
                </a:solidFill>
              </a:rPr>
              <a:t>ПЕРЕВАГИ ТА НЕДОЛІКИ  ВИКОРИСТАННЯ  БАНКІВСЬКИХ КРЕДИТНИХ І ДЕПОЗИТНИХ ПЛАТІЖНИХ  КАРТОК</a:t>
            </a:r>
            <a:endParaRPr lang="ru-RU" sz="3600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48053" y="3286428"/>
            <a:ext cx="4132878" cy="33123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366197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55576" y="980726"/>
            <a:ext cx="7776864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dirty="0" err="1">
                <a:solidFill>
                  <a:srgbClr val="FF0000"/>
                </a:solidFill>
              </a:rPr>
              <a:t>Картка</a:t>
            </a:r>
            <a:r>
              <a:rPr lang="ru-RU" sz="2400" b="1" dirty="0">
                <a:solidFill>
                  <a:srgbClr val="FF0000"/>
                </a:solidFill>
              </a:rPr>
              <a:t> </a:t>
            </a:r>
            <a:r>
              <a:rPr lang="ru-RU" sz="2400" b="1" dirty="0" err="1">
                <a:solidFill>
                  <a:srgbClr val="FF0000"/>
                </a:solidFill>
              </a:rPr>
              <a:t>кредитна</a:t>
            </a:r>
            <a:r>
              <a:rPr lang="ru-RU" sz="2400" b="1" dirty="0">
                <a:solidFill>
                  <a:srgbClr val="FF0000"/>
                </a:solidFill>
              </a:rPr>
              <a:t> золота</a:t>
            </a:r>
            <a:r>
              <a:rPr lang="ru-RU" sz="2400" dirty="0">
                <a:solidFill>
                  <a:srgbClr val="FF0000"/>
                </a:solidFill>
              </a:rPr>
              <a:t> </a:t>
            </a:r>
            <a:r>
              <a:rPr lang="ru-RU" sz="2400" dirty="0"/>
              <a:t>– 1) </a:t>
            </a:r>
            <a:r>
              <a:rPr lang="ru-RU" sz="2400" dirty="0" err="1"/>
              <a:t>кредитна</a:t>
            </a:r>
            <a:r>
              <a:rPr lang="ru-RU" sz="2400" dirty="0"/>
              <a:t> </a:t>
            </a:r>
            <a:r>
              <a:rPr lang="ru-RU" sz="2400" dirty="0" err="1"/>
              <a:t>картка</a:t>
            </a:r>
            <a:r>
              <a:rPr lang="ru-RU" sz="2400" dirty="0"/>
              <a:t>, яка </a:t>
            </a:r>
            <a:r>
              <a:rPr lang="ru-RU" sz="2400" dirty="0" err="1"/>
              <a:t>дає</a:t>
            </a:r>
            <a:r>
              <a:rPr lang="ru-RU" sz="2400" dirty="0"/>
              <a:t> право на </a:t>
            </a:r>
            <a:r>
              <a:rPr lang="ru-RU" sz="2400" dirty="0" err="1"/>
              <a:t>отримання</a:t>
            </a:r>
            <a:r>
              <a:rPr lang="ru-RU" sz="2400" dirty="0"/>
              <a:t> </a:t>
            </a:r>
            <a:r>
              <a:rPr lang="ru-RU" sz="2400" dirty="0" smtClean="0"/>
              <a:t> револьверного кредиту </a:t>
            </a:r>
            <a:r>
              <a:rPr lang="ru-RU" sz="2400" dirty="0" err="1"/>
              <a:t>зі</a:t>
            </a:r>
            <a:r>
              <a:rPr lang="ru-RU" sz="2400" dirty="0"/>
              <a:t> </a:t>
            </a:r>
            <a:r>
              <a:rPr lang="ru-RU" sz="2400" dirty="0" err="1"/>
              <a:t>знижкою</a:t>
            </a:r>
            <a:r>
              <a:rPr lang="ru-RU" sz="2400" dirty="0"/>
              <a:t> до 50% </a:t>
            </a:r>
            <a:r>
              <a:rPr lang="ru-RU" sz="2400" dirty="0" err="1"/>
              <a:t>терміном</a:t>
            </a:r>
            <a:r>
              <a:rPr lang="ru-RU" sz="2400" dirty="0"/>
              <a:t> до 7,5 </a:t>
            </a:r>
            <a:r>
              <a:rPr lang="ru-RU" sz="2400" dirty="0" err="1"/>
              <a:t>років</a:t>
            </a:r>
            <a:r>
              <a:rPr lang="ru-RU" sz="2400" dirty="0"/>
              <a:t>, 2) </a:t>
            </a:r>
            <a:r>
              <a:rPr lang="ru-RU" sz="2400" dirty="0" err="1"/>
              <a:t>грошова</a:t>
            </a:r>
            <a:r>
              <a:rPr lang="ru-RU" sz="2400" dirty="0"/>
              <a:t> застава, </a:t>
            </a:r>
            <a:r>
              <a:rPr lang="ru-RU" sz="2400" dirty="0" err="1"/>
              <a:t>що</a:t>
            </a:r>
            <a:r>
              <a:rPr lang="ru-RU" sz="2400" dirty="0"/>
              <a:t> </a:t>
            </a:r>
            <a:r>
              <a:rPr lang="ru-RU" sz="2400" dirty="0" err="1"/>
              <a:t>перевищує</a:t>
            </a:r>
            <a:r>
              <a:rPr lang="ru-RU" sz="2400" dirty="0"/>
              <a:t> </a:t>
            </a:r>
            <a:r>
              <a:rPr lang="ru-RU" sz="2400" dirty="0" err="1"/>
              <a:t>розміри</a:t>
            </a:r>
            <a:r>
              <a:rPr lang="ru-RU" sz="2400" dirty="0"/>
              <a:t> кредиту в 3 рази</a:t>
            </a:r>
            <a:r>
              <a:rPr lang="ru-RU" sz="2400" dirty="0" smtClean="0"/>
              <a:t>.</a:t>
            </a:r>
          </a:p>
          <a:p>
            <a:pPr algn="just"/>
            <a:endParaRPr lang="uk-UA" sz="2400" dirty="0" smtClean="0"/>
          </a:p>
          <a:p>
            <a:pPr algn="just"/>
            <a:r>
              <a:rPr lang="ru-RU" sz="2400" b="1" dirty="0" err="1" smtClean="0">
                <a:solidFill>
                  <a:srgbClr val="C00000"/>
                </a:solidFill>
              </a:rPr>
              <a:t>Платинова</a:t>
            </a:r>
            <a:r>
              <a:rPr lang="ru-RU" sz="2400" b="1" dirty="0" smtClean="0">
                <a:solidFill>
                  <a:srgbClr val="C00000"/>
                </a:solidFill>
              </a:rPr>
              <a:t> </a:t>
            </a:r>
            <a:r>
              <a:rPr lang="ru-RU" sz="2400" b="1" dirty="0" err="1">
                <a:solidFill>
                  <a:srgbClr val="C00000"/>
                </a:solidFill>
              </a:rPr>
              <a:t>кредитна</a:t>
            </a:r>
            <a:r>
              <a:rPr lang="ru-RU" sz="2400" b="1" dirty="0">
                <a:solidFill>
                  <a:srgbClr val="C00000"/>
                </a:solidFill>
              </a:rPr>
              <a:t> </a:t>
            </a:r>
            <a:r>
              <a:rPr lang="ru-RU" sz="2400" b="1" dirty="0" err="1">
                <a:solidFill>
                  <a:srgbClr val="C00000"/>
                </a:solidFill>
              </a:rPr>
              <a:t>картка</a:t>
            </a:r>
            <a:r>
              <a:rPr lang="ru-RU" sz="2400" dirty="0">
                <a:solidFill>
                  <a:srgbClr val="C00000"/>
                </a:solidFill>
              </a:rPr>
              <a:t> </a:t>
            </a:r>
            <a:r>
              <a:rPr lang="ru-RU" sz="2400" dirty="0"/>
              <a:t>– 1) </a:t>
            </a:r>
            <a:r>
              <a:rPr lang="ru-RU" sz="2400" dirty="0" err="1"/>
              <a:t>картка</a:t>
            </a:r>
            <a:r>
              <a:rPr lang="ru-RU" sz="2400" dirty="0"/>
              <a:t>, яка </a:t>
            </a:r>
            <a:r>
              <a:rPr lang="ru-RU" sz="2400" dirty="0" err="1"/>
              <a:t>дає</a:t>
            </a:r>
            <a:r>
              <a:rPr lang="ru-RU" sz="2400" dirty="0"/>
              <a:t> право на </a:t>
            </a:r>
            <a:r>
              <a:rPr lang="ru-RU" sz="2400" dirty="0" err="1"/>
              <a:t>отримання</a:t>
            </a:r>
            <a:r>
              <a:rPr lang="ru-RU" sz="2400" dirty="0"/>
              <a:t> револьверного кредиту </a:t>
            </a:r>
            <a:r>
              <a:rPr lang="ru-RU" sz="2400" dirty="0" err="1"/>
              <a:t>зі</a:t>
            </a:r>
            <a:r>
              <a:rPr lang="ru-RU" sz="2400" dirty="0"/>
              <a:t> </a:t>
            </a:r>
            <a:r>
              <a:rPr lang="ru-RU" sz="2400" dirty="0" err="1"/>
              <a:t>знижкою</a:t>
            </a:r>
            <a:r>
              <a:rPr lang="ru-RU" sz="2400" dirty="0"/>
              <a:t> до 90% </a:t>
            </a:r>
            <a:r>
              <a:rPr lang="ru-RU" sz="2400" dirty="0" err="1"/>
              <a:t>терміном</a:t>
            </a:r>
            <a:r>
              <a:rPr lang="ru-RU" sz="2400" dirty="0"/>
              <a:t> до 10 </a:t>
            </a:r>
            <a:r>
              <a:rPr lang="ru-RU" sz="2400" dirty="0" err="1"/>
              <a:t>років</a:t>
            </a:r>
            <a:r>
              <a:rPr lang="ru-RU" sz="2400" dirty="0"/>
              <a:t>, 2) </a:t>
            </a:r>
            <a:r>
              <a:rPr lang="ru-RU" sz="2400" dirty="0" err="1"/>
              <a:t>грошова</a:t>
            </a:r>
            <a:r>
              <a:rPr lang="ru-RU" sz="2400" dirty="0"/>
              <a:t> застава, </a:t>
            </a:r>
            <a:r>
              <a:rPr lang="ru-RU" sz="2400" dirty="0" err="1"/>
              <a:t>що</a:t>
            </a:r>
            <a:r>
              <a:rPr lang="ru-RU" sz="2400" dirty="0"/>
              <a:t> </a:t>
            </a:r>
            <a:r>
              <a:rPr lang="ru-RU" sz="2400" dirty="0" err="1"/>
              <a:t>перевищує</a:t>
            </a:r>
            <a:r>
              <a:rPr lang="ru-RU" sz="2400" dirty="0"/>
              <a:t> </a:t>
            </a:r>
            <a:r>
              <a:rPr lang="ru-RU" sz="2400" dirty="0" err="1"/>
              <a:t>обсяги</a:t>
            </a:r>
            <a:r>
              <a:rPr lang="ru-RU" sz="2400" dirty="0"/>
              <a:t> кредиту в 3 рази.</a:t>
            </a:r>
          </a:p>
          <a:p>
            <a:pPr algn="just"/>
            <a:r>
              <a:rPr lang="ru-RU" sz="2400" dirty="0"/>
              <a:t> </a:t>
            </a:r>
            <a:endParaRPr lang="ru-RU" sz="2400" dirty="0" smtClean="0"/>
          </a:p>
          <a:p>
            <a:pPr algn="just"/>
            <a:r>
              <a:rPr lang="ru-RU" sz="2400" dirty="0" err="1" smtClean="0">
                <a:solidFill>
                  <a:srgbClr val="FF0000"/>
                </a:solidFill>
              </a:rPr>
              <a:t>Револьверна</a:t>
            </a:r>
            <a:r>
              <a:rPr lang="ru-RU" sz="2400" dirty="0" smtClean="0">
                <a:solidFill>
                  <a:srgbClr val="FF0000"/>
                </a:solidFill>
              </a:rPr>
              <a:t> </a:t>
            </a:r>
            <a:r>
              <a:rPr lang="ru-RU" sz="2400" dirty="0" err="1" smtClean="0">
                <a:solidFill>
                  <a:srgbClr val="FF0000"/>
                </a:solidFill>
              </a:rPr>
              <a:t>кредитна</a:t>
            </a:r>
            <a:r>
              <a:rPr lang="ru-RU" sz="2400" dirty="0" smtClean="0">
                <a:solidFill>
                  <a:srgbClr val="FF0000"/>
                </a:solidFill>
              </a:rPr>
              <a:t> </a:t>
            </a:r>
            <a:r>
              <a:rPr lang="ru-RU" sz="2400" dirty="0" err="1" smtClean="0">
                <a:solidFill>
                  <a:srgbClr val="FF0000"/>
                </a:solidFill>
              </a:rPr>
              <a:t>лінія</a:t>
            </a:r>
            <a:r>
              <a:rPr lang="ru-RU" sz="2400" dirty="0" smtClean="0"/>
              <a:t> – </a:t>
            </a:r>
            <a:r>
              <a:rPr lang="ru-RU" sz="2400" i="1" dirty="0" err="1" smtClean="0"/>
              <a:t>це</a:t>
            </a:r>
            <a:r>
              <a:rPr lang="ru-RU" sz="2400" i="1" dirty="0" smtClean="0"/>
              <a:t> </a:t>
            </a:r>
            <a:r>
              <a:rPr lang="ru-RU" sz="2400" i="1" dirty="0" err="1" smtClean="0"/>
              <a:t>відновлювальна</a:t>
            </a:r>
            <a:r>
              <a:rPr lang="ru-RU" sz="2400" i="1" dirty="0" smtClean="0"/>
              <a:t> сума на </a:t>
            </a:r>
            <a:r>
              <a:rPr lang="ru-RU" sz="2400" i="1" dirty="0" err="1" smtClean="0"/>
              <a:t>рахунку</a:t>
            </a:r>
            <a:r>
              <a:rPr lang="ru-RU" sz="2400" i="1" dirty="0" smtClean="0"/>
              <a:t>. </a:t>
            </a:r>
            <a:r>
              <a:rPr lang="ru-RU" sz="2400" i="1" dirty="0" err="1" smtClean="0"/>
              <a:t>Тобто</a:t>
            </a:r>
            <a:r>
              <a:rPr lang="ru-RU" sz="2400" i="1" dirty="0" smtClean="0"/>
              <a:t>, як </a:t>
            </a:r>
            <a:r>
              <a:rPr lang="ru-RU" sz="2400" i="1" dirty="0" err="1" smtClean="0"/>
              <a:t>тільки</a:t>
            </a:r>
            <a:r>
              <a:rPr lang="ru-RU" sz="2400" i="1" dirty="0" smtClean="0"/>
              <a:t> </a:t>
            </a:r>
            <a:r>
              <a:rPr lang="ru-RU" sz="2400" i="1" dirty="0" err="1" smtClean="0"/>
              <a:t>ви</a:t>
            </a:r>
            <a:r>
              <a:rPr lang="ru-RU" sz="2400" i="1" dirty="0" smtClean="0"/>
              <a:t> погасили </a:t>
            </a:r>
            <a:r>
              <a:rPr lang="ru-RU" sz="2400" i="1" dirty="0" err="1" smtClean="0"/>
              <a:t>частину</a:t>
            </a:r>
            <a:r>
              <a:rPr lang="ru-RU" sz="2400" i="1" dirty="0" smtClean="0"/>
              <a:t> взятого кредиту, вона </a:t>
            </a:r>
            <a:r>
              <a:rPr lang="ru-RU" sz="2400" i="1" dirty="0" err="1" smtClean="0"/>
              <a:t>знову</a:t>
            </a:r>
            <a:r>
              <a:rPr lang="ru-RU" sz="2400" i="1" dirty="0" smtClean="0"/>
              <a:t> доступна вам до </a:t>
            </a:r>
            <a:r>
              <a:rPr lang="ru-RU" sz="2400" i="1" dirty="0" err="1" smtClean="0"/>
              <a:t>використання</a:t>
            </a:r>
            <a:r>
              <a:rPr lang="ru-RU" sz="2400" i="1" dirty="0" smtClean="0"/>
              <a:t>. І так </a:t>
            </a:r>
            <a:r>
              <a:rPr lang="ru-RU" sz="2400" i="1" dirty="0" err="1" smtClean="0"/>
              <a:t>незліченну</a:t>
            </a:r>
            <a:r>
              <a:rPr lang="ru-RU" sz="2400" i="1" dirty="0" smtClean="0"/>
              <a:t> </a:t>
            </a:r>
            <a:r>
              <a:rPr lang="ru-RU" sz="2400" i="1" dirty="0" err="1" smtClean="0"/>
              <a:t>кількість</a:t>
            </a:r>
            <a:r>
              <a:rPr lang="ru-RU" sz="2400" i="1" dirty="0" smtClean="0"/>
              <a:t> </a:t>
            </a:r>
            <a:r>
              <a:rPr lang="ru-RU" sz="2400" i="1" dirty="0" err="1" smtClean="0"/>
              <a:t>разів</a:t>
            </a:r>
            <a:r>
              <a:rPr lang="ru-RU" sz="2400" i="1" dirty="0" smtClean="0"/>
              <a:t>.</a:t>
            </a:r>
            <a:endParaRPr lang="ru-RU" sz="2400" i="1" dirty="0"/>
          </a:p>
        </p:txBody>
      </p:sp>
    </p:spTree>
    <p:extLst>
      <p:ext uri="{BB962C8B-B14F-4D97-AF65-F5344CB8AC3E}">
        <p14:creationId xmlns:p14="http://schemas.microsoft.com/office/powerpoint/2010/main" xmlns="" val="19493968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11560" y="476672"/>
            <a:ext cx="7920880" cy="67403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err="1">
                <a:solidFill>
                  <a:srgbClr val="FF0000"/>
                </a:solidFill>
              </a:rPr>
              <a:t>Основні</a:t>
            </a:r>
            <a:r>
              <a:rPr lang="ru-RU" sz="3200" dirty="0">
                <a:solidFill>
                  <a:srgbClr val="FF0000"/>
                </a:solidFill>
              </a:rPr>
              <a:t> </a:t>
            </a:r>
            <a:r>
              <a:rPr lang="ru-RU" sz="3200" dirty="0" err="1">
                <a:solidFill>
                  <a:srgbClr val="FF0000"/>
                </a:solidFill>
              </a:rPr>
              <a:t>переваги</a:t>
            </a:r>
            <a:r>
              <a:rPr lang="ru-RU" sz="3200" dirty="0">
                <a:solidFill>
                  <a:srgbClr val="FF0000"/>
                </a:solidFill>
              </a:rPr>
              <a:t>, </a:t>
            </a:r>
            <a:r>
              <a:rPr lang="ru-RU" sz="3200" dirty="0" err="1">
                <a:solidFill>
                  <a:srgbClr val="FF0000"/>
                </a:solidFill>
              </a:rPr>
              <a:t>які</a:t>
            </a:r>
            <a:r>
              <a:rPr lang="ru-RU" sz="3200" dirty="0">
                <a:solidFill>
                  <a:srgbClr val="FF0000"/>
                </a:solidFill>
              </a:rPr>
              <a:t> </a:t>
            </a:r>
            <a:r>
              <a:rPr lang="ru-RU" sz="3200" dirty="0" err="1">
                <a:solidFill>
                  <a:srgbClr val="FF0000"/>
                </a:solidFill>
              </a:rPr>
              <a:t>отримує</a:t>
            </a:r>
            <a:r>
              <a:rPr lang="ru-RU" sz="3200" dirty="0">
                <a:solidFill>
                  <a:srgbClr val="FF0000"/>
                </a:solidFill>
              </a:rPr>
              <a:t> </a:t>
            </a:r>
            <a:r>
              <a:rPr lang="ru-RU" sz="3200" dirty="0" err="1" smtClean="0">
                <a:solidFill>
                  <a:srgbClr val="FF0000"/>
                </a:solidFill>
              </a:rPr>
              <a:t>споживач</a:t>
            </a:r>
            <a:r>
              <a:rPr lang="ru-RU" sz="3200" dirty="0" smtClean="0">
                <a:solidFill>
                  <a:srgbClr val="FF0000"/>
                </a:solidFill>
              </a:rPr>
              <a:t>, </a:t>
            </a:r>
            <a:r>
              <a:rPr lang="ru-RU" sz="3200" dirty="0" err="1" smtClean="0">
                <a:solidFill>
                  <a:srgbClr val="FF0000"/>
                </a:solidFill>
              </a:rPr>
              <a:t>користуючись</a:t>
            </a:r>
            <a:r>
              <a:rPr lang="ru-RU" sz="3200" dirty="0" smtClean="0">
                <a:solidFill>
                  <a:srgbClr val="FF0000"/>
                </a:solidFill>
              </a:rPr>
              <a:t> </a:t>
            </a:r>
            <a:r>
              <a:rPr lang="ru-RU" sz="3200" dirty="0">
                <a:solidFill>
                  <a:srgbClr val="FF0000"/>
                </a:solidFill>
              </a:rPr>
              <a:t>кредитною </a:t>
            </a:r>
            <a:r>
              <a:rPr lang="ru-RU" sz="3200" dirty="0" err="1" smtClean="0">
                <a:solidFill>
                  <a:srgbClr val="FF0000"/>
                </a:solidFill>
              </a:rPr>
              <a:t>карткою</a:t>
            </a:r>
            <a:r>
              <a:rPr lang="ru-RU" sz="3200" dirty="0" smtClean="0">
                <a:solidFill>
                  <a:srgbClr val="FF0000"/>
                </a:solidFill>
              </a:rPr>
              <a:t>, </a:t>
            </a:r>
            <a:r>
              <a:rPr lang="ru-RU" sz="3200" dirty="0">
                <a:solidFill>
                  <a:srgbClr val="FF0000"/>
                </a:solidFill>
              </a:rPr>
              <a:t>це</a:t>
            </a:r>
            <a:r>
              <a:rPr lang="ru-RU" sz="3200" dirty="0" smtClean="0">
                <a:solidFill>
                  <a:srgbClr val="FF0000"/>
                </a:solidFill>
              </a:rPr>
              <a:t>:</a:t>
            </a:r>
          </a:p>
          <a:p>
            <a:pPr marL="342900" indent="-342900">
              <a:buFontTx/>
              <a:buChar char="-"/>
            </a:pPr>
            <a:r>
              <a:rPr lang="ru-RU" sz="2400" dirty="0" err="1" smtClean="0"/>
              <a:t>можливість</a:t>
            </a:r>
            <a:r>
              <a:rPr lang="ru-RU" sz="2400" dirty="0" smtClean="0"/>
              <a:t> </a:t>
            </a:r>
            <a:r>
              <a:rPr lang="ru-RU" sz="2400" dirty="0"/>
              <a:t>оплати покупок будь-де і будь-коли;</a:t>
            </a: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/>
              <a:t>- </a:t>
            </a:r>
            <a:r>
              <a:rPr lang="ru-RU" sz="2400" dirty="0" err="1"/>
              <a:t>можливість</a:t>
            </a:r>
            <a:r>
              <a:rPr lang="ru-RU" sz="2400" dirty="0"/>
              <a:t> </a:t>
            </a:r>
            <a:r>
              <a:rPr lang="ru-RU" sz="2400" dirty="0" err="1"/>
              <a:t>зняття</a:t>
            </a:r>
            <a:r>
              <a:rPr lang="ru-RU" sz="2400" dirty="0"/>
              <a:t> </a:t>
            </a:r>
            <a:r>
              <a:rPr lang="ru-RU" sz="2400" dirty="0" err="1"/>
              <a:t>готівки</a:t>
            </a:r>
            <a:r>
              <a:rPr lang="ru-RU" sz="2400" dirty="0" smtClean="0"/>
              <a:t>;</a:t>
            </a:r>
          </a:p>
          <a:p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/>
              <a:t>- </a:t>
            </a:r>
            <a:r>
              <a:rPr lang="ru-RU" sz="2400" dirty="0" err="1"/>
              <a:t>сплата</a:t>
            </a:r>
            <a:r>
              <a:rPr lang="ru-RU" sz="2400" dirty="0"/>
              <a:t> </a:t>
            </a:r>
            <a:r>
              <a:rPr lang="ru-RU" sz="2400" dirty="0" err="1"/>
              <a:t>відсотків</a:t>
            </a:r>
            <a:r>
              <a:rPr lang="ru-RU" sz="2400" dirty="0"/>
              <a:t>, </a:t>
            </a:r>
            <a:r>
              <a:rPr lang="ru-RU" sz="2400" dirty="0" err="1"/>
              <a:t>що</a:t>
            </a:r>
            <a:r>
              <a:rPr lang="ru-RU" sz="2400" dirty="0"/>
              <a:t> </a:t>
            </a:r>
            <a:r>
              <a:rPr lang="ru-RU" sz="2400" dirty="0" err="1"/>
              <a:t>нараховуються</a:t>
            </a:r>
            <a:r>
              <a:rPr lang="ru-RU" sz="2400" dirty="0"/>
              <a:t> </a:t>
            </a:r>
            <a:r>
              <a:rPr lang="ru-RU" sz="2400" dirty="0" err="1"/>
              <a:t>тільки</a:t>
            </a:r>
            <a:r>
              <a:rPr lang="ru-RU" sz="2400" dirty="0"/>
              <a:t> за реально </a:t>
            </a:r>
            <a:r>
              <a:rPr lang="ru-RU" sz="2400" dirty="0" err="1"/>
              <a:t>витрачені</a:t>
            </a:r>
            <a:r>
              <a:rPr lang="ru-RU" sz="2400" dirty="0"/>
              <a:t> </a:t>
            </a:r>
            <a:r>
              <a:rPr lang="ru-RU" sz="2400" dirty="0" err="1"/>
              <a:t>гроші</a:t>
            </a:r>
            <a:r>
              <a:rPr lang="ru-RU" sz="2400" dirty="0" smtClean="0"/>
              <a:t>;</a:t>
            </a:r>
          </a:p>
          <a:p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/>
              <a:t>- </a:t>
            </a:r>
            <a:r>
              <a:rPr lang="ru-RU" sz="2400" dirty="0" err="1"/>
              <a:t>можливість</a:t>
            </a:r>
            <a:r>
              <a:rPr lang="ru-RU" sz="2400" dirty="0"/>
              <a:t> </a:t>
            </a:r>
            <a:r>
              <a:rPr lang="ru-RU" sz="2400" dirty="0" err="1"/>
              <a:t>автоматичної</a:t>
            </a:r>
            <a:r>
              <a:rPr lang="ru-RU" sz="2400" dirty="0"/>
              <a:t> </a:t>
            </a:r>
            <a:endParaRPr lang="ru-RU" sz="2400" dirty="0" smtClean="0"/>
          </a:p>
          <a:p>
            <a:r>
              <a:rPr lang="ru-RU" sz="2400" dirty="0" err="1" smtClean="0"/>
              <a:t>конвертації</a:t>
            </a:r>
            <a:r>
              <a:rPr lang="ru-RU" sz="2400" dirty="0" smtClean="0"/>
              <a:t> </a:t>
            </a:r>
            <a:r>
              <a:rPr lang="ru-RU" sz="2400" dirty="0" err="1"/>
              <a:t>коштів</a:t>
            </a:r>
            <a:r>
              <a:rPr lang="ru-RU" sz="2400" dirty="0"/>
              <a:t> у </a:t>
            </a:r>
            <a:endParaRPr lang="ru-RU" sz="2400" dirty="0" smtClean="0"/>
          </a:p>
          <a:p>
            <a:r>
              <a:rPr lang="ru-RU" sz="2400" dirty="0" err="1" smtClean="0"/>
              <a:t>потрібну</a:t>
            </a:r>
            <a:r>
              <a:rPr lang="ru-RU" sz="2400" dirty="0" smtClean="0"/>
              <a:t> </a:t>
            </a:r>
            <a:r>
              <a:rPr lang="ru-RU" sz="2400" dirty="0"/>
              <a:t>валюту</a:t>
            </a:r>
            <a:r>
              <a:rPr lang="ru-RU" sz="2400" dirty="0" smtClean="0"/>
              <a:t>;</a:t>
            </a:r>
          </a:p>
          <a:p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/>
              <a:t>- </a:t>
            </a:r>
            <a:r>
              <a:rPr lang="ru-RU" sz="2400" dirty="0" err="1"/>
              <a:t>відсутність</a:t>
            </a:r>
            <a:r>
              <a:rPr lang="ru-RU" sz="2400" dirty="0"/>
              <a:t> </a:t>
            </a:r>
            <a:r>
              <a:rPr lang="ru-RU" sz="2400" dirty="0" err="1"/>
              <a:t>необхідності</a:t>
            </a:r>
            <a:r>
              <a:rPr lang="ru-RU" sz="2400" dirty="0"/>
              <a:t> </a:t>
            </a:r>
            <a:endParaRPr lang="ru-RU" sz="2400" dirty="0" smtClean="0"/>
          </a:p>
          <a:p>
            <a:r>
              <a:rPr lang="ru-RU" sz="2400" dirty="0" err="1" smtClean="0"/>
              <a:t>декларування</a:t>
            </a:r>
            <a:r>
              <a:rPr lang="ru-RU" sz="2400" dirty="0" smtClean="0"/>
              <a:t> </a:t>
            </a:r>
            <a:r>
              <a:rPr lang="ru-RU" sz="2400" dirty="0" err="1" smtClean="0"/>
              <a:t>картки</a:t>
            </a:r>
            <a:endParaRPr lang="ru-RU" sz="2400" dirty="0" smtClean="0"/>
          </a:p>
          <a:p>
            <a:r>
              <a:rPr lang="ru-RU" sz="2400" dirty="0" smtClean="0"/>
              <a:t> </a:t>
            </a:r>
            <a:r>
              <a:rPr lang="ru-RU" sz="2400" dirty="0"/>
              <a:t>на </a:t>
            </a:r>
            <a:r>
              <a:rPr lang="ru-RU" sz="2400" dirty="0" err="1"/>
              <a:t>митниці</a:t>
            </a:r>
            <a:r>
              <a:rPr lang="ru-RU" sz="2400" dirty="0"/>
              <a:t>.</a:t>
            </a:r>
            <a:r>
              <a:rPr lang="ru-RU" sz="2400" dirty="0" smtClean="0"/>
              <a:t/>
            </a:r>
            <a:br>
              <a:rPr lang="ru-RU" sz="2400" dirty="0" smtClean="0"/>
            </a:br>
            <a:endParaRPr lang="ru-RU" sz="24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716016" y="3573016"/>
            <a:ext cx="4128459" cy="3096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8403821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408615" y="764704"/>
            <a:ext cx="8496944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base"/>
            <a:r>
              <a:rPr lang="ru-RU" sz="24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Міжбанківський</a:t>
            </a:r>
            <a:r>
              <a:rPr lang="ru-RU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кредит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форма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кредитних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відносин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за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якої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обома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з </a:t>
            </a:r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суб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єктів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кредитних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відносин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виступають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банки.</a:t>
            </a:r>
          </a:p>
          <a:p>
            <a:pPr algn="just" fontAlgn="base"/>
            <a:endParaRPr lang="ru-RU" sz="2400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fontAlgn="base"/>
            <a:r>
              <a:rPr lang="ru-RU" sz="24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Міжбанківський</a:t>
            </a:r>
            <a:r>
              <a:rPr lang="ru-RU" sz="2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ринок</a:t>
            </a:r>
            <a:r>
              <a:rPr lang="ru-RU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кредитних</a:t>
            </a:r>
            <a:r>
              <a:rPr lang="ru-RU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ресурсів</a:t>
            </a:r>
            <a:r>
              <a:rPr lang="ru-RU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— це система,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що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забезпечує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купівлю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-продаж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вільних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кредитних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ресурсів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між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банками </a:t>
            </a:r>
            <a:r>
              <a:rPr lang="uk-UA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НБУ.</a:t>
            </a:r>
          </a:p>
          <a:p>
            <a:pPr algn="just" fontAlgn="base"/>
            <a:endParaRPr lang="ru-RU" sz="2400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fontAlgn="base"/>
            <a:r>
              <a:rPr lang="ru-RU" sz="24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Міжбанківські</a:t>
            </a:r>
            <a:r>
              <a:rPr lang="ru-RU" sz="2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кредити</a:t>
            </a:r>
            <a:r>
              <a:rPr lang="ru-RU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надаються</a:t>
            </a:r>
            <a:r>
              <a:rPr lang="ru-RU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як правило, на короткий </a:t>
            </a:r>
            <a:r>
              <a:rPr lang="ru-RU" sz="2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термін</a:t>
            </a:r>
            <a:r>
              <a:rPr lang="ru-RU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ru-RU" sz="24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від</a:t>
            </a:r>
            <a:r>
              <a:rPr lang="ru-RU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 дня до 2-3 </a:t>
            </a:r>
            <a:r>
              <a:rPr lang="ru-RU" sz="24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місяців</a:t>
            </a:r>
            <a:r>
              <a:rPr lang="ru-RU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  <a:p>
            <a:pPr algn="just" fontAlgn="base"/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fontAlgn="base"/>
            <a:r>
              <a:rPr lang="ru-RU" sz="2400" i="1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Плата </a:t>
            </a:r>
            <a:r>
              <a:rPr lang="ru-RU" sz="2400" i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 </a:t>
            </a:r>
            <a:r>
              <a:rPr lang="ru-RU" sz="2400" i="1" dirty="0" err="1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міжбанківськими</a:t>
            </a:r>
            <a:r>
              <a:rPr lang="ru-RU" sz="2400" i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кредитами </a:t>
            </a:r>
            <a:r>
              <a:rPr lang="ru-RU" sz="2400" i="1" dirty="0" err="1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пов</a:t>
            </a:r>
            <a:r>
              <a:rPr lang="en-US" sz="2400" i="1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ru-RU" sz="2400" i="1" dirty="0" err="1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язана</a:t>
            </a:r>
            <a:r>
              <a:rPr lang="ru-RU" sz="2400" i="1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i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 максимально </a:t>
            </a:r>
            <a:r>
              <a:rPr lang="ru-RU" sz="2400" i="1" dirty="0" err="1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наближена</a:t>
            </a:r>
            <a:r>
              <a:rPr lang="ru-RU" sz="2400" i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до </a:t>
            </a:r>
            <a:r>
              <a:rPr lang="ru-RU" sz="2400" i="1" dirty="0" err="1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облікової</a:t>
            </a:r>
            <a:r>
              <a:rPr lang="ru-RU" sz="2400" i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ставки НБУ. Метою </a:t>
            </a:r>
            <a:r>
              <a:rPr lang="ru-RU" sz="2400" i="1" dirty="0" err="1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залучення</a:t>
            </a:r>
            <a:r>
              <a:rPr lang="ru-RU" sz="2400" i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i="1" dirty="0" err="1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міжбан­ківських</a:t>
            </a:r>
            <a:r>
              <a:rPr lang="ru-RU" sz="2400" i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i="1" dirty="0" err="1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кредитів</a:t>
            </a:r>
            <a:r>
              <a:rPr lang="ru-RU" sz="2400" i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є, </a:t>
            </a:r>
            <a:r>
              <a:rPr lang="ru-RU" sz="2400" i="1" dirty="0" err="1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по-перше</a:t>
            </a:r>
            <a:r>
              <a:rPr lang="ru-RU" sz="2400" i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400" i="1" dirty="0" err="1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розширення</a:t>
            </a:r>
            <a:r>
              <a:rPr lang="ru-RU" sz="2400" i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i="1" dirty="0" err="1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кредитної</a:t>
            </a:r>
            <a:r>
              <a:rPr lang="ru-RU" sz="2400" i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i="1" dirty="0" err="1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діяльності</a:t>
            </a:r>
            <a:r>
              <a:rPr lang="ru-RU" sz="2400" i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з </a:t>
            </a:r>
            <a:r>
              <a:rPr lang="ru-RU" sz="2400" i="1" dirty="0" err="1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клієнтами</a:t>
            </a:r>
            <a:r>
              <a:rPr lang="ru-RU" sz="2400" i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400" i="1" dirty="0" err="1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по-друге</a:t>
            </a:r>
            <a:r>
              <a:rPr lang="ru-RU" sz="2400" i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400" i="1" dirty="0" err="1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необхідність</a:t>
            </a:r>
            <a:r>
              <a:rPr lang="ru-RU" sz="2400" i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i="1" dirty="0" err="1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підтримки</a:t>
            </a:r>
            <a:r>
              <a:rPr lang="ru-RU" sz="2400" i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та </a:t>
            </a:r>
            <a:r>
              <a:rPr lang="ru-RU" sz="2400" i="1" dirty="0" err="1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регулювання</a:t>
            </a:r>
            <a:r>
              <a:rPr lang="ru-RU" sz="2400" i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i="1" dirty="0" err="1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банків­ської</a:t>
            </a:r>
            <a:r>
              <a:rPr lang="ru-RU" sz="2400" i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i="1" dirty="0" err="1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ліквідності</a:t>
            </a:r>
            <a:r>
              <a:rPr lang="ru-RU" sz="2400" i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xmlns="" val="32831074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7544" y="764704"/>
            <a:ext cx="8530302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800" b="1" dirty="0"/>
              <a:t>Депозит (вклад)</a:t>
            </a:r>
            <a:r>
              <a:rPr lang="ru-RU" sz="2800" dirty="0"/>
              <a:t> — це </a:t>
            </a:r>
            <a:r>
              <a:rPr lang="ru-RU" sz="2800" dirty="0" err="1"/>
              <a:t>грошові</a:t>
            </a:r>
            <a:r>
              <a:rPr lang="ru-RU" sz="2800" dirty="0"/>
              <a:t> </a:t>
            </a:r>
            <a:r>
              <a:rPr lang="ru-RU" sz="2800" dirty="0" err="1"/>
              <a:t>кошти</a:t>
            </a:r>
            <a:r>
              <a:rPr lang="ru-RU" sz="2800" dirty="0"/>
              <a:t> в </a:t>
            </a:r>
            <a:r>
              <a:rPr lang="ru-RU" sz="2800" dirty="0" err="1"/>
              <a:t>національній</a:t>
            </a:r>
            <a:r>
              <a:rPr lang="ru-RU" sz="2800" dirty="0"/>
              <a:t> та </a:t>
            </a:r>
            <a:r>
              <a:rPr lang="ru-RU" sz="2800" dirty="0" err="1"/>
              <a:t>іноземній</a:t>
            </a:r>
            <a:r>
              <a:rPr lang="ru-RU" sz="2800" dirty="0"/>
              <a:t> </a:t>
            </a:r>
            <a:r>
              <a:rPr lang="ru-RU" sz="2800" dirty="0" err="1"/>
              <a:t>валюті</a:t>
            </a:r>
            <a:r>
              <a:rPr lang="ru-RU" sz="2800" dirty="0"/>
              <a:t>, </a:t>
            </a:r>
            <a:r>
              <a:rPr lang="ru-RU" sz="2800" dirty="0" err="1"/>
              <a:t>передані</a:t>
            </a:r>
            <a:r>
              <a:rPr lang="ru-RU" sz="2800" dirty="0"/>
              <a:t> </a:t>
            </a:r>
            <a:r>
              <a:rPr lang="ru-RU" sz="2800" dirty="0" err="1"/>
              <a:t>їх</a:t>
            </a:r>
            <a:r>
              <a:rPr lang="ru-RU" sz="2800" dirty="0"/>
              <a:t> </a:t>
            </a:r>
            <a:r>
              <a:rPr lang="ru-RU" sz="2800" dirty="0" err="1"/>
              <a:t>власником</a:t>
            </a:r>
            <a:r>
              <a:rPr lang="ru-RU" sz="2800" dirty="0"/>
              <a:t> </a:t>
            </a:r>
            <a:r>
              <a:rPr lang="ru-RU" sz="2800" dirty="0" err="1"/>
              <a:t>або</a:t>
            </a:r>
            <a:r>
              <a:rPr lang="ru-RU" sz="2800" dirty="0"/>
              <a:t> </a:t>
            </a:r>
            <a:r>
              <a:rPr lang="uk-UA" sz="2800" dirty="0"/>
              <a:t>і</a:t>
            </a:r>
            <a:r>
              <a:rPr lang="ru-RU" sz="2800" dirty="0" smtClean="0"/>
              <a:t>ншою </a:t>
            </a:r>
            <a:r>
              <a:rPr lang="ru-RU" sz="2800" dirty="0"/>
              <a:t>особою за </a:t>
            </a:r>
            <a:r>
              <a:rPr lang="ru-RU" sz="2800" dirty="0" err="1"/>
              <a:t>його</a:t>
            </a:r>
            <a:r>
              <a:rPr lang="ru-RU" sz="2800" dirty="0"/>
              <a:t> </a:t>
            </a:r>
            <a:r>
              <a:rPr lang="ru-RU" sz="2800" dirty="0" err="1"/>
              <a:t>дорученням</a:t>
            </a:r>
            <a:r>
              <a:rPr lang="ru-RU" sz="2800" dirty="0"/>
              <a:t> у </a:t>
            </a:r>
            <a:r>
              <a:rPr lang="ru-RU" sz="2800" dirty="0" err="1"/>
              <a:t>готівковій</a:t>
            </a:r>
            <a:r>
              <a:rPr lang="ru-RU" sz="2800" dirty="0"/>
              <a:t> </a:t>
            </a:r>
            <a:r>
              <a:rPr lang="ru-RU" sz="2800" dirty="0" err="1"/>
              <a:t>або</a:t>
            </a:r>
            <a:r>
              <a:rPr lang="ru-RU" sz="2800" dirty="0"/>
              <a:t> </a:t>
            </a:r>
            <a:r>
              <a:rPr lang="ru-RU" sz="2800" dirty="0" err="1"/>
              <a:t>безготівковій</a:t>
            </a:r>
            <a:r>
              <a:rPr lang="ru-RU" sz="2800" dirty="0"/>
              <a:t> </a:t>
            </a:r>
            <a:r>
              <a:rPr lang="ru-RU" sz="2800" dirty="0" err="1"/>
              <a:t>формі</a:t>
            </a:r>
            <a:r>
              <a:rPr lang="ru-RU" sz="2800" dirty="0"/>
              <a:t> на </a:t>
            </a:r>
            <a:r>
              <a:rPr lang="ru-RU" sz="2800" dirty="0" err="1"/>
              <a:t>рахунок</a:t>
            </a:r>
            <a:r>
              <a:rPr lang="ru-RU" sz="2800" dirty="0"/>
              <a:t> </a:t>
            </a:r>
            <a:r>
              <a:rPr lang="ru-RU" sz="2800" dirty="0" err="1"/>
              <a:t>власника</a:t>
            </a:r>
            <a:r>
              <a:rPr lang="ru-RU" sz="2800" dirty="0"/>
              <a:t> для </a:t>
            </a:r>
            <a:r>
              <a:rPr lang="ru-RU" sz="2800" dirty="0" err="1"/>
              <a:t>зберігання</a:t>
            </a:r>
            <a:r>
              <a:rPr lang="ru-RU" sz="2800" dirty="0"/>
              <a:t> на </a:t>
            </a:r>
            <a:r>
              <a:rPr lang="ru-RU" sz="2800" dirty="0" err="1"/>
              <a:t>певних</a:t>
            </a:r>
            <a:r>
              <a:rPr lang="ru-RU" sz="2800" dirty="0"/>
              <a:t> </a:t>
            </a:r>
            <a:r>
              <a:rPr lang="ru-RU" sz="2800" dirty="0" err="1"/>
              <a:t>умовах</a:t>
            </a:r>
            <a:r>
              <a:rPr lang="ru-RU" sz="2800" dirty="0"/>
              <a:t>. </a:t>
            </a:r>
            <a:r>
              <a:rPr lang="ru-RU" sz="2800" dirty="0" err="1"/>
              <a:t>Операції</a:t>
            </a:r>
            <a:r>
              <a:rPr lang="ru-RU" sz="2800" dirty="0"/>
              <a:t>, </a:t>
            </a:r>
            <a:r>
              <a:rPr lang="ru-RU" sz="2800" dirty="0" err="1"/>
              <a:t>пов'язані</a:t>
            </a:r>
            <a:r>
              <a:rPr lang="ru-RU" sz="2800" dirty="0"/>
              <a:t> </a:t>
            </a:r>
            <a:r>
              <a:rPr lang="ru-RU" sz="2800" dirty="0" err="1" smtClean="0"/>
              <a:t>із</a:t>
            </a:r>
            <a:r>
              <a:rPr lang="ru-RU" sz="2800" dirty="0" smtClean="0"/>
              <a:t> </a:t>
            </a:r>
            <a:r>
              <a:rPr lang="ru-RU" sz="2800" dirty="0" err="1"/>
              <a:t>залученням</a:t>
            </a:r>
            <a:r>
              <a:rPr lang="ru-RU" sz="2800" dirty="0"/>
              <a:t> </a:t>
            </a:r>
            <a:r>
              <a:rPr lang="ru-RU" sz="2800" dirty="0" err="1"/>
              <a:t>грошових</a:t>
            </a:r>
            <a:r>
              <a:rPr lang="ru-RU" sz="2800" dirty="0"/>
              <a:t> </a:t>
            </a:r>
            <a:r>
              <a:rPr lang="ru-RU" sz="2800" dirty="0" err="1"/>
              <a:t>коштів</a:t>
            </a:r>
            <a:r>
              <a:rPr lang="ru-RU" sz="2800" dirty="0"/>
              <a:t> на </a:t>
            </a:r>
            <a:r>
              <a:rPr lang="ru-RU" sz="2800" dirty="0" err="1"/>
              <a:t>вклади</a:t>
            </a:r>
            <a:r>
              <a:rPr lang="ru-RU" sz="2800" dirty="0"/>
              <a:t>, </a:t>
            </a:r>
            <a:r>
              <a:rPr lang="ru-RU" sz="2800" dirty="0" err="1"/>
              <a:t>називаються</a:t>
            </a:r>
            <a:r>
              <a:rPr lang="ru-RU" sz="2800" dirty="0"/>
              <a:t> </a:t>
            </a:r>
            <a:r>
              <a:rPr lang="ru-RU" sz="2800" dirty="0" err="1"/>
              <a:t>депозитними</a:t>
            </a:r>
            <a:r>
              <a:rPr lang="ru-RU" sz="2800" dirty="0"/>
              <a:t>.</a:t>
            </a:r>
            <a:br>
              <a:rPr lang="ru-RU" sz="2800" dirty="0"/>
            </a:br>
            <a:endParaRPr lang="ru-RU" sz="28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99592" y="3861048"/>
            <a:ext cx="7200800" cy="2857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0335438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96186" y="655681"/>
            <a:ext cx="7776864" cy="6186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Об'єктом</a:t>
            </a:r>
            <a:r>
              <a:rPr lang="ru-RU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депозитних</a:t>
            </a:r>
            <a:r>
              <a:rPr lang="ru-RU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операцій</a:t>
            </a:r>
            <a:r>
              <a:rPr lang="ru-RU" sz="2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є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кошти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передані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комерційному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банку (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або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надані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банком) на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умовах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повернення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з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виплатою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процентів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або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безпроцентній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основі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),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визначених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двосторонньою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угодою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400" dirty="0" smtClean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400" dirty="0" smtClean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400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400" dirty="0" smtClean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400" dirty="0" smtClean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—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депозити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банків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—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депозити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бюджету та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позабюджетних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фон</a:t>
            </a:r>
            <a:r>
              <a:rPr lang="uk-UA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дів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—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депозити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суб'єктів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господарської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діяльності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—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депозити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фізичних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осіб.</a:t>
            </a:r>
          </a:p>
          <a:p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/>
              <a:t/>
            </a:r>
            <a:br>
              <a:rPr lang="ru-RU" sz="2000" dirty="0"/>
            </a:br>
            <a:endParaRPr lang="ru-RU" sz="2000" dirty="0"/>
          </a:p>
        </p:txBody>
      </p:sp>
      <p:sp>
        <p:nvSpPr>
          <p:cNvPr id="3" name="Стрелка вниз 2"/>
          <p:cNvSpPr/>
          <p:nvPr/>
        </p:nvSpPr>
        <p:spPr>
          <a:xfrm>
            <a:off x="1835696" y="2204864"/>
            <a:ext cx="5400600" cy="2088232"/>
          </a:xfrm>
          <a:prstGeom prst="downArrow">
            <a:avLst>
              <a:gd name="adj1" fmla="val 50000"/>
              <a:gd name="adj2" fmla="val 4935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ПОТРІБНО ВРАХУВАТИ, ЩО ДЕПОЗИТИ ПОДІЛЯЮТЬСЯ НА: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17903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59632" y="119514"/>
            <a:ext cx="6768752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solidFill>
                  <a:srgbClr val="FF0000"/>
                </a:solidFill>
              </a:rPr>
              <a:t/>
            </a:r>
            <a:br>
              <a:rPr lang="ru-RU" sz="2800" dirty="0" smtClean="0">
                <a:solidFill>
                  <a:srgbClr val="FF0000"/>
                </a:solidFill>
              </a:rPr>
            </a:br>
            <a:endParaRPr lang="ru-RU" sz="2800" dirty="0" smtClean="0">
              <a:solidFill>
                <a:srgbClr val="FF0000"/>
              </a:solidFill>
            </a:endParaRPr>
          </a:p>
          <a:p>
            <a:endParaRPr lang="ru-RU" sz="2800" dirty="0">
              <a:solidFill>
                <a:srgbClr val="FF0000"/>
              </a:solidFill>
            </a:endParaRPr>
          </a:p>
          <a:p>
            <a:endParaRPr lang="ru-RU" sz="2800" dirty="0" smtClean="0">
              <a:solidFill>
                <a:srgbClr val="FF0000"/>
              </a:solidFill>
            </a:endParaRPr>
          </a:p>
          <a:p>
            <a:r>
              <a:rPr lang="ru-RU" sz="2800" dirty="0" smtClean="0">
                <a:solidFill>
                  <a:srgbClr val="FF0000"/>
                </a:solidFill>
              </a:rPr>
              <a:t/>
            </a:r>
            <a:br>
              <a:rPr lang="ru-RU" sz="2800" dirty="0" smtClean="0">
                <a:solidFill>
                  <a:srgbClr val="FF0000"/>
                </a:solidFill>
              </a:rPr>
            </a:br>
            <a:endParaRPr lang="ru-RU" sz="2800" dirty="0" smtClean="0"/>
          </a:p>
          <a:p>
            <a:r>
              <a:rPr lang="ru-RU" sz="3600" dirty="0" smtClean="0"/>
              <a:t>- до </a:t>
            </a:r>
            <a:r>
              <a:rPr lang="ru-RU" sz="3600" dirty="0" err="1"/>
              <a:t>запитання</a:t>
            </a:r>
            <a:r>
              <a:rPr lang="ru-RU" sz="3600" dirty="0" smtClean="0"/>
              <a:t>;</a:t>
            </a:r>
          </a:p>
          <a:p>
            <a:r>
              <a:rPr lang="ru-RU" sz="3600" dirty="0" smtClean="0"/>
              <a:t>- </a:t>
            </a:r>
            <a:r>
              <a:rPr lang="ru-RU" sz="3600" dirty="0" err="1" smtClean="0"/>
              <a:t>строкові</a:t>
            </a:r>
            <a:r>
              <a:rPr lang="ru-RU" sz="3600" dirty="0" smtClean="0"/>
              <a:t>;</a:t>
            </a:r>
            <a:br>
              <a:rPr lang="ru-RU" sz="3600" dirty="0" smtClean="0"/>
            </a:br>
            <a:r>
              <a:rPr lang="ru-RU" sz="3600" dirty="0" smtClean="0"/>
              <a:t>- </a:t>
            </a:r>
            <a:r>
              <a:rPr lang="ru-RU" sz="3600" dirty="0" err="1"/>
              <a:t>ощадні</a:t>
            </a:r>
            <a:r>
              <a:rPr lang="ru-RU" sz="3600" dirty="0"/>
              <a:t> </a:t>
            </a:r>
            <a:r>
              <a:rPr lang="ru-RU" sz="3600" dirty="0" err="1"/>
              <a:t>внески</a:t>
            </a:r>
            <a:r>
              <a:rPr lang="ru-RU" sz="3600" dirty="0"/>
              <a:t> </a:t>
            </a:r>
            <a:r>
              <a:rPr lang="ru-RU" sz="3600" dirty="0" err="1" smtClean="0"/>
              <a:t>населення</a:t>
            </a:r>
            <a:r>
              <a:rPr lang="ru-RU" sz="3600" dirty="0"/>
              <a:t>;</a:t>
            </a: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 smtClean="0"/>
              <a:t>- </a:t>
            </a:r>
            <a:r>
              <a:rPr lang="ru-RU" sz="3600" dirty="0" err="1"/>
              <a:t>ощадні</a:t>
            </a:r>
            <a:r>
              <a:rPr lang="ru-RU" sz="3600" dirty="0"/>
              <a:t> (</a:t>
            </a:r>
            <a:r>
              <a:rPr lang="ru-RU" sz="3600" dirty="0" err="1"/>
              <a:t>депозитні</a:t>
            </a:r>
            <a:r>
              <a:rPr lang="ru-RU" sz="3600" dirty="0"/>
              <a:t>) </a:t>
            </a:r>
            <a:r>
              <a:rPr lang="ru-RU" sz="3600" dirty="0" err="1"/>
              <a:t>сертифікати</a:t>
            </a:r>
            <a:r>
              <a:rPr lang="ru-RU" sz="3600" dirty="0"/>
              <a:t>.</a:t>
            </a:r>
            <a:r>
              <a:rPr lang="ru-RU" sz="3600" dirty="0" smtClean="0"/>
              <a:t/>
            </a:r>
            <a:br>
              <a:rPr lang="ru-RU" sz="3600" dirty="0" smtClean="0"/>
            </a:br>
            <a:endParaRPr lang="ru-RU" sz="3600" dirty="0"/>
          </a:p>
        </p:txBody>
      </p:sp>
      <p:sp>
        <p:nvSpPr>
          <p:cNvPr id="3" name="Стрелка вниз 2"/>
          <p:cNvSpPr/>
          <p:nvPr/>
        </p:nvSpPr>
        <p:spPr>
          <a:xfrm>
            <a:off x="1547664" y="146762"/>
            <a:ext cx="5184576" cy="2492896"/>
          </a:xfrm>
          <a:prstGeom prst="downArrow">
            <a:avLst>
              <a:gd name="adj1" fmla="val 50000"/>
              <a:gd name="adj2" fmla="val 51112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200" dirty="0" smtClean="0"/>
              <a:t>ВИДИ ДЕПОЗИТІВ: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xmlns="" val="4124457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99592" y="781120"/>
            <a:ext cx="7560840" cy="56938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Депозити</a:t>
            </a:r>
            <a:r>
              <a:rPr lang="ru-RU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до </a:t>
            </a:r>
            <a:r>
              <a:rPr lang="ru-RU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запитання</a:t>
            </a:r>
            <a:r>
              <a:rPr lang="ru-RU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— це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зобов'язання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які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не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мають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конкретного строку.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Вклади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до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запитання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можуть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бути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вилучені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 будь-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який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час на першу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вимогу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вкладника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Ощадні</a:t>
            </a:r>
            <a:r>
              <a:rPr lang="ru-RU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вклади</a:t>
            </a:r>
            <a:r>
              <a:rPr lang="ru-RU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— </a:t>
            </a:r>
            <a:r>
              <a:rPr lang="ru-RU" sz="28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 </a:t>
            </a:r>
            <a:r>
              <a:rPr lang="ru-RU" sz="28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вклади</a:t>
            </a:r>
            <a:r>
              <a:rPr lang="ru-RU" sz="28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населення</a:t>
            </a:r>
            <a:r>
              <a:rPr lang="ru-RU" sz="28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8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розміщувані</a:t>
            </a:r>
            <a:r>
              <a:rPr lang="ru-RU" sz="28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у банках з метою </a:t>
            </a:r>
            <a:r>
              <a:rPr lang="ru-RU" sz="28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зберігання</a:t>
            </a:r>
            <a:r>
              <a:rPr lang="ru-RU" sz="28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і </a:t>
            </a:r>
            <a:r>
              <a:rPr lang="ru-RU" sz="2800" dirty="0" err="1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нагромадження</a:t>
            </a:r>
            <a:endParaRPr lang="ru-RU" sz="2800" dirty="0" smtClean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uk-UA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Строкові депозити</a:t>
            </a:r>
            <a:r>
              <a:rPr lang="uk-UA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r>
              <a:rPr lang="ru-RU" sz="28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депозити</a:t>
            </a:r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8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залучені</a:t>
            </a:r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банком </a:t>
            </a:r>
            <a:endParaRPr lang="ru-RU" sz="28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строк не </a:t>
            </a:r>
            <a:r>
              <a:rPr lang="ru-RU" sz="28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більше</a:t>
            </a:r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одного </a:t>
            </a:r>
            <a:endParaRPr lang="ru-RU" sz="28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операційного</a:t>
            </a:r>
            <a:r>
              <a:rPr lang="ru-RU" sz="2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дня </a:t>
            </a:r>
            <a:endParaRPr lang="ru-RU" sz="28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(без  </a:t>
            </a:r>
            <a:r>
              <a:rPr lang="ru-RU" sz="28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урахування</a:t>
            </a:r>
            <a:endParaRPr lang="ru-RU" sz="28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неробочих</a:t>
            </a:r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днів</a:t>
            </a:r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банку</a:t>
            </a:r>
            <a:r>
              <a:rPr lang="ru-RU" sz="2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292080" y="3429000"/>
            <a:ext cx="3744416" cy="33123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9420805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99592" y="188640"/>
            <a:ext cx="5958408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800" u="sng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Депозитний</a:t>
            </a:r>
            <a:r>
              <a:rPr lang="ru-RU" sz="2800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u="sng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сертифікат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— це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цінний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папір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що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може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використовуватися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його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власником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як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платіжний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засіб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і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обертатися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sz="2800">
                <a:latin typeface="Times New Roman" panose="02020603050405020304" pitchFamily="18" charset="0"/>
                <a:cs typeface="Times New Roman" panose="02020603050405020304" pitchFamily="18" charset="0"/>
              </a:rPr>
              <a:t>фондовому </a:t>
            </a:r>
            <a:r>
              <a:rPr lang="ru-RU" sz="28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ринку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депозитними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договорами.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31573" y="2435408"/>
            <a:ext cx="7869451" cy="42339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1397482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22470" y="0"/>
            <a:ext cx="8064896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base"/>
            <a:endParaRPr lang="ru-RU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fontAlgn="base"/>
            <a:endParaRPr lang="ru-RU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fontAlgn="base"/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fontAlgn="base"/>
            <a:endParaRPr lang="uk-UA" sz="3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fontAlgn="base"/>
            <a:endParaRPr lang="uk-UA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fontAlgn="base"/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fontAlgn="base"/>
            <a:endParaRPr lang="ru-RU" sz="3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fontAlgn="base"/>
            <a:endParaRPr lang="ru-RU" sz="3200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fontAlgn="base"/>
            <a:r>
              <a:rPr lang="ru-RU" sz="28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endParaRPr lang="ru-RU" sz="2000" dirty="0"/>
          </a:p>
          <a:p>
            <a:pPr fontAlgn="base"/>
            <a:endParaRPr lang="ru-RU" dirty="0"/>
          </a:p>
        </p:txBody>
      </p:sp>
      <p:sp>
        <p:nvSpPr>
          <p:cNvPr id="5" name="Овал 4"/>
          <p:cNvSpPr/>
          <p:nvPr/>
        </p:nvSpPr>
        <p:spPr>
          <a:xfrm>
            <a:off x="539552" y="116632"/>
            <a:ext cx="8604448" cy="417646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ДЕПОЗИТНА ПЛАСТИКОВА КАРТКА </a:t>
            </a:r>
            <a:r>
              <a:rPr lang="uk-UA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uk-UA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 МІЖНАРОДНА ПЛАТІЖНА КАРТКА, НА ЯКУ ЗАРАХОВУЮТЬСЯ ВІДСОТКИ ПО ВКЛАДУ ТА СУМУ ВКЛАДУ  ПО ЗАКІНЧЕННЮ ДІЇ ДЕПОЗИТНОГО ДОГОВОРУ.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Стрелка вправо 7"/>
          <p:cNvSpPr/>
          <p:nvPr/>
        </p:nvSpPr>
        <p:spPr>
          <a:xfrm>
            <a:off x="4283968" y="5229200"/>
            <a:ext cx="1728192" cy="151216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V="1">
            <a:off x="0" y="4283081"/>
            <a:ext cx="4139952" cy="2574918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012160" y="4269792"/>
            <a:ext cx="2736304" cy="25741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8083676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кругленный прямоугольник 2"/>
          <p:cNvSpPr/>
          <p:nvPr/>
        </p:nvSpPr>
        <p:spPr>
          <a:xfrm>
            <a:off x="395536" y="426453"/>
            <a:ext cx="8352928" cy="1490379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ПЕРЕВАГИ ДЕПОЗИТНОЇ КАРТКИ: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11560" y="2136339"/>
            <a:ext cx="7704856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just" fontAlgn="base">
              <a:buFont typeface="+mj-lt"/>
              <a:buAutoNum type="arabicPeriod"/>
            </a:pP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Цілодобовий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доступ до 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коштів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картковому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рахунку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без 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особистого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відвідування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банку;</a:t>
            </a:r>
          </a:p>
          <a:p>
            <a:pPr marL="342900" lvl="0" indent="-342900" algn="just" fontAlgn="base">
              <a:buFont typeface="+mj-lt"/>
              <a:buAutoNum type="arabicPeriod"/>
            </a:pPr>
            <a:endParaRPr lang="ru-RU" sz="3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algn="just" fontAlgn="base">
              <a:buFont typeface="+mj-lt"/>
              <a:buAutoNum type="arabicPeriod"/>
            </a:pPr>
            <a:r>
              <a:rPr lang="ru-RU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Можливість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поповнення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картки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власними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коштами;</a:t>
            </a:r>
          </a:p>
          <a:p>
            <a:pPr lvl="0" algn="just" fontAlgn="base"/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 fontAlgn="base"/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Можливість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оформлення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додаткових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карток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довірених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осіб;</a:t>
            </a:r>
          </a:p>
        </p:txBody>
      </p:sp>
    </p:spTree>
    <p:extLst>
      <p:ext uri="{BB962C8B-B14F-4D97-AF65-F5344CB8AC3E}">
        <p14:creationId xmlns:p14="http://schemas.microsoft.com/office/powerpoint/2010/main" xmlns="" val="356918606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395536" y="-28912"/>
            <a:ext cx="8296556" cy="46474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БАНК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— 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 </a:t>
            </a:r>
            <a:r>
              <a:rPr lang="ru-RU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юридична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особа, яка </a:t>
            </a:r>
            <a:r>
              <a:rPr lang="ru-RU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має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виключне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право на </a:t>
            </a:r>
            <a:r>
              <a:rPr lang="ru-RU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підставі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ліцензії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Національного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банку </a:t>
            </a:r>
            <a:r>
              <a:rPr lang="ru-RU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України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здійснювати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сукупність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таких </a:t>
            </a:r>
            <a:r>
              <a:rPr lang="ru-RU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операцій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залучення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у </a:t>
            </a:r>
            <a:r>
              <a:rPr lang="ru-RU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вигляді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вкладів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грошових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коштів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фізичних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і </a:t>
            </a:r>
            <a:r>
              <a:rPr lang="ru-RU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юридичних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осіб та </a:t>
            </a:r>
            <a:r>
              <a:rPr lang="ru-RU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прибуткове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розміщення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цих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коштів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від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свого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імені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на </a:t>
            </a:r>
            <a:r>
              <a:rPr lang="ru-RU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власних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умовах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та на </a:t>
            </a:r>
            <a:r>
              <a:rPr lang="ru-RU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власний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ризик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; </a:t>
            </a:r>
            <a:r>
              <a:rPr lang="ru-RU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відкриття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і </a:t>
            </a:r>
            <a:r>
              <a:rPr lang="ru-RU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ведення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банківських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рахунків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фізичних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та </a:t>
            </a:r>
            <a:r>
              <a:rPr lang="ru-RU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юридичних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осіб</a:t>
            </a:r>
            <a:endParaRPr lang="ru-RU" sz="28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20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2400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259632" y="3933056"/>
            <a:ext cx="7560840" cy="27397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6756628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1268760"/>
            <a:ext cx="7848872" cy="5324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fontAlgn="base"/>
            <a:endParaRPr lang="ru-RU" sz="1600" dirty="0" smtClean="0"/>
          </a:p>
          <a:p>
            <a:pPr lvl="0" algn="just" fontAlgn="base"/>
            <a:endParaRPr lang="ru-RU" sz="1600" dirty="0"/>
          </a:p>
          <a:p>
            <a:pPr lvl="0" algn="just" fontAlgn="base"/>
            <a:r>
              <a:rPr lang="ru-RU" sz="1600" dirty="0" smtClean="0"/>
              <a:t>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4. </a:t>
            </a:r>
            <a:r>
              <a:rPr lang="ru-RU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Безкоштовне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здійснення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розрахунків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карткою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 торгово-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сервісній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мережі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по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всьому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світу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lvl="0" algn="just" fontAlgn="base"/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fontAlgn="base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5.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Можливість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замовлення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послуги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«GSM-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банкінг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отримання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повідомлень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про стан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карткового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рахунку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мобільний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телефон);</a:t>
            </a:r>
          </a:p>
          <a:p>
            <a:pPr marL="342900" lvl="0" indent="-342900" algn="just" fontAlgn="base">
              <a:buFont typeface="+mj-lt"/>
              <a:buAutoNum type="arabicPeriod"/>
            </a:pP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 fontAlgn="base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6.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Зняття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готівки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мережі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банкоматів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як на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території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України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так і </a:t>
            </a:r>
            <a:r>
              <a:rPr lang="ru-RU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закордоном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lvl="0" algn="just" fontAlgn="base"/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 fontAlgn="base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7.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Цілодобова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служба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клієнтської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підтримки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3" name="Стрелка вниз 2"/>
          <p:cNvSpPr/>
          <p:nvPr/>
        </p:nvSpPr>
        <p:spPr>
          <a:xfrm>
            <a:off x="1979712" y="74177"/>
            <a:ext cx="5184576" cy="1800200"/>
          </a:xfrm>
          <a:prstGeom prst="downArrow">
            <a:avLst>
              <a:gd name="adj1" fmla="val 75425"/>
              <a:gd name="adj2" fmla="val 4846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dirty="0" smtClean="0"/>
              <a:t>ПЕРЕВАГИ ДЕПОЗИТНОЇ КАРТКИ: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xmlns="" val="354155825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7021565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3528" y="291480"/>
            <a:ext cx="3672408" cy="59400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i="1" u="sng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Кредити</a:t>
            </a:r>
            <a:r>
              <a:rPr lang="ru-RU" sz="2000" i="1" u="sng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000" i="1" u="sng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що</a:t>
            </a:r>
            <a:r>
              <a:rPr lang="ru-RU" sz="2000" i="1" u="sng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i="1" u="sng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перевищують</a:t>
            </a:r>
            <a:r>
              <a:rPr lang="ru-RU" sz="2000" i="1" u="sng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10 </a:t>
            </a:r>
            <a:r>
              <a:rPr lang="ru-RU" sz="2000" i="1" u="sng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відсотків</a:t>
            </a:r>
            <a:r>
              <a:rPr lang="ru-RU" sz="2000" i="1" u="sng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власного</a:t>
            </a:r>
            <a:r>
              <a:rPr lang="ru-RU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капіталу</a:t>
            </a:r>
            <a:r>
              <a:rPr lang="ru-RU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24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належать до так </a:t>
            </a:r>
            <a:r>
              <a:rPr lang="ru-RU" sz="24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званих</a:t>
            </a:r>
            <a:r>
              <a:rPr lang="ru-RU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великих </a:t>
            </a:r>
            <a:r>
              <a:rPr lang="ru-RU" sz="24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кредитів</a:t>
            </a:r>
            <a:r>
              <a:rPr lang="ru-RU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Про </a:t>
            </a:r>
            <a:r>
              <a:rPr lang="ru-RU" sz="24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ці</a:t>
            </a:r>
            <a:r>
              <a:rPr lang="ru-RU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кредити</a:t>
            </a:r>
            <a:r>
              <a:rPr lang="ru-RU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комерційн</a:t>
            </a:r>
            <a:r>
              <a:rPr lang="ru-RU" sz="24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і</a:t>
            </a:r>
            <a:r>
              <a:rPr lang="ru-RU" sz="2400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банки </a:t>
            </a:r>
            <a:r>
              <a:rPr lang="ru-RU" sz="24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звітують</a:t>
            </a:r>
            <a:r>
              <a:rPr lang="ru-RU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перед </a:t>
            </a:r>
            <a:r>
              <a:rPr lang="ru-RU" sz="24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Національним</a:t>
            </a:r>
            <a:r>
              <a:rPr lang="ru-RU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банком. </a:t>
            </a:r>
            <a:r>
              <a:rPr lang="ru-RU" sz="24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Жод</a:t>
            </a:r>
            <a:r>
              <a:rPr lang="uk-UA" sz="24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ен</a:t>
            </a:r>
            <a:r>
              <a:rPr lang="ru-RU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 </a:t>
            </a:r>
            <a:r>
              <a:rPr lang="ru-RU" sz="24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наданих</a:t>
            </a:r>
            <a:r>
              <a:rPr lang="ru-RU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великих </a:t>
            </a:r>
            <a:r>
              <a:rPr lang="ru-RU" sz="24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кредитів</a:t>
            </a:r>
            <a:r>
              <a:rPr lang="ru-RU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не повинен </a:t>
            </a:r>
            <a:r>
              <a:rPr lang="ru-RU" sz="2400" b="1" u="sng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перевищувати</a:t>
            </a:r>
            <a:r>
              <a:rPr lang="ru-RU" sz="2400" b="1" u="sng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25 </a:t>
            </a:r>
            <a:r>
              <a:rPr lang="ru-RU" sz="2400" b="1" u="sng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відсотків</a:t>
            </a:r>
            <a:r>
              <a:rPr lang="ru-RU" sz="2400" b="1" u="sng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u="sng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власних</a:t>
            </a:r>
            <a:r>
              <a:rPr lang="ru-RU" sz="2400" b="1" u="sng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u="sng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коштів</a:t>
            </a:r>
            <a:r>
              <a:rPr lang="ru-RU" sz="2400" b="1" u="sng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банку. </a:t>
            </a:r>
            <a:r>
              <a:rPr lang="ru-RU" sz="24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Загальний</a:t>
            </a:r>
            <a:r>
              <a:rPr lang="ru-RU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обсяг</a:t>
            </a:r>
            <a:r>
              <a:rPr lang="ru-RU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наданих</a:t>
            </a:r>
            <a:r>
              <a:rPr lang="ru-RU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кредитів</a:t>
            </a:r>
            <a:r>
              <a:rPr lang="ru-RU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не </a:t>
            </a:r>
            <a:r>
              <a:rPr lang="ru-RU" sz="24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може</a:t>
            </a:r>
            <a:r>
              <a:rPr lang="ru-RU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перевищувати</a:t>
            </a:r>
            <a:r>
              <a:rPr lang="ru-RU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u="sng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восьмикратного </a:t>
            </a:r>
            <a:r>
              <a:rPr lang="ru-RU" sz="2400" b="1" u="sng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розміру</a:t>
            </a:r>
            <a:r>
              <a:rPr lang="ru-RU" sz="2400" b="1" u="sng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u="sng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власних</a:t>
            </a:r>
            <a:r>
              <a:rPr lang="ru-RU" sz="2400" b="1" u="sng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u="sng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коштів</a:t>
            </a:r>
            <a:r>
              <a:rPr lang="ru-RU" sz="2400" b="1" u="sng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банку.</a:t>
            </a:r>
          </a:p>
        </p:txBody>
      </p:sp>
      <p:sp>
        <p:nvSpPr>
          <p:cNvPr id="5" name="Овал 4"/>
          <p:cNvSpPr/>
          <p:nvPr/>
        </p:nvSpPr>
        <p:spPr>
          <a:xfrm>
            <a:off x="4283968" y="260648"/>
            <a:ext cx="4320480" cy="576064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dirty="0" smtClean="0">
                <a:solidFill>
                  <a:srgbClr val="FFC000"/>
                </a:solidFill>
                <a:latin typeface="Cambria" panose="02040503050406030204" pitchFamily="18" charset="0"/>
              </a:rPr>
              <a:t>КРЕДИТ</a:t>
            </a:r>
            <a:r>
              <a:rPr lang="uk-UA" sz="2400" dirty="0" smtClean="0">
                <a:latin typeface="Cambria" panose="02040503050406030204" pitchFamily="18" charset="0"/>
              </a:rPr>
              <a:t> </a:t>
            </a:r>
            <a:r>
              <a:rPr lang="uk-UA" sz="2000" dirty="0" smtClean="0">
                <a:latin typeface="Cambria" panose="02040503050406030204" pitchFamily="18" charset="0"/>
              </a:rPr>
              <a:t>– ЦЕ ЕКОНОМІЧНІ ВІДНОСИНИ  МІЖ СУБ</a:t>
            </a:r>
            <a:r>
              <a:rPr lang="en-US" sz="2000" dirty="0" smtClean="0">
                <a:latin typeface="Cambria" panose="02040503050406030204" pitchFamily="18" charset="0"/>
              </a:rPr>
              <a:t>’</a:t>
            </a:r>
            <a:r>
              <a:rPr lang="uk-UA" sz="2000" dirty="0" smtClean="0">
                <a:latin typeface="Cambria" panose="02040503050406030204" pitchFamily="18" charset="0"/>
              </a:rPr>
              <a:t>ЄКТАМИ РИНКУ З ПРИВОДУ ПЕРЕРОЗПОДІЛУ ВАРТОСТІ НА ЗАСАДАХ СТРОКОВОСТІ І ПЛАТНОСТІ</a:t>
            </a:r>
            <a:r>
              <a:rPr lang="uk-UA" sz="2400" dirty="0" smtClean="0">
                <a:latin typeface="Cambria" panose="02040503050406030204" pitchFamily="18" charset="0"/>
              </a:rPr>
              <a:t>.</a:t>
            </a:r>
            <a:endParaRPr lang="ru-RU" sz="2400" dirty="0"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195521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27584" y="884668"/>
            <a:ext cx="8208912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i="1" u="sng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 </a:t>
            </a:r>
            <a:r>
              <a:rPr lang="ru-RU" sz="3600" i="1" u="sng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терміном</a:t>
            </a:r>
            <a:r>
              <a:rPr lang="ru-RU" sz="3600" i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i="1" u="sng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користування</a:t>
            </a:r>
            <a:r>
              <a:rPr lang="ru-RU" sz="3600" i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i="1" u="sng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кредити</a:t>
            </a:r>
            <a:endParaRPr lang="ru-RU" sz="3600" i="1" u="sng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3600" i="1" u="sng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i="1" u="sng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поділяються</a:t>
            </a:r>
            <a:r>
              <a:rPr lang="ru-RU" sz="3600" i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</a:t>
            </a:r>
            <a:r>
              <a:rPr lang="ru-RU" sz="3600" i="1" u="sng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endParaRPr lang="uk-UA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Короткострокові</a:t>
            </a:r>
            <a:endPara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— до 1 року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lvl="0"/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Середньострокові</a:t>
            </a:r>
            <a:endPara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— до 3-х </a:t>
            </a:r>
            <a:r>
              <a:rPr lang="ru-RU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років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lvl="0"/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Довгострокові</a:t>
            </a:r>
            <a:endPara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— </a:t>
            </a:r>
            <a:r>
              <a:rPr lang="ru-RU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понад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3 роки.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067944" y="2393132"/>
            <a:ext cx="4535962" cy="33236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260563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72983" y="476672"/>
            <a:ext cx="8352928" cy="53860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err="1">
                <a:solidFill>
                  <a:srgbClr val="FF0000"/>
                </a:solidFill>
              </a:rPr>
              <a:t>Короткострокові</a:t>
            </a:r>
            <a:r>
              <a:rPr lang="ru-RU" sz="2400">
                <a:solidFill>
                  <a:srgbClr val="FF0000"/>
                </a:solidFill>
              </a:rPr>
              <a:t> </a:t>
            </a:r>
            <a:r>
              <a:rPr lang="ru-RU" sz="2400" err="1" smtClean="0">
                <a:solidFill>
                  <a:srgbClr val="FF0000"/>
                </a:solidFill>
              </a:rPr>
              <a:t>кредити</a:t>
            </a:r>
            <a:r>
              <a:rPr lang="ru-RU" sz="2400" smtClean="0">
                <a:solidFill>
                  <a:srgbClr val="FF0000"/>
                </a:solidFill>
              </a:rPr>
              <a:t>: </a:t>
            </a:r>
            <a:r>
              <a:rPr lang="ru-RU" sz="2400" err="1"/>
              <a:t>можуть</a:t>
            </a:r>
            <a:r>
              <a:rPr lang="ru-RU" sz="2400"/>
              <a:t> </a:t>
            </a:r>
            <a:r>
              <a:rPr lang="ru-RU" sz="2400" err="1"/>
              <a:t>надаватись</a:t>
            </a:r>
            <a:r>
              <a:rPr lang="ru-RU" sz="2400"/>
              <a:t> банками у </a:t>
            </a:r>
            <a:r>
              <a:rPr lang="ru-RU" sz="2400" err="1"/>
              <a:t>разі</a:t>
            </a:r>
            <a:r>
              <a:rPr lang="ru-RU" sz="2400"/>
              <a:t> </a:t>
            </a:r>
            <a:r>
              <a:rPr lang="ru-RU" sz="2400" err="1"/>
              <a:t>тимчасових</a:t>
            </a:r>
            <a:r>
              <a:rPr lang="ru-RU" sz="2400"/>
              <a:t> </a:t>
            </a:r>
            <a:r>
              <a:rPr lang="ru-RU" sz="2400" err="1"/>
              <a:t>фінансових</a:t>
            </a:r>
            <a:r>
              <a:rPr lang="ru-RU" sz="2400"/>
              <a:t> </a:t>
            </a:r>
            <a:r>
              <a:rPr lang="ru-RU" sz="2400" err="1"/>
              <a:t>труднощів</a:t>
            </a:r>
            <a:r>
              <a:rPr lang="ru-RU" sz="2400"/>
              <a:t>, </a:t>
            </a:r>
            <a:r>
              <a:rPr lang="ru-RU" sz="2400" err="1"/>
              <a:t>що</a:t>
            </a:r>
            <a:r>
              <a:rPr lang="ru-RU" sz="2400"/>
              <a:t> </a:t>
            </a:r>
            <a:r>
              <a:rPr lang="ru-RU" sz="2400" err="1"/>
              <a:t>виникають</a:t>
            </a:r>
            <a:r>
              <a:rPr lang="ru-RU" sz="2400"/>
              <a:t> у </a:t>
            </a:r>
            <a:r>
              <a:rPr lang="ru-RU" sz="2400" err="1"/>
              <a:t>зв’язку</a:t>
            </a:r>
            <a:r>
              <a:rPr lang="ru-RU" sz="2400"/>
              <a:t> </a:t>
            </a:r>
            <a:r>
              <a:rPr lang="ru-RU" sz="2400" err="1"/>
              <a:t>із</a:t>
            </a:r>
            <a:r>
              <a:rPr lang="ru-RU" sz="2400"/>
              <a:t> </a:t>
            </a:r>
            <a:r>
              <a:rPr lang="ru-RU" sz="2400" err="1"/>
              <a:t>витратами</a:t>
            </a:r>
            <a:r>
              <a:rPr lang="ru-RU" sz="2400"/>
              <a:t> </a:t>
            </a:r>
            <a:r>
              <a:rPr lang="ru-RU" sz="2400" err="1"/>
              <a:t>виробництва</a:t>
            </a:r>
            <a:r>
              <a:rPr lang="ru-RU" sz="2400"/>
              <a:t> та </a:t>
            </a:r>
            <a:r>
              <a:rPr lang="ru-RU" sz="2400" err="1"/>
              <a:t>обігу</a:t>
            </a:r>
            <a:r>
              <a:rPr lang="ru-RU" sz="2400"/>
              <a:t>, не </a:t>
            </a:r>
            <a:r>
              <a:rPr lang="ru-RU" sz="2400" err="1"/>
              <a:t>забезпечених</a:t>
            </a:r>
            <a:r>
              <a:rPr lang="ru-RU" sz="2400"/>
              <a:t> </a:t>
            </a:r>
            <a:r>
              <a:rPr lang="ru-RU" sz="2400" err="1"/>
              <a:t>надходженнями</a:t>
            </a:r>
            <a:r>
              <a:rPr lang="ru-RU" sz="2400"/>
              <a:t> </a:t>
            </a:r>
            <a:r>
              <a:rPr lang="ru-RU" sz="2400" err="1"/>
              <a:t>коштів</a:t>
            </a:r>
            <a:r>
              <a:rPr lang="ru-RU" sz="2400"/>
              <a:t> у </a:t>
            </a:r>
            <a:r>
              <a:rPr lang="ru-RU" sz="2400" err="1"/>
              <a:t>відповідні</a:t>
            </a:r>
            <a:r>
              <a:rPr lang="ru-RU" sz="2400"/>
              <a:t> </a:t>
            </a:r>
            <a:r>
              <a:rPr lang="ru-RU" sz="2400" err="1"/>
              <a:t>періоди</a:t>
            </a:r>
            <a:r>
              <a:rPr lang="ru-RU" sz="2400"/>
              <a:t>.</a:t>
            </a:r>
          </a:p>
          <a:p>
            <a:pPr algn="just"/>
            <a:endParaRPr lang="ru-RU" sz="2400" smtClean="0"/>
          </a:p>
          <a:p>
            <a:pPr algn="just"/>
            <a:r>
              <a:rPr lang="ru-RU" sz="2400" err="1" smtClean="0">
                <a:solidFill>
                  <a:srgbClr val="FF0000"/>
                </a:solidFill>
              </a:rPr>
              <a:t>Середньострокові</a:t>
            </a:r>
            <a:r>
              <a:rPr lang="ru-RU" sz="2400" smtClean="0">
                <a:solidFill>
                  <a:srgbClr val="FF0000"/>
                </a:solidFill>
              </a:rPr>
              <a:t> </a:t>
            </a:r>
            <a:r>
              <a:rPr lang="ru-RU" sz="2400" err="1" smtClean="0">
                <a:solidFill>
                  <a:srgbClr val="FF0000"/>
                </a:solidFill>
              </a:rPr>
              <a:t>кредити</a:t>
            </a:r>
            <a:r>
              <a:rPr lang="ru-RU" sz="2400" smtClean="0">
                <a:solidFill>
                  <a:srgbClr val="FF0000"/>
                </a:solidFill>
              </a:rPr>
              <a:t>:</a:t>
            </a:r>
            <a:r>
              <a:rPr lang="ru-RU" sz="2400" smtClean="0"/>
              <a:t> </a:t>
            </a:r>
            <a:r>
              <a:rPr lang="ru-RU" sz="2400" err="1"/>
              <a:t>можуть</a:t>
            </a:r>
            <a:r>
              <a:rPr lang="ru-RU" sz="2400"/>
              <a:t> </a:t>
            </a:r>
            <a:r>
              <a:rPr lang="ru-RU" sz="2400" err="1"/>
              <a:t>надаватись</a:t>
            </a:r>
            <a:r>
              <a:rPr lang="ru-RU" sz="2400"/>
              <a:t> на оплату </a:t>
            </a:r>
            <a:r>
              <a:rPr lang="ru-RU" sz="2400" err="1"/>
              <a:t>обладнання</a:t>
            </a:r>
            <a:r>
              <a:rPr lang="ru-RU" sz="2400"/>
              <a:t>, </a:t>
            </a:r>
            <a:r>
              <a:rPr lang="ru-RU" sz="2400" err="1"/>
              <a:t>поточні</a:t>
            </a:r>
            <a:r>
              <a:rPr lang="ru-RU" sz="2400"/>
              <a:t> </a:t>
            </a:r>
            <a:r>
              <a:rPr lang="ru-RU" sz="2400" err="1"/>
              <a:t>витрати</a:t>
            </a:r>
            <a:r>
              <a:rPr lang="ru-RU" sz="2400"/>
              <a:t>, на </a:t>
            </a:r>
            <a:r>
              <a:rPr lang="ru-RU" sz="2400" err="1"/>
              <a:t>фінансування</a:t>
            </a:r>
            <a:r>
              <a:rPr lang="ru-RU" sz="2400"/>
              <a:t> </a:t>
            </a:r>
            <a:r>
              <a:rPr lang="ru-RU" sz="2400" err="1"/>
              <a:t>капітальних</a:t>
            </a:r>
            <a:r>
              <a:rPr lang="ru-RU" sz="2400"/>
              <a:t> </a:t>
            </a:r>
            <a:r>
              <a:rPr lang="ru-RU" sz="2400" err="1"/>
              <a:t>вкладень</a:t>
            </a:r>
            <a:r>
              <a:rPr lang="ru-RU" sz="2400"/>
              <a:t>.</a:t>
            </a:r>
          </a:p>
          <a:p>
            <a:pPr algn="just"/>
            <a:endParaRPr lang="ru-RU" sz="2400" smtClean="0"/>
          </a:p>
          <a:p>
            <a:pPr algn="just"/>
            <a:r>
              <a:rPr lang="ru-RU" sz="2400" err="1" smtClean="0">
                <a:solidFill>
                  <a:srgbClr val="FF0000"/>
                </a:solidFill>
              </a:rPr>
              <a:t>Довгострокові</a:t>
            </a:r>
            <a:r>
              <a:rPr lang="ru-RU" sz="2400" smtClean="0">
                <a:solidFill>
                  <a:srgbClr val="FF0000"/>
                </a:solidFill>
              </a:rPr>
              <a:t> </a:t>
            </a:r>
            <a:r>
              <a:rPr lang="ru-RU" sz="2400" err="1" smtClean="0">
                <a:solidFill>
                  <a:srgbClr val="FF0000"/>
                </a:solidFill>
              </a:rPr>
              <a:t>кредити</a:t>
            </a:r>
            <a:r>
              <a:rPr lang="ru-RU" sz="2400" smtClean="0">
                <a:solidFill>
                  <a:srgbClr val="FF0000"/>
                </a:solidFill>
              </a:rPr>
              <a:t>:</a:t>
            </a:r>
            <a:r>
              <a:rPr lang="ru-RU" sz="2400" smtClean="0"/>
              <a:t> </a:t>
            </a:r>
            <a:r>
              <a:rPr lang="ru-RU" sz="2400" err="1"/>
              <a:t>можуть</a:t>
            </a:r>
            <a:r>
              <a:rPr lang="ru-RU" sz="2400"/>
              <a:t> </a:t>
            </a:r>
            <a:r>
              <a:rPr lang="ru-RU" sz="2400" err="1"/>
              <a:t>надаватись</a:t>
            </a:r>
            <a:r>
              <a:rPr lang="ru-RU" sz="2400"/>
              <a:t> для </a:t>
            </a:r>
            <a:r>
              <a:rPr lang="ru-RU" sz="2400" err="1"/>
              <a:t>формування</a:t>
            </a:r>
            <a:r>
              <a:rPr lang="ru-RU" sz="2400"/>
              <a:t> </a:t>
            </a:r>
            <a:r>
              <a:rPr lang="ru-RU" sz="2400" err="1"/>
              <a:t>основних</a:t>
            </a:r>
            <a:r>
              <a:rPr lang="ru-RU" sz="2400"/>
              <a:t> </a:t>
            </a:r>
            <a:r>
              <a:rPr lang="ru-RU" sz="2400" err="1"/>
              <a:t>фондів</a:t>
            </a:r>
            <a:r>
              <a:rPr lang="ru-RU" sz="2400"/>
              <a:t>. </a:t>
            </a:r>
            <a:r>
              <a:rPr lang="ru-RU" sz="2400" err="1"/>
              <a:t>Об’єктами</a:t>
            </a:r>
            <a:r>
              <a:rPr lang="ru-RU" sz="2400"/>
              <a:t> </a:t>
            </a:r>
            <a:r>
              <a:rPr lang="ru-RU" sz="2400" err="1"/>
              <a:t>кредитування</a:t>
            </a:r>
            <a:r>
              <a:rPr lang="ru-RU" sz="2400"/>
              <a:t> </a:t>
            </a:r>
            <a:r>
              <a:rPr lang="ru-RU" sz="2400" err="1"/>
              <a:t>можуть</a:t>
            </a:r>
            <a:r>
              <a:rPr lang="ru-RU" sz="2400"/>
              <a:t> бути </a:t>
            </a:r>
            <a:r>
              <a:rPr lang="ru-RU" sz="2400" err="1"/>
              <a:t>капітальні</a:t>
            </a:r>
            <a:r>
              <a:rPr lang="ru-RU" sz="2400"/>
              <a:t> </a:t>
            </a:r>
            <a:r>
              <a:rPr lang="ru-RU" sz="2400" err="1"/>
              <a:t>витрати</a:t>
            </a:r>
            <a:r>
              <a:rPr lang="ru-RU" sz="2400"/>
              <a:t> на </a:t>
            </a:r>
            <a:r>
              <a:rPr lang="ru-RU" sz="2400" err="1"/>
              <a:t>реконструкцію</a:t>
            </a:r>
            <a:r>
              <a:rPr lang="ru-RU" sz="2400"/>
              <a:t>, </a:t>
            </a:r>
            <a:r>
              <a:rPr lang="ru-RU" sz="2400" err="1"/>
              <a:t>модернізацію</a:t>
            </a:r>
            <a:r>
              <a:rPr lang="ru-RU" sz="2400"/>
              <a:t> та </a:t>
            </a:r>
            <a:r>
              <a:rPr lang="ru-RU" sz="2400" err="1"/>
              <a:t>розширення</a:t>
            </a:r>
            <a:r>
              <a:rPr lang="ru-RU" sz="2400"/>
              <a:t> </a:t>
            </a:r>
            <a:r>
              <a:rPr lang="ru-RU" sz="2400" err="1"/>
              <a:t>вже</a:t>
            </a:r>
            <a:r>
              <a:rPr lang="ru-RU" sz="2400"/>
              <a:t> </a:t>
            </a:r>
            <a:r>
              <a:rPr lang="ru-RU" sz="2400" err="1"/>
              <a:t>діючих</a:t>
            </a:r>
            <a:r>
              <a:rPr lang="ru-RU" sz="2400"/>
              <a:t> </a:t>
            </a:r>
            <a:r>
              <a:rPr lang="ru-RU" sz="2400" err="1"/>
              <a:t>основних</a:t>
            </a:r>
            <a:r>
              <a:rPr lang="ru-RU" sz="2400"/>
              <a:t> </a:t>
            </a:r>
            <a:r>
              <a:rPr lang="ru-RU" sz="2400" err="1"/>
              <a:t>фондів</a:t>
            </a:r>
            <a:r>
              <a:rPr lang="ru-RU" sz="2400"/>
              <a:t>, на </a:t>
            </a:r>
            <a:r>
              <a:rPr lang="ru-RU" sz="2400" err="1"/>
              <a:t>нове</a:t>
            </a:r>
            <a:r>
              <a:rPr lang="ru-RU" sz="2400"/>
              <a:t> </a:t>
            </a:r>
            <a:r>
              <a:rPr lang="ru-RU" sz="2400" err="1"/>
              <a:t>будівництво</a:t>
            </a:r>
            <a:r>
              <a:rPr lang="ru-RU" sz="2400"/>
              <a:t>, на </a:t>
            </a:r>
            <a:r>
              <a:rPr lang="ru-RU" sz="2400" err="1"/>
              <a:t>приватизацію</a:t>
            </a:r>
            <a:r>
              <a:rPr lang="ru-RU" sz="2400"/>
              <a:t> </a:t>
            </a:r>
            <a:r>
              <a:rPr lang="ru-RU" sz="2400" err="1"/>
              <a:t>тощо</a:t>
            </a:r>
            <a:r>
              <a:rPr lang="ru-RU" sz="240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xmlns="" val="1878294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7544" y="188640"/>
            <a:ext cx="8136904" cy="62478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dirty="0">
                <a:solidFill>
                  <a:srgbClr val="FF0000"/>
                </a:solidFill>
              </a:rPr>
              <a:t>За строками </a:t>
            </a:r>
            <a:r>
              <a:rPr lang="ru-RU" sz="3200" dirty="0" err="1">
                <a:solidFill>
                  <a:srgbClr val="FF0000"/>
                </a:solidFill>
              </a:rPr>
              <a:t>користування</a:t>
            </a:r>
            <a:r>
              <a:rPr lang="ru-RU" sz="3200" dirty="0">
                <a:solidFill>
                  <a:srgbClr val="FF0000"/>
                </a:solidFill>
              </a:rPr>
              <a:t> </a:t>
            </a:r>
            <a:r>
              <a:rPr lang="ru-RU" sz="3200" dirty="0" err="1">
                <a:solidFill>
                  <a:srgbClr val="FF0000"/>
                </a:solidFill>
              </a:rPr>
              <a:t>кредити</a:t>
            </a:r>
            <a:r>
              <a:rPr lang="ru-RU" sz="3200" dirty="0">
                <a:solidFill>
                  <a:srgbClr val="FF0000"/>
                </a:solidFill>
              </a:rPr>
              <a:t> </a:t>
            </a:r>
            <a:r>
              <a:rPr lang="ru-RU" sz="3200" dirty="0" err="1">
                <a:solidFill>
                  <a:srgbClr val="FF0000"/>
                </a:solidFill>
              </a:rPr>
              <a:t>поділяються</a:t>
            </a:r>
            <a:r>
              <a:rPr lang="ru-RU" sz="3200" dirty="0">
                <a:solidFill>
                  <a:srgbClr val="FF0000"/>
                </a:solidFill>
              </a:rPr>
              <a:t> на</a:t>
            </a:r>
            <a:r>
              <a:rPr lang="ru-RU" sz="3200" dirty="0" smtClean="0">
                <a:solidFill>
                  <a:srgbClr val="FF0000"/>
                </a:solidFill>
              </a:rPr>
              <a:t>:</a:t>
            </a:r>
          </a:p>
          <a:p>
            <a:endParaRPr lang="ru-RU" sz="2400" dirty="0">
              <a:solidFill>
                <a:srgbClr val="FF0000"/>
              </a:solidFill>
            </a:endParaRPr>
          </a:p>
          <a:p>
            <a:pPr algn="just"/>
            <a:r>
              <a:rPr lang="ru-RU" sz="2400" dirty="0"/>
              <a:t>•</a:t>
            </a:r>
            <a:r>
              <a:rPr lang="ru-RU" sz="2400" dirty="0" err="1">
                <a:solidFill>
                  <a:srgbClr val="7030A0"/>
                </a:solidFill>
              </a:rPr>
              <a:t>строкові</a:t>
            </a:r>
            <a:r>
              <a:rPr lang="ru-RU" sz="2400" dirty="0">
                <a:solidFill>
                  <a:srgbClr val="7030A0"/>
                </a:solidFill>
              </a:rPr>
              <a:t>,</a:t>
            </a:r>
            <a:r>
              <a:rPr lang="ru-RU" sz="2400" dirty="0"/>
              <a:t> </a:t>
            </a:r>
            <a:r>
              <a:rPr lang="ru-RU" sz="2400" dirty="0" err="1"/>
              <a:t>тобто</a:t>
            </a:r>
            <a:r>
              <a:rPr lang="ru-RU" sz="2400" dirty="0"/>
              <a:t> </a:t>
            </a:r>
            <a:r>
              <a:rPr lang="ru-RU" sz="2400" dirty="0" err="1"/>
              <a:t>кредити</a:t>
            </a:r>
            <a:r>
              <a:rPr lang="ru-RU" sz="2400" dirty="0"/>
              <a:t>, </a:t>
            </a:r>
            <a:r>
              <a:rPr lang="ru-RU" sz="2400" dirty="0" err="1"/>
              <a:t>надані</a:t>
            </a:r>
            <a:r>
              <a:rPr lang="ru-RU" sz="2400" dirty="0"/>
              <a:t> на </a:t>
            </a:r>
            <a:r>
              <a:rPr lang="ru-RU" sz="2400" dirty="0" err="1"/>
              <a:t>визначений</a:t>
            </a:r>
            <a:r>
              <a:rPr lang="ru-RU" sz="2400" dirty="0"/>
              <a:t> у </a:t>
            </a:r>
            <a:r>
              <a:rPr lang="ru-RU" sz="2400" dirty="0" err="1"/>
              <a:t>договорі</a:t>
            </a:r>
            <a:r>
              <a:rPr lang="ru-RU" sz="2400" dirty="0"/>
              <a:t> </a:t>
            </a:r>
            <a:r>
              <a:rPr lang="ru-RU" sz="2400" dirty="0" smtClean="0"/>
              <a:t>строк;</a:t>
            </a:r>
          </a:p>
          <a:p>
            <a:pPr algn="just"/>
            <a:endParaRPr lang="ru-RU" sz="2400" dirty="0"/>
          </a:p>
          <a:p>
            <a:pPr algn="just"/>
            <a:r>
              <a:rPr lang="ru-RU" sz="2400" dirty="0"/>
              <a:t>•</a:t>
            </a:r>
            <a:r>
              <a:rPr lang="ru-RU" sz="2400" dirty="0">
                <a:solidFill>
                  <a:srgbClr val="7030A0"/>
                </a:solidFill>
              </a:rPr>
              <a:t>до </a:t>
            </a:r>
            <a:r>
              <a:rPr lang="ru-RU" sz="2400" dirty="0" err="1">
                <a:solidFill>
                  <a:srgbClr val="7030A0"/>
                </a:solidFill>
              </a:rPr>
              <a:t>запитання</a:t>
            </a:r>
            <a:r>
              <a:rPr lang="ru-RU" sz="2400" dirty="0">
                <a:solidFill>
                  <a:srgbClr val="7030A0"/>
                </a:solidFill>
              </a:rPr>
              <a:t> </a:t>
            </a:r>
            <a:r>
              <a:rPr lang="ru-RU" sz="2400" dirty="0"/>
              <a:t>— </a:t>
            </a:r>
            <a:r>
              <a:rPr lang="ru-RU" sz="2400" dirty="0" smtClean="0"/>
              <a:t>це </a:t>
            </a:r>
            <a:r>
              <a:rPr lang="ru-RU" sz="2400" dirty="0" err="1"/>
              <a:t>кредити</a:t>
            </a:r>
            <a:r>
              <a:rPr lang="ru-RU" sz="2400" dirty="0"/>
              <a:t>, </a:t>
            </a:r>
            <a:r>
              <a:rPr lang="ru-RU" sz="2400" dirty="0" err="1"/>
              <a:t>що</a:t>
            </a:r>
            <a:r>
              <a:rPr lang="ru-RU" sz="2400" dirty="0"/>
              <a:t> </a:t>
            </a:r>
            <a:r>
              <a:rPr lang="ru-RU" sz="2400" dirty="0" err="1"/>
              <a:t>видаються</a:t>
            </a:r>
            <a:r>
              <a:rPr lang="ru-RU" sz="2400" dirty="0"/>
              <a:t> на </a:t>
            </a:r>
            <a:r>
              <a:rPr lang="ru-RU" sz="2400" dirty="0" err="1"/>
              <a:t>невизначений</a:t>
            </a:r>
            <a:r>
              <a:rPr lang="ru-RU" sz="2400" dirty="0"/>
              <a:t> строк і </a:t>
            </a:r>
            <a:r>
              <a:rPr lang="ru-RU" sz="2400" dirty="0" err="1"/>
              <a:t>які</a:t>
            </a:r>
            <a:r>
              <a:rPr lang="ru-RU" sz="2400" dirty="0"/>
              <a:t> на </a:t>
            </a:r>
            <a:r>
              <a:rPr lang="ru-RU" sz="2400" dirty="0" err="1"/>
              <a:t>вимогу</a:t>
            </a:r>
            <a:r>
              <a:rPr lang="ru-RU" sz="2400" dirty="0"/>
              <a:t> кредитора </a:t>
            </a:r>
            <a:r>
              <a:rPr lang="ru-RU" sz="2400" dirty="0" err="1"/>
              <a:t>повинні</a:t>
            </a:r>
            <a:r>
              <a:rPr lang="ru-RU" sz="2400" dirty="0"/>
              <a:t> бути </a:t>
            </a:r>
            <a:r>
              <a:rPr lang="ru-RU" sz="2400" dirty="0" err="1"/>
              <a:t>повернуті</a:t>
            </a:r>
            <a:r>
              <a:rPr lang="ru-RU" sz="2400" dirty="0"/>
              <a:t> у </a:t>
            </a:r>
            <a:r>
              <a:rPr lang="ru-RU" sz="2400" dirty="0" err="1"/>
              <a:t>визначений</a:t>
            </a:r>
            <a:r>
              <a:rPr lang="ru-RU" sz="2400" dirty="0"/>
              <a:t> ним </a:t>
            </a:r>
            <a:r>
              <a:rPr lang="ru-RU" sz="2400" dirty="0" smtClean="0"/>
              <a:t>час</a:t>
            </a:r>
            <a:r>
              <a:rPr lang="ru-RU" sz="2400" dirty="0"/>
              <a:t>;</a:t>
            </a:r>
            <a:endParaRPr lang="ru-RU" sz="2400" dirty="0" smtClean="0"/>
          </a:p>
          <a:p>
            <a:pPr algn="just"/>
            <a:endParaRPr lang="ru-RU" sz="2400" dirty="0"/>
          </a:p>
          <a:p>
            <a:pPr algn="just"/>
            <a:r>
              <a:rPr lang="ru-RU" sz="2400" dirty="0"/>
              <a:t>•</a:t>
            </a:r>
            <a:r>
              <a:rPr lang="ru-RU" sz="2400" dirty="0" err="1">
                <a:solidFill>
                  <a:srgbClr val="7030A0"/>
                </a:solidFill>
              </a:rPr>
              <a:t>прострочені</a:t>
            </a:r>
            <a:r>
              <a:rPr lang="ru-RU" sz="2400" dirty="0">
                <a:solidFill>
                  <a:srgbClr val="7030A0"/>
                </a:solidFill>
              </a:rPr>
              <a:t> </a:t>
            </a:r>
            <a:r>
              <a:rPr lang="ru-RU" sz="2400" dirty="0" err="1">
                <a:solidFill>
                  <a:srgbClr val="7030A0"/>
                </a:solidFill>
              </a:rPr>
              <a:t>кредити</a:t>
            </a:r>
            <a:r>
              <a:rPr lang="ru-RU" sz="2400" dirty="0">
                <a:solidFill>
                  <a:srgbClr val="7030A0"/>
                </a:solidFill>
              </a:rPr>
              <a:t> </a:t>
            </a:r>
            <a:r>
              <a:rPr lang="ru-RU" sz="2400" dirty="0"/>
              <a:t>— це </a:t>
            </a:r>
            <a:r>
              <a:rPr lang="ru-RU" sz="2400" dirty="0" err="1"/>
              <a:t>кредити</a:t>
            </a:r>
            <a:r>
              <a:rPr lang="ru-RU" sz="2400" dirty="0"/>
              <a:t>, строк </a:t>
            </a:r>
            <a:r>
              <a:rPr lang="ru-RU" sz="2400" dirty="0" err="1"/>
              <a:t>погашення</a:t>
            </a:r>
            <a:r>
              <a:rPr lang="ru-RU" sz="2400" dirty="0"/>
              <a:t> </a:t>
            </a:r>
            <a:r>
              <a:rPr lang="ru-RU" sz="2400" dirty="0" err="1"/>
              <a:t>яких</a:t>
            </a:r>
            <a:r>
              <a:rPr lang="ru-RU" sz="2400" dirty="0"/>
              <a:t> </a:t>
            </a:r>
            <a:r>
              <a:rPr lang="ru-RU" sz="2400" dirty="0" err="1"/>
              <a:t>встановлений</a:t>
            </a:r>
            <a:r>
              <a:rPr lang="ru-RU" sz="2400" dirty="0"/>
              <a:t> </a:t>
            </a:r>
            <a:r>
              <a:rPr lang="ru-RU" sz="2400" dirty="0" err="1"/>
              <a:t>кредитним</a:t>
            </a:r>
            <a:r>
              <a:rPr lang="ru-RU" sz="2400" dirty="0"/>
              <a:t> </a:t>
            </a:r>
            <a:r>
              <a:rPr lang="ru-RU" sz="2400" dirty="0" smtClean="0"/>
              <a:t>договором минув;</a:t>
            </a:r>
          </a:p>
          <a:p>
            <a:pPr algn="just"/>
            <a:endParaRPr lang="ru-RU" sz="2400" dirty="0"/>
          </a:p>
          <a:p>
            <a:pPr algn="just"/>
            <a:r>
              <a:rPr lang="ru-RU" sz="2400" dirty="0"/>
              <a:t>•</a:t>
            </a:r>
            <a:r>
              <a:rPr lang="ru-RU" sz="2400" dirty="0" err="1">
                <a:solidFill>
                  <a:srgbClr val="7030A0"/>
                </a:solidFill>
              </a:rPr>
              <a:t>відстрочені</a:t>
            </a:r>
            <a:r>
              <a:rPr lang="ru-RU" sz="2400" dirty="0">
                <a:solidFill>
                  <a:srgbClr val="7030A0"/>
                </a:solidFill>
              </a:rPr>
              <a:t> </a:t>
            </a:r>
            <a:r>
              <a:rPr lang="ru-RU" sz="2400" dirty="0" err="1">
                <a:solidFill>
                  <a:srgbClr val="7030A0"/>
                </a:solidFill>
              </a:rPr>
              <a:t>кредити</a:t>
            </a:r>
            <a:r>
              <a:rPr lang="ru-RU" sz="2400" dirty="0">
                <a:solidFill>
                  <a:srgbClr val="7030A0"/>
                </a:solidFill>
              </a:rPr>
              <a:t> </a:t>
            </a:r>
            <a:r>
              <a:rPr lang="ru-RU" sz="2400" dirty="0"/>
              <a:t>— це </a:t>
            </a:r>
            <a:r>
              <a:rPr lang="ru-RU" sz="2400" dirty="0" err="1"/>
              <a:t>кредити</a:t>
            </a:r>
            <a:r>
              <a:rPr lang="ru-RU" sz="2400" dirty="0"/>
              <a:t>, </a:t>
            </a:r>
            <a:r>
              <a:rPr lang="ru-RU" sz="2400" dirty="0" err="1"/>
              <a:t>стосовно</a:t>
            </a:r>
            <a:r>
              <a:rPr lang="ru-RU" sz="2400" dirty="0"/>
              <a:t> </a:t>
            </a:r>
            <a:r>
              <a:rPr lang="ru-RU" sz="2400" dirty="0" err="1"/>
              <a:t>яких</a:t>
            </a:r>
            <a:r>
              <a:rPr lang="ru-RU" sz="2400" dirty="0"/>
              <a:t> на </a:t>
            </a:r>
            <a:r>
              <a:rPr lang="ru-RU" sz="2400" dirty="0" err="1"/>
              <a:t>основі</a:t>
            </a:r>
            <a:r>
              <a:rPr lang="ru-RU" sz="2400" dirty="0"/>
              <a:t> </a:t>
            </a:r>
            <a:r>
              <a:rPr lang="ru-RU" sz="2400" dirty="0" err="1"/>
              <a:t>клопотання</a:t>
            </a:r>
            <a:r>
              <a:rPr lang="ru-RU" sz="2400" dirty="0"/>
              <a:t> </a:t>
            </a:r>
            <a:r>
              <a:rPr lang="ru-RU" sz="2400" dirty="0" err="1"/>
              <a:t>позичальника</a:t>
            </a:r>
            <a:r>
              <a:rPr lang="ru-RU" sz="2400" dirty="0"/>
              <a:t> строки </a:t>
            </a:r>
            <a:r>
              <a:rPr lang="ru-RU" sz="2400" dirty="0" err="1"/>
              <a:t>погашення</a:t>
            </a:r>
            <a:r>
              <a:rPr lang="ru-RU" sz="2400" dirty="0"/>
              <a:t> </a:t>
            </a:r>
            <a:r>
              <a:rPr lang="ru-RU" sz="2400" dirty="0" err="1"/>
              <a:t>були</a:t>
            </a:r>
            <a:r>
              <a:rPr lang="ru-RU" sz="2400" dirty="0"/>
              <a:t> </a:t>
            </a:r>
            <a:r>
              <a:rPr lang="ru-RU" sz="2400" dirty="0" err="1"/>
              <a:t>перенесені</a:t>
            </a:r>
            <a:r>
              <a:rPr lang="ru-RU" sz="2400" dirty="0"/>
              <a:t> на </a:t>
            </a:r>
            <a:r>
              <a:rPr lang="ru-RU" sz="2400" dirty="0" err="1"/>
              <a:t>більш</a:t>
            </a:r>
            <a:r>
              <a:rPr lang="ru-RU" sz="2400" dirty="0"/>
              <a:t> </a:t>
            </a:r>
            <a:r>
              <a:rPr lang="ru-RU" sz="2400" dirty="0" err="1"/>
              <a:t>пізній</a:t>
            </a:r>
            <a:r>
              <a:rPr lang="ru-RU" sz="2400" dirty="0"/>
              <a:t> </a:t>
            </a:r>
            <a:r>
              <a:rPr lang="ru-RU" sz="2400" dirty="0" err="1"/>
              <a:t>термін</a:t>
            </a:r>
            <a:r>
              <a:rPr lang="ru-RU" sz="24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xmlns="" val="360294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107504"/>
            <a:ext cx="8532440" cy="61247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>
                <a:solidFill>
                  <a:srgbClr val="FF0000"/>
                </a:solidFill>
              </a:rPr>
              <a:t>За строками </a:t>
            </a:r>
            <a:r>
              <a:rPr lang="ru-RU" sz="2800" dirty="0" err="1">
                <a:solidFill>
                  <a:srgbClr val="FF0000"/>
                </a:solidFill>
              </a:rPr>
              <a:t>погашення</a:t>
            </a:r>
            <a:r>
              <a:rPr lang="ru-RU" sz="2800" dirty="0">
                <a:solidFill>
                  <a:srgbClr val="FF0000"/>
                </a:solidFill>
              </a:rPr>
              <a:t> </a:t>
            </a:r>
            <a:r>
              <a:rPr lang="ru-RU" sz="2800" dirty="0" err="1">
                <a:solidFill>
                  <a:srgbClr val="FF0000"/>
                </a:solidFill>
              </a:rPr>
              <a:t>кредити</a:t>
            </a:r>
            <a:r>
              <a:rPr lang="ru-RU" sz="2800" dirty="0">
                <a:solidFill>
                  <a:srgbClr val="FF0000"/>
                </a:solidFill>
              </a:rPr>
              <a:t> </a:t>
            </a:r>
            <a:r>
              <a:rPr lang="ru-RU" sz="2800" dirty="0" err="1">
                <a:solidFill>
                  <a:srgbClr val="FF0000"/>
                </a:solidFill>
              </a:rPr>
              <a:t>поділяються</a:t>
            </a:r>
            <a:r>
              <a:rPr lang="ru-RU" sz="2800" dirty="0">
                <a:solidFill>
                  <a:srgbClr val="FF0000"/>
                </a:solidFill>
              </a:rPr>
              <a:t> на</a:t>
            </a:r>
            <a:r>
              <a:rPr lang="ru-RU" sz="2800" dirty="0" smtClean="0">
                <a:solidFill>
                  <a:srgbClr val="FF0000"/>
                </a:solidFill>
              </a:rPr>
              <a:t>:</a:t>
            </a:r>
          </a:p>
          <a:p>
            <a:pPr algn="ctr"/>
            <a:endParaRPr lang="ru-RU" sz="2800" dirty="0">
              <a:solidFill>
                <a:srgbClr val="FF0000"/>
              </a:solidFill>
            </a:endParaRPr>
          </a:p>
          <a:p>
            <a:pPr marL="457200" lvl="0" indent="-457200">
              <a:buFont typeface="+mj-lt"/>
              <a:buAutoNum type="arabicPeriod"/>
            </a:pPr>
            <a:r>
              <a:rPr lang="ru-RU" sz="2400" dirty="0" err="1" smtClean="0">
                <a:solidFill>
                  <a:srgbClr val="7030A0"/>
                </a:solidFill>
              </a:rPr>
              <a:t>Кредити</a:t>
            </a:r>
            <a:r>
              <a:rPr lang="ru-RU" sz="2400" dirty="0">
                <a:solidFill>
                  <a:srgbClr val="7030A0"/>
                </a:solidFill>
              </a:rPr>
              <a:t>,</a:t>
            </a:r>
            <a:r>
              <a:rPr lang="ru-RU" sz="2400" dirty="0"/>
              <a:t> </a:t>
            </a:r>
            <a:r>
              <a:rPr lang="ru-RU" sz="2400" dirty="0" err="1"/>
              <a:t>що</a:t>
            </a:r>
            <a:r>
              <a:rPr lang="ru-RU" sz="2400" dirty="0"/>
              <a:t> </a:t>
            </a:r>
            <a:r>
              <a:rPr lang="ru-RU" sz="2400" dirty="0" err="1"/>
              <a:t>погашаються</a:t>
            </a:r>
            <a:r>
              <a:rPr lang="ru-RU" sz="2400" dirty="0"/>
              <a:t> одноразово, </a:t>
            </a:r>
            <a:endParaRPr lang="ru-RU" sz="2400" dirty="0" smtClean="0"/>
          </a:p>
          <a:p>
            <a:pPr lvl="0"/>
            <a:r>
              <a:rPr lang="ru-RU" sz="2400" dirty="0" err="1" smtClean="0"/>
              <a:t>тобто</a:t>
            </a:r>
            <a:r>
              <a:rPr lang="ru-RU" sz="2400" dirty="0" smtClean="0"/>
              <a:t> </a:t>
            </a:r>
            <a:r>
              <a:rPr lang="ru-RU" sz="2400" dirty="0"/>
              <a:t>кредит </a:t>
            </a:r>
            <a:r>
              <a:rPr lang="ru-RU" sz="2400" dirty="0" err="1"/>
              <a:t>повертається</a:t>
            </a:r>
            <a:r>
              <a:rPr lang="ru-RU" sz="2400" dirty="0"/>
              <a:t> у </a:t>
            </a:r>
            <a:r>
              <a:rPr lang="ru-RU" sz="2400" dirty="0" err="1"/>
              <a:t>повній</a:t>
            </a:r>
            <a:r>
              <a:rPr lang="ru-RU" sz="2400" dirty="0"/>
              <a:t> </a:t>
            </a:r>
            <a:r>
              <a:rPr lang="ru-RU" sz="2400" dirty="0" err="1"/>
              <a:t>сумі</a:t>
            </a:r>
            <a:r>
              <a:rPr lang="ru-RU" sz="2400" dirty="0"/>
              <a:t> у </a:t>
            </a:r>
            <a:r>
              <a:rPr lang="ru-RU" sz="2400" dirty="0" err="1"/>
              <a:t>певний</a:t>
            </a:r>
            <a:r>
              <a:rPr lang="ru-RU" sz="2400" dirty="0"/>
              <a:t> </a:t>
            </a:r>
            <a:r>
              <a:rPr lang="ru-RU" sz="2400" dirty="0" err="1"/>
              <a:t>термін</a:t>
            </a:r>
            <a:r>
              <a:rPr lang="ru-RU" sz="2400" dirty="0" smtClean="0"/>
              <a:t>;</a:t>
            </a:r>
          </a:p>
          <a:p>
            <a:pPr marL="457200" lvl="0" indent="-457200">
              <a:buFont typeface="+mj-lt"/>
              <a:buAutoNum type="arabicPeriod"/>
            </a:pPr>
            <a:endParaRPr lang="ru-RU" sz="2400" dirty="0"/>
          </a:p>
          <a:p>
            <a:pPr lvl="0"/>
            <a:r>
              <a:rPr lang="ru-RU" sz="2400" dirty="0" smtClean="0">
                <a:solidFill>
                  <a:srgbClr val="7030A0"/>
                </a:solidFill>
              </a:rPr>
              <a:t>2.  </a:t>
            </a:r>
            <a:r>
              <a:rPr lang="ru-RU" sz="2400" dirty="0" err="1" smtClean="0">
                <a:solidFill>
                  <a:srgbClr val="7030A0"/>
                </a:solidFill>
              </a:rPr>
              <a:t>Кредити</a:t>
            </a:r>
            <a:r>
              <a:rPr lang="ru-RU" sz="2400" dirty="0"/>
              <a:t>, для </a:t>
            </a:r>
            <a:r>
              <a:rPr lang="ru-RU" sz="2400" dirty="0" err="1"/>
              <a:t>яких</a:t>
            </a:r>
            <a:r>
              <a:rPr lang="ru-RU" sz="2400" dirty="0"/>
              <a:t> </a:t>
            </a:r>
            <a:r>
              <a:rPr lang="ru-RU" sz="2400" dirty="0" err="1"/>
              <a:t>передбачається</a:t>
            </a:r>
            <a:r>
              <a:rPr lang="ru-RU" sz="2400" dirty="0"/>
              <a:t> </a:t>
            </a:r>
            <a:r>
              <a:rPr lang="ru-RU" sz="2400" dirty="0" err="1"/>
              <a:t>періодичне</a:t>
            </a:r>
            <a:r>
              <a:rPr lang="ru-RU" sz="2400" dirty="0"/>
              <a:t> </a:t>
            </a:r>
            <a:r>
              <a:rPr lang="ru-RU" sz="2400" dirty="0" err="1"/>
              <a:t>погашення</a:t>
            </a:r>
            <a:r>
              <a:rPr lang="ru-RU" sz="2400" dirty="0"/>
              <a:t> </a:t>
            </a:r>
            <a:r>
              <a:rPr lang="ru-RU" sz="2400" dirty="0" err="1"/>
              <a:t>суми</a:t>
            </a:r>
            <a:r>
              <a:rPr lang="ru-RU" sz="2400" dirty="0"/>
              <a:t> </a:t>
            </a:r>
            <a:r>
              <a:rPr lang="ru-RU" sz="2400" dirty="0" err="1"/>
              <a:t>позички</a:t>
            </a:r>
            <a:r>
              <a:rPr lang="ru-RU" sz="2400" dirty="0"/>
              <a:t> і </a:t>
            </a:r>
            <a:r>
              <a:rPr lang="ru-RU" sz="2400" dirty="0" err="1"/>
              <a:t>відсотків</a:t>
            </a:r>
            <a:r>
              <a:rPr lang="ru-RU" sz="2400" dirty="0"/>
              <a:t> по </a:t>
            </a:r>
            <a:r>
              <a:rPr lang="ru-RU" sz="2400" dirty="0" err="1"/>
              <a:t>ній</a:t>
            </a:r>
            <a:r>
              <a:rPr lang="ru-RU" sz="2400" dirty="0"/>
              <a:t> </a:t>
            </a:r>
            <a:r>
              <a:rPr lang="ru-RU" sz="2400" dirty="0" err="1"/>
              <a:t>певними</a:t>
            </a:r>
            <a:r>
              <a:rPr lang="ru-RU" sz="2400" dirty="0"/>
              <a:t> </a:t>
            </a:r>
            <a:r>
              <a:rPr lang="ru-RU" sz="2400" dirty="0" err="1"/>
              <a:t>частинами</a:t>
            </a:r>
            <a:r>
              <a:rPr lang="ru-RU" sz="2400" dirty="0"/>
              <a:t>, </a:t>
            </a:r>
            <a:r>
              <a:rPr lang="ru-RU" sz="2400" dirty="0" err="1"/>
              <a:t>що</a:t>
            </a:r>
            <a:r>
              <a:rPr lang="ru-RU" sz="2400" dirty="0"/>
              <a:t> </a:t>
            </a:r>
            <a:r>
              <a:rPr lang="ru-RU" sz="2400" dirty="0" err="1"/>
              <a:t>пов’язане</a:t>
            </a:r>
            <a:r>
              <a:rPr lang="ru-RU" sz="2400" dirty="0"/>
              <a:t> з </a:t>
            </a:r>
            <a:r>
              <a:rPr lang="ru-RU" sz="2400" dirty="0" err="1"/>
              <a:t>періодичністю</a:t>
            </a:r>
            <a:r>
              <a:rPr lang="ru-RU" sz="2400" dirty="0"/>
              <a:t> </a:t>
            </a:r>
            <a:r>
              <a:rPr lang="ru-RU" sz="2400" dirty="0" err="1"/>
              <a:t>надходження</a:t>
            </a:r>
            <a:r>
              <a:rPr lang="ru-RU" sz="2400" dirty="0"/>
              <a:t> </a:t>
            </a:r>
            <a:r>
              <a:rPr lang="ru-RU" sz="2400" dirty="0" err="1"/>
              <a:t>виручки</a:t>
            </a:r>
            <a:r>
              <a:rPr lang="ru-RU" sz="2400" dirty="0"/>
              <a:t> </a:t>
            </a:r>
            <a:r>
              <a:rPr lang="ru-RU" sz="2400" dirty="0" err="1"/>
              <a:t>від</a:t>
            </a:r>
            <a:r>
              <a:rPr lang="ru-RU" sz="2400" dirty="0"/>
              <a:t> </a:t>
            </a:r>
            <a:r>
              <a:rPr lang="ru-RU" sz="2400" dirty="0" err="1"/>
              <a:t>реалізації</a:t>
            </a:r>
            <a:r>
              <a:rPr lang="ru-RU" sz="2400" dirty="0"/>
              <a:t> </a:t>
            </a:r>
            <a:r>
              <a:rPr lang="ru-RU" sz="2400" dirty="0" err="1"/>
              <a:t>продукції</a:t>
            </a:r>
            <a:r>
              <a:rPr lang="ru-RU" sz="2400" dirty="0"/>
              <a:t> (</a:t>
            </a:r>
            <a:r>
              <a:rPr lang="ru-RU" sz="2400" dirty="0" err="1"/>
              <a:t>проведення</a:t>
            </a:r>
            <a:r>
              <a:rPr lang="ru-RU" sz="2400" dirty="0"/>
              <a:t> </a:t>
            </a:r>
            <a:r>
              <a:rPr lang="ru-RU" sz="2400" dirty="0" err="1"/>
              <a:t>робіт</a:t>
            </a:r>
            <a:r>
              <a:rPr lang="ru-RU" sz="2400" dirty="0"/>
              <a:t>, </a:t>
            </a:r>
            <a:r>
              <a:rPr lang="ru-RU" sz="2400" dirty="0" err="1"/>
              <a:t>надання</a:t>
            </a:r>
            <a:r>
              <a:rPr lang="ru-RU" sz="2400" dirty="0"/>
              <a:t> </a:t>
            </a:r>
            <a:r>
              <a:rPr lang="ru-RU" sz="2400" dirty="0" err="1"/>
              <a:t>послуг</a:t>
            </a:r>
            <a:r>
              <a:rPr lang="ru-RU" sz="2400" dirty="0" smtClean="0"/>
              <a:t>);</a:t>
            </a:r>
          </a:p>
          <a:p>
            <a:pPr marL="457200" lvl="0" indent="-457200">
              <a:buFont typeface="+mj-lt"/>
              <a:buAutoNum type="arabicPeriod"/>
            </a:pPr>
            <a:endParaRPr lang="ru-RU" sz="2400" dirty="0"/>
          </a:p>
          <a:p>
            <a:pPr marL="457200" lvl="0" indent="-457200">
              <a:buAutoNum type="arabicPeriod" startAt="3"/>
            </a:pPr>
            <a:r>
              <a:rPr lang="ru-RU" sz="2400" dirty="0" err="1" smtClean="0">
                <a:solidFill>
                  <a:srgbClr val="7030A0"/>
                </a:solidFill>
              </a:rPr>
              <a:t>Кредити</a:t>
            </a:r>
            <a:r>
              <a:rPr lang="ru-RU" sz="2400" dirty="0"/>
              <a:t>, </a:t>
            </a:r>
            <a:r>
              <a:rPr lang="ru-RU" sz="2400" dirty="0" err="1"/>
              <a:t>що</a:t>
            </a:r>
            <a:r>
              <a:rPr lang="ru-RU" sz="2400" dirty="0"/>
              <a:t> </a:t>
            </a:r>
            <a:r>
              <a:rPr lang="ru-RU" sz="2400" dirty="0" err="1" smtClean="0"/>
              <a:t>погашаються</a:t>
            </a:r>
            <a:endParaRPr lang="ru-RU" sz="2400" dirty="0" smtClean="0"/>
          </a:p>
          <a:p>
            <a:pPr lvl="0"/>
            <a:r>
              <a:rPr lang="ru-RU" sz="2400" dirty="0" smtClean="0"/>
              <a:t> </a:t>
            </a:r>
            <a:r>
              <a:rPr lang="ru-RU" sz="2400" dirty="0" err="1"/>
              <a:t>достроково</a:t>
            </a:r>
            <a:r>
              <a:rPr lang="ru-RU" sz="2400" dirty="0"/>
              <a:t> (за </a:t>
            </a:r>
            <a:r>
              <a:rPr lang="ru-RU" sz="2400" dirty="0" err="1"/>
              <a:t>вимогою</a:t>
            </a:r>
            <a:r>
              <a:rPr lang="ru-RU" sz="2400" dirty="0"/>
              <a:t> </a:t>
            </a:r>
            <a:r>
              <a:rPr lang="ru-RU" sz="2400" dirty="0" smtClean="0"/>
              <a:t>кредитора</a:t>
            </a:r>
          </a:p>
          <a:p>
            <a:pPr lvl="0"/>
            <a:r>
              <a:rPr lang="ru-RU" sz="2400" dirty="0" smtClean="0"/>
              <a:t> </a:t>
            </a:r>
            <a:r>
              <a:rPr lang="ru-RU" sz="2400" dirty="0" err="1"/>
              <a:t>або</a:t>
            </a:r>
            <a:r>
              <a:rPr lang="ru-RU" sz="2400" dirty="0"/>
              <a:t> за </a:t>
            </a:r>
            <a:r>
              <a:rPr lang="ru-RU" sz="2400" dirty="0" err="1"/>
              <a:t>заявою</a:t>
            </a:r>
            <a:r>
              <a:rPr lang="ru-RU" sz="2400" dirty="0"/>
              <a:t> </a:t>
            </a:r>
            <a:r>
              <a:rPr lang="ru-RU" sz="2400" dirty="0" err="1"/>
              <a:t>позичальника</a:t>
            </a:r>
            <a:r>
              <a:rPr lang="ru-RU" sz="2400" dirty="0" smtClean="0"/>
              <a:t>).</a:t>
            </a:r>
            <a:endParaRPr lang="ru-RU" sz="2400" dirty="0"/>
          </a:p>
          <a:p>
            <a:pPr lvl="0" algn="just"/>
            <a:endParaRPr lang="ru-RU" sz="2400" dirty="0"/>
          </a:p>
          <a:p>
            <a:endParaRPr lang="ru-RU" sz="24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508104" y="3645025"/>
            <a:ext cx="3528392" cy="2596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2306965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71600" y="476672"/>
            <a:ext cx="7200800" cy="61247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 err="1">
                <a:solidFill>
                  <a:srgbClr val="FF0000"/>
                </a:solidFill>
              </a:rPr>
              <a:t>Процес</a:t>
            </a:r>
            <a:r>
              <a:rPr lang="ru-RU" sz="2800" dirty="0">
                <a:solidFill>
                  <a:srgbClr val="FF0000"/>
                </a:solidFill>
              </a:rPr>
              <a:t> </a:t>
            </a:r>
            <a:r>
              <a:rPr lang="ru-RU" sz="2800" dirty="0" err="1">
                <a:solidFill>
                  <a:srgbClr val="FF0000"/>
                </a:solidFill>
              </a:rPr>
              <a:t>кредитування</a:t>
            </a:r>
            <a:r>
              <a:rPr lang="ru-RU" sz="2800" dirty="0">
                <a:solidFill>
                  <a:srgbClr val="FF0000"/>
                </a:solidFill>
              </a:rPr>
              <a:t> </a:t>
            </a:r>
            <a:r>
              <a:rPr lang="ru-RU" sz="2800" dirty="0" err="1">
                <a:solidFill>
                  <a:srgbClr val="FF0000"/>
                </a:solidFill>
              </a:rPr>
              <a:t>складається</a:t>
            </a:r>
            <a:r>
              <a:rPr lang="ru-RU" sz="2800" dirty="0">
                <a:solidFill>
                  <a:srgbClr val="FF0000"/>
                </a:solidFill>
              </a:rPr>
              <a:t> з </a:t>
            </a:r>
            <a:r>
              <a:rPr lang="ru-RU" sz="2800" dirty="0" err="1">
                <a:solidFill>
                  <a:srgbClr val="FF0000"/>
                </a:solidFill>
              </a:rPr>
              <a:t>певної</a:t>
            </a:r>
            <a:r>
              <a:rPr lang="ru-RU" sz="2800" dirty="0">
                <a:solidFill>
                  <a:srgbClr val="FF0000"/>
                </a:solidFill>
              </a:rPr>
              <a:t> </a:t>
            </a:r>
            <a:r>
              <a:rPr lang="ru-RU" sz="2800" dirty="0" err="1">
                <a:solidFill>
                  <a:srgbClr val="FF0000"/>
                </a:solidFill>
              </a:rPr>
              <a:t>послідовності</a:t>
            </a:r>
            <a:r>
              <a:rPr lang="ru-RU" sz="2800" dirty="0">
                <a:solidFill>
                  <a:srgbClr val="FF0000"/>
                </a:solidFill>
              </a:rPr>
              <a:t> </a:t>
            </a:r>
            <a:r>
              <a:rPr lang="ru-RU" sz="2800" dirty="0" err="1">
                <a:solidFill>
                  <a:srgbClr val="FF0000"/>
                </a:solidFill>
              </a:rPr>
              <a:t>операцій</a:t>
            </a:r>
            <a:r>
              <a:rPr lang="uk-UA" sz="2800" dirty="0">
                <a:solidFill>
                  <a:srgbClr val="FF0000"/>
                </a:solidFill>
              </a:rPr>
              <a:t>: </a:t>
            </a:r>
            <a:endParaRPr lang="uk-UA" sz="2800" dirty="0" smtClean="0">
              <a:solidFill>
                <a:srgbClr val="FF0000"/>
              </a:solidFill>
            </a:endParaRPr>
          </a:p>
          <a:p>
            <a:pPr lvl="0"/>
            <a:r>
              <a:rPr lang="ru-RU" sz="2000" dirty="0" smtClean="0"/>
              <a:t>1</a:t>
            </a:r>
            <a:r>
              <a:rPr lang="ru-RU" sz="2400" dirty="0" smtClean="0"/>
              <a:t>. </a:t>
            </a:r>
            <a:r>
              <a:rPr lang="ru-RU" sz="2400" dirty="0" err="1" smtClean="0"/>
              <a:t>Подання</a:t>
            </a:r>
            <a:r>
              <a:rPr lang="ru-RU" sz="2400" dirty="0" smtClean="0"/>
              <a:t> </a:t>
            </a:r>
            <a:r>
              <a:rPr lang="ru-RU" sz="2400" dirty="0" err="1"/>
              <a:t>клієнтом-позичальником</a:t>
            </a:r>
            <a:r>
              <a:rPr lang="ru-RU" sz="2400" dirty="0"/>
              <a:t> </a:t>
            </a:r>
            <a:r>
              <a:rPr lang="ru-RU" sz="2400" dirty="0" err="1"/>
              <a:t>кредитної</a:t>
            </a:r>
            <a:r>
              <a:rPr lang="ru-RU" sz="2400" dirty="0"/>
              <a:t> заявки та пакета </a:t>
            </a:r>
            <a:r>
              <a:rPr lang="ru-RU" sz="2400" dirty="0" err="1"/>
              <a:t>документів</a:t>
            </a:r>
            <a:r>
              <a:rPr lang="ru-RU" sz="2400" dirty="0"/>
              <a:t>, </a:t>
            </a:r>
            <a:r>
              <a:rPr lang="ru-RU" sz="2400" dirty="0" err="1"/>
              <a:t>необхідних</a:t>
            </a:r>
            <a:r>
              <a:rPr lang="ru-RU" sz="2400" dirty="0"/>
              <a:t> для </a:t>
            </a:r>
            <a:r>
              <a:rPr lang="ru-RU" sz="2400" dirty="0" err="1"/>
              <a:t>отримання</a:t>
            </a:r>
            <a:r>
              <a:rPr lang="ru-RU" sz="2400" dirty="0"/>
              <a:t> кредиту</a:t>
            </a:r>
            <a:r>
              <a:rPr lang="ru-RU" sz="2400" dirty="0" smtClean="0"/>
              <a:t>;</a:t>
            </a:r>
            <a:endParaRPr lang="ru-RU" sz="2400" dirty="0"/>
          </a:p>
          <a:p>
            <a:pPr lvl="0" algn="just"/>
            <a:r>
              <a:rPr lang="ru-RU" sz="2400" dirty="0" smtClean="0"/>
              <a:t>2. </a:t>
            </a:r>
            <a:r>
              <a:rPr lang="ru-RU" sz="2400" dirty="0" err="1" smtClean="0"/>
              <a:t>Розгляд</a:t>
            </a:r>
            <a:r>
              <a:rPr lang="ru-RU" sz="2400" dirty="0" smtClean="0"/>
              <a:t> </a:t>
            </a:r>
            <a:r>
              <a:rPr lang="ru-RU" sz="2400" dirty="0"/>
              <a:t>банком та </a:t>
            </a:r>
            <a:r>
              <a:rPr lang="ru-RU" sz="2400" dirty="0" err="1"/>
              <a:t>якісний</a:t>
            </a:r>
            <a:r>
              <a:rPr lang="ru-RU" sz="2400" dirty="0"/>
              <a:t> </a:t>
            </a:r>
            <a:r>
              <a:rPr lang="ru-RU" sz="2400" dirty="0" err="1"/>
              <a:t>аналіз</a:t>
            </a:r>
            <a:r>
              <a:rPr lang="ru-RU" sz="2400" dirty="0"/>
              <a:t> </a:t>
            </a:r>
            <a:r>
              <a:rPr lang="ru-RU" sz="2400" dirty="0" err="1"/>
              <a:t>кредитної</a:t>
            </a:r>
            <a:r>
              <a:rPr lang="ru-RU" sz="2400" dirty="0"/>
              <a:t> заявки і </a:t>
            </a:r>
            <a:r>
              <a:rPr lang="ru-RU" sz="2400" dirty="0" err="1"/>
              <a:t>відповідного</a:t>
            </a:r>
            <a:r>
              <a:rPr lang="ru-RU" sz="2400" dirty="0"/>
              <a:t> пакета </a:t>
            </a:r>
            <a:endParaRPr lang="ru-RU" sz="2400" dirty="0" smtClean="0"/>
          </a:p>
          <a:p>
            <a:pPr lvl="0" algn="just"/>
            <a:r>
              <a:rPr lang="ru-RU" sz="2400" dirty="0" err="1" smtClean="0"/>
              <a:t>документів</a:t>
            </a:r>
            <a:r>
              <a:rPr lang="ru-RU" sz="2400" dirty="0"/>
              <a:t>;</a:t>
            </a:r>
          </a:p>
          <a:p>
            <a:pPr lvl="0" algn="just"/>
            <a:r>
              <a:rPr lang="ru-RU" sz="2400" dirty="0" smtClean="0"/>
              <a:t>3. </a:t>
            </a:r>
            <a:r>
              <a:rPr lang="ru-RU" sz="2400" dirty="0" err="1" smtClean="0"/>
              <a:t>Аналіз</a:t>
            </a:r>
            <a:r>
              <a:rPr lang="ru-RU" sz="2400" dirty="0" smtClean="0"/>
              <a:t> </a:t>
            </a:r>
            <a:r>
              <a:rPr lang="ru-RU" sz="2400" dirty="0" err="1"/>
              <a:t>кредитоспроможності</a:t>
            </a:r>
            <a:r>
              <a:rPr lang="ru-RU" sz="2400" dirty="0"/>
              <a:t> </a:t>
            </a:r>
            <a:endParaRPr lang="ru-RU" sz="2400" dirty="0" smtClean="0"/>
          </a:p>
          <a:p>
            <a:pPr lvl="0" algn="just"/>
            <a:r>
              <a:rPr lang="ru-RU" sz="2400" dirty="0" err="1" smtClean="0"/>
              <a:t>клієнта-позичальника</a:t>
            </a:r>
            <a:r>
              <a:rPr lang="ru-RU" sz="2400" dirty="0" smtClean="0"/>
              <a:t> </a:t>
            </a:r>
            <a:r>
              <a:rPr lang="ru-RU" sz="2400" dirty="0"/>
              <a:t>і </a:t>
            </a:r>
            <a:r>
              <a:rPr lang="ru-RU" sz="2400" dirty="0" err="1" smtClean="0"/>
              <a:t>оцінка</a:t>
            </a:r>
            <a:endParaRPr lang="ru-RU" sz="2400" dirty="0" smtClean="0"/>
          </a:p>
          <a:p>
            <a:pPr lvl="0" algn="just"/>
            <a:r>
              <a:rPr lang="ru-RU" sz="2400" dirty="0" smtClean="0"/>
              <a:t> </a:t>
            </a:r>
            <a:r>
              <a:rPr lang="ru-RU" sz="2400" dirty="0" err="1"/>
              <a:t>ризику</a:t>
            </a:r>
            <a:r>
              <a:rPr lang="ru-RU" sz="2400" dirty="0"/>
              <a:t> </a:t>
            </a:r>
            <a:r>
              <a:rPr lang="ru-RU" sz="2400" dirty="0" err="1" smtClean="0"/>
              <a:t>кредитування</a:t>
            </a:r>
            <a:r>
              <a:rPr lang="ru-RU" sz="2400" dirty="0"/>
              <a:t>;</a:t>
            </a:r>
            <a:endParaRPr lang="ru-RU" sz="2400" dirty="0" smtClean="0"/>
          </a:p>
          <a:p>
            <a:pPr lvl="0" algn="just"/>
            <a:r>
              <a:rPr lang="ru-RU" sz="2400" dirty="0" smtClean="0"/>
              <a:t> 4. На </a:t>
            </a:r>
            <a:r>
              <a:rPr lang="ru-RU" sz="2400" dirty="0" err="1"/>
              <a:t>основі</a:t>
            </a:r>
            <a:r>
              <a:rPr lang="ru-RU" sz="2400" dirty="0"/>
              <a:t> </a:t>
            </a:r>
            <a:r>
              <a:rPr lang="ru-RU" sz="2400" dirty="0" err="1"/>
              <a:t>якісного</a:t>
            </a:r>
            <a:r>
              <a:rPr lang="ru-RU" sz="2400" dirty="0"/>
              <a:t> </a:t>
            </a:r>
            <a:r>
              <a:rPr lang="ru-RU" sz="2400" dirty="0" smtClean="0"/>
              <a:t>та</a:t>
            </a:r>
          </a:p>
          <a:p>
            <a:pPr lvl="0" algn="just"/>
            <a:r>
              <a:rPr lang="ru-RU" sz="2400" dirty="0" smtClean="0"/>
              <a:t> </a:t>
            </a:r>
            <a:r>
              <a:rPr lang="ru-RU" sz="2400" dirty="0" err="1"/>
              <a:t>кількісного</a:t>
            </a:r>
            <a:r>
              <a:rPr lang="ru-RU" sz="2400" dirty="0"/>
              <a:t> </a:t>
            </a:r>
            <a:r>
              <a:rPr lang="ru-RU" sz="2400" dirty="0" err="1"/>
              <a:t>аналізу</a:t>
            </a:r>
            <a:r>
              <a:rPr lang="ru-RU" sz="2400" dirty="0"/>
              <a:t> </a:t>
            </a:r>
            <a:r>
              <a:rPr lang="ru-RU" sz="2400" dirty="0" err="1" smtClean="0"/>
              <a:t>визначення</a:t>
            </a:r>
            <a:endParaRPr lang="ru-RU" sz="2400" dirty="0" smtClean="0"/>
          </a:p>
          <a:p>
            <a:pPr lvl="0" algn="just"/>
            <a:r>
              <a:rPr lang="ru-RU" sz="2400" dirty="0" smtClean="0"/>
              <a:t> </a:t>
            </a:r>
            <a:r>
              <a:rPr lang="ru-RU" sz="2400" dirty="0"/>
              <a:t>рейтингу </a:t>
            </a:r>
            <a:r>
              <a:rPr lang="ru-RU" sz="2400" dirty="0" err="1"/>
              <a:t>позичальника</a:t>
            </a:r>
            <a:r>
              <a:rPr lang="ru-RU" sz="2400" dirty="0"/>
              <a:t> й </a:t>
            </a:r>
            <a:r>
              <a:rPr lang="ru-RU" sz="2400" dirty="0" err="1"/>
              <a:t>прийняття</a:t>
            </a:r>
            <a:r>
              <a:rPr lang="ru-RU" sz="2400" dirty="0"/>
              <a:t> </a:t>
            </a:r>
            <a:endParaRPr lang="ru-RU" sz="2400" dirty="0" smtClean="0"/>
          </a:p>
          <a:p>
            <a:pPr lvl="0" algn="just"/>
            <a:r>
              <a:rPr lang="ru-RU" sz="2400" dirty="0" err="1" smtClean="0"/>
              <a:t>рішення</a:t>
            </a:r>
            <a:r>
              <a:rPr lang="ru-RU" sz="2400" dirty="0" smtClean="0"/>
              <a:t> про </a:t>
            </a:r>
            <a:r>
              <a:rPr lang="ru-RU" sz="2400" dirty="0" err="1" smtClean="0"/>
              <a:t>надання</a:t>
            </a:r>
            <a:r>
              <a:rPr lang="ru-RU" sz="2400" dirty="0" smtClean="0"/>
              <a:t> кредиту;</a:t>
            </a:r>
          </a:p>
          <a:p>
            <a:pPr lvl="0" algn="just"/>
            <a:r>
              <a:rPr lang="uk-UA" sz="2400" dirty="0" smtClean="0"/>
              <a:t>5. Укладання кредитного договору.</a:t>
            </a:r>
            <a:endParaRPr lang="ru-RU" sz="24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300192" y="2950626"/>
            <a:ext cx="2843808" cy="31303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9996781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15616" y="332656"/>
            <a:ext cx="6822504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vi-VN" sz="2400" b="1">
                <a:solidFill>
                  <a:srgbClr val="FF0000"/>
                </a:solidFill>
              </a:rPr>
              <a:t>Креди́тна ка́ртка</a:t>
            </a:r>
            <a:r>
              <a:rPr lang="vi-VN" sz="2400">
                <a:solidFill>
                  <a:srgbClr val="FF0000"/>
                </a:solidFill>
              </a:rPr>
              <a:t> </a:t>
            </a:r>
            <a:r>
              <a:rPr lang="vi-VN" sz="2400"/>
              <a:t>— іменний платіжно-розрахунковий документ, який видають </a:t>
            </a:r>
            <a:r>
              <a:rPr lang="vi-VN" sz="2400">
                <a:hlinkClick r:id="rId2" tooltip="Банк"/>
              </a:rPr>
              <a:t>банки</a:t>
            </a:r>
            <a:r>
              <a:rPr lang="vi-VN" sz="2400"/>
              <a:t> або торговельні фірми своїм клієнтам для оплати необхідних для них товарів і послуг, придбаних у </a:t>
            </a:r>
            <a:r>
              <a:rPr lang="vi-VN" sz="2400">
                <a:hlinkClick r:id="rId3" tooltip="Кредит"/>
              </a:rPr>
              <a:t>кредит</a:t>
            </a:r>
            <a:r>
              <a:rPr lang="vi-VN" sz="2400"/>
              <a:t>. На відміну від </a:t>
            </a:r>
            <a:r>
              <a:rPr lang="vi-VN" sz="2400">
                <a:hlinkClick r:id="rId4" tooltip="Платіжна (дебетова) картка"/>
              </a:rPr>
              <a:t>дебетової картки</a:t>
            </a:r>
            <a:r>
              <a:rPr lang="vi-VN" sz="2400"/>
              <a:t> кредитна картка може бути не пов'язана з реальним </a:t>
            </a:r>
            <a:r>
              <a:rPr lang="vi-VN" sz="2400">
                <a:hlinkClick r:id="rId5" tooltip="Рахунок"/>
              </a:rPr>
              <a:t>банківським рахунком</a:t>
            </a:r>
            <a:r>
              <a:rPr lang="vi-VN" sz="2400"/>
              <a:t>. В залежності від кредитної здатності (</a:t>
            </a:r>
            <a:r>
              <a:rPr lang="vi-VN" sz="2400">
                <a:hlinkClick r:id="rId6" tooltip="Ліміт"/>
              </a:rPr>
              <a:t>ліміту</a:t>
            </a:r>
            <a:r>
              <a:rPr lang="vi-VN" sz="2400"/>
              <a:t>), якій </a:t>
            </a:r>
            <a:r>
              <a:rPr lang="vi-VN" sz="2400" smtClean="0"/>
              <a:t> </a:t>
            </a:r>
            <a:r>
              <a:rPr lang="vi-VN" sz="2400"/>
              <a:t>відповідає даний платіжний засіб, розрізняють: звичайні, «золоті» і «платинові» кредитні картки.</a:t>
            </a:r>
            <a:endParaRPr lang="ru-RU" sz="240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691680" y="4725144"/>
            <a:ext cx="6246440" cy="21618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1374871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544</TotalTime>
  <Words>824</Words>
  <Application>Microsoft Office PowerPoint</Application>
  <PresentationFormat>Экран (4:3)</PresentationFormat>
  <Paragraphs>126</Paragraphs>
  <Slides>21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Воздушный поток</vt:lpstr>
      <vt:lpstr>КРЕДИТИ І ДЕПОЗИТИ. ПЕРЕВАГИ ТА НЕДОЛІКИ  ВИКОРИСТАННЯ  БАНКІВСЬКИХ КРЕДИТНИХ І ДЕПОЗИТНИХ ПЛАТІЖНИХ  КАРТОК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ПЕРЕВАГИ ТА НЕДОЛІКИ  ВИКОРИСТАННЯ  БАНКІВСЬКИХ КРЕДИТНИХ І ДЕПОЗИТНИХ ПЛАТІЖНИХ  КАРТОК.</dc:title>
  <dc:creator>Админ</dc:creator>
  <cp:lastModifiedBy>neo</cp:lastModifiedBy>
  <cp:revision>105</cp:revision>
  <dcterms:created xsi:type="dcterms:W3CDTF">2016-01-29T08:36:38Z</dcterms:created>
  <dcterms:modified xsi:type="dcterms:W3CDTF">2018-01-22T08:29:40Z</dcterms:modified>
</cp:coreProperties>
</file>