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57" r:id="rId6"/>
    <p:sldId id="264" r:id="rId7"/>
    <p:sldId id="262" r:id="rId8"/>
    <p:sldId id="263" r:id="rId9"/>
    <p:sldId id="265" r:id="rId10"/>
    <p:sldId id="266" r:id="rId11"/>
    <p:sldId id="267" r:id="rId12"/>
    <p:sldId id="269" r:id="rId13"/>
    <p:sldId id="268" r:id="rId14"/>
    <p:sldId id="270" r:id="rId15"/>
    <p:sldId id="283" r:id="rId16"/>
    <p:sldId id="277" r:id="rId17"/>
    <p:sldId id="278" r:id="rId18"/>
    <p:sldId id="279" r:id="rId19"/>
    <p:sldId id="281" r:id="rId20"/>
    <p:sldId id="282" r:id="rId21"/>
    <p:sldId id="289" r:id="rId22"/>
    <p:sldId id="290" r:id="rId23"/>
    <p:sldId id="291" r:id="rId24"/>
    <p:sldId id="292" r:id="rId25"/>
    <p:sldId id="293" r:id="rId26"/>
    <p:sldId id="271" r:id="rId27"/>
    <p:sldId id="272" r:id="rId28"/>
    <p:sldId id="284" r:id="rId29"/>
    <p:sldId id="285" r:id="rId30"/>
    <p:sldId id="286" r:id="rId31"/>
    <p:sldId id="287" r:id="rId32"/>
    <p:sldId id="288" r:id="rId33"/>
    <p:sldId id="274" r:id="rId34"/>
    <p:sldId id="275" r:id="rId35"/>
    <p:sldId id="294" r:id="rId36"/>
    <p:sldId id="295" r:id="rId37"/>
    <p:sldId id="276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B4E6"/>
    <a:srgbClr val="17B9DF"/>
    <a:srgbClr val="CC0099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2466" y="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vpubud\Desktop\&#1076;&#1086;%2024.09.15\&#1059;&#1056;&#1054;&#1050;%201.%20&#1030;&#1057;&#1058;&#1054;&#1056;&#1030;&#1071;%20&#1030;%20&#1058;&#1045;&#1054;&#1056;&#1030;&#1071;%20&#1043;&#1056;&#1054;&#1064;&#1045;&#1049;\&#1060;&#1072;&#1083;&#1100;&#1096;&#1080;&#1074;&#1110;%20&#1075;&#1088;&#1080;&#1074;&#1085;&#1110;,%20&#1103;&#1082;&#1110;%20&#1076;&#1088;&#1091;&#1082;&#1091;&#1102;&#1090;&#1100;%20&#1085;&#1072;%20&#1089;&#1093;&#1086;&#1076;&#1110;%20&#1059;&#1082;&#1088;&#1072;&#1111;&#1085;&#1080;,%20&#1089;&#1082;&#1086;&#1088;&#1086;%20&#1084;&#1086;&#1078;&#1091;&#1090;&#1100;%20&#1079;'&#1103;&#1074;&#1080;&#1090;&#1080;&#1089;&#1103;%20&#1110;%20&#1091;%20&#1051;&#1100;&#1074;&#1086;&#1074;&#1110;.web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10%20&#1053;&#1040;&#1049;&#1050;&#1056;&#1040;&#1057;&#1048;&#1042;&#1030;&#1064;&#1048;&#1061;%20&#1043;&#1056;&#1054;&#1064;&#1045;&#1049;%20&#1057;&#1042;&#1030;&#1058;&#1059;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g"/><Relationship Id="rId3" Type="http://schemas.openxmlformats.org/officeDocument/2006/relationships/image" Target="../media/image26.jpg"/><Relationship Id="rId7" Type="http://schemas.openxmlformats.org/officeDocument/2006/relationships/image" Target="../media/image30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11" Type="http://schemas.openxmlformats.org/officeDocument/2006/relationships/image" Target="../media/image34.jpg"/><Relationship Id="rId5" Type="http://schemas.openxmlformats.org/officeDocument/2006/relationships/image" Target="../media/image28.jpg"/><Relationship Id="rId10" Type="http://schemas.openxmlformats.org/officeDocument/2006/relationships/image" Target="../media/image33.jpg"/><Relationship Id="rId4" Type="http://schemas.openxmlformats.org/officeDocument/2006/relationships/image" Target="../media/image27.jpg"/><Relationship Id="rId9" Type="http://schemas.openxmlformats.org/officeDocument/2006/relationships/image" Target="../media/image32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vpubud\Desktop\&#1076;&#1086;%2024.09.15\&#1059;&#1056;&#1054;&#1050;%201.%20&#1030;&#1057;&#1058;&#1054;&#1056;&#1030;&#1071;%20&#1030;%20&#1058;&#1045;&#1054;&#1056;&#1030;&#1071;%20&#1043;&#1056;&#1054;&#1064;&#1045;&#1049;\Seyf.dp.ua%20&#1050;&#1072;&#1082;%20&#1086;&#1090;&#1083;&#1080;&#1095;&#1080;&#1090;&#1100;%20&#1092;&#1072;&#1083;&#1100;&#1096;&#1080;&#1074;&#1099;&#1077;%20&#1076;&#1077;&#1085;&#1100;&#1075;&#1080;%20(&#1082;&#1091;&#1087;&#1102;&#1088;&#1072;%20&#1075;&#1088;&#1080;&#1074;&#1085;&#1072;).flv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E:\ІНСТИТУТ\REALITY\ВПУ БА\ЛВПУ\ПОЗАНАВЧАЛЬНА РОБОТА\OTHER WORKs\до 24.09.15\ЗОБРАЖЕННЯ ГРОШЕЙ СВІТУ\Банкнот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34230" y="836712"/>
            <a:ext cx="664476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 С Т О Р І Я</a:t>
            </a:r>
            <a:endParaRPr lang="ru-RU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21614" y="1988840"/>
            <a:ext cx="47000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42570" y="3068960"/>
            <a:ext cx="542808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 Е О Р І Я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92314" y="4265801"/>
            <a:ext cx="612860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 Р О Ш Е Й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1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5940152" y="44624"/>
            <a:ext cx="504056" cy="576065"/>
            <a:chOff x="6012161" y="44624"/>
            <a:chExt cx="504056" cy="576065"/>
          </a:xfrm>
        </p:grpSpPr>
        <p:sp>
          <p:nvSpPr>
            <p:cNvPr id="6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1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588224" y="116632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КОДОВИЙ МАЛЮНОК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1110223"/>
            <a:ext cx="32038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Малюнок, зображення на якому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змінюється при розглядуванні під різними кутами до поверхні банкноти</a:t>
            </a:r>
            <a:r>
              <a:rPr lang="uk-UA" sz="2000" dirty="0"/>
              <a:t>: а) позначення номіналу «100»; слово «гривень».</a:t>
            </a:r>
            <a:endParaRPr lang="ru-RU" sz="2000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0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Группа 10"/>
          <p:cNvGrpSpPr/>
          <p:nvPr/>
        </p:nvGrpSpPr>
        <p:grpSpPr>
          <a:xfrm>
            <a:off x="5940152" y="44623"/>
            <a:ext cx="504056" cy="576065"/>
            <a:chOff x="6012161" y="44624"/>
            <a:chExt cx="504056" cy="576065"/>
          </a:xfrm>
        </p:grpSpPr>
        <p:sp>
          <p:nvSpPr>
            <p:cNvPr id="12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4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6" name="Рисунок 15"/>
          <p:cNvPicPr/>
          <p:nvPr/>
        </p:nvPicPr>
        <p:blipFill>
          <a:blip r:embed="rId2" cstate="print"/>
          <a:srcRect l="16324" t="76483" r="72500" b="16525"/>
          <a:stretch>
            <a:fillRect/>
          </a:stretch>
        </p:blipFill>
        <p:spPr bwMode="auto">
          <a:xfrm>
            <a:off x="6588224" y="5098036"/>
            <a:ext cx="1943708" cy="168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/>
          <p:cNvPicPr/>
          <p:nvPr/>
        </p:nvPicPr>
        <p:blipFill>
          <a:blip r:embed="rId2" cstate="print"/>
          <a:srcRect l="4559" t="76483" r="84265" b="16525"/>
          <a:stretch>
            <a:fillRect/>
          </a:stretch>
        </p:blipFill>
        <p:spPr bwMode="auto">
          <a:xfrm>
            <a:off x="6588224" y="3356992"/>
            <a:ext cx="1943708" cy="1687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1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5940152" y="44624"/>
            <a:ext cx="504056" cy="576065"/>
            <a:chOff x="6012161" y="44624"/>
            <a:chExt cx="504056" cy="576065"/>
          </a:xfrm>
        </p:grpSpPr>
        <p:sp>
          <p:nvSpPr>
            <p:cNvPr id="6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1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588224" y="116632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ЗАХИСНА СТРІЧКА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1124744"/>
            <a:ext cx="320384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Вертикальна темна смужка шириною 0,8 мм у товщі паперу, </a:t>
            </a: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видима проти світла</a:t>
            </a:r>
            <a:r>
              <a:rPr lang="uk-UA" dirty="0"/>
              <a:t>, на якій розміщено прозорі зображення у прямому і перевернутому вигляді: “100 ГРН”, тризуб та підкреслене позначення номіналу “</a:t>
            </a:r>
            <a:r>
              <a:rPr lang="uk-UA" u="sng" dirty="0"/>
              <a:t>100</a:t>
            </a:r>
            <a:r>
              <a:rPr lang="uk-UA" dirty="0"/>
              <a:t>”</a:t>
            </a: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0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Группа 10"/>
          <p:cNvGrpSpPr/>
          <p:nvPr/>
        </p:nvGrpSpPr>
        <p:grpSpPr>
          <a:xfrm>
            <a:off x="5940152" y="44623"/>
            <a:ext cx="504056" cy="576065"/>
            <a:chOff x="6012161" y="44624"/>
            <a:chExt cx="504056" cy="576065"/>
          </a:xfrm>
        </p:grpSpPr>
        <p:sp>
          <p:nvSpPr>
            <p:cNvPr id="12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5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5" name="Рисунок 14"/>
          <p:cNvPicPr/>
          <p:nvPr/>
        </p:nvPicPr>
        <p:blipFill>
          <a:blip r:embed="rId2" cstate="print"/>
          <a:srcRect l="16324" t="83792" r="72500" b="1165"/>
          <a:stretch>
            <a:fillRect/>
          </a:stretch>
        </p:blipFill>
        <p:spPr bwMode="auto">
          <a:xfrm>
            <a:off x="6634100" y="3717032"/>
            <a:ext cx="1610308" cy="3008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1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5940152" y="44624"/>
            <a:ext cx="504056" cy="576065"/>
            <a:chOff x="6012161" y="44624"/>
            <a:chExt cx="504056" cy="576065"/>
          </a:xfrm>
        </p:grpSpPr>
        <p:sp>
          <p:nvSpPr>
            <p:cNvPr id="6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1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444208" y="116632"/>
            <a:ext cx="2699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ОПТИЧНО-ЗМІННА ФАРБА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1052736"/>
            <a:ext cx="3203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Цифрове позначення номіналу, надруковане фарбою, що змінює свій колір </a:t>
            </a:r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 час розглядання банкноти під різними кутами зору</a:t>
            </a:r>
            <a:r>
              <a:rPr lang="uk-UA" sz="1600" dirty="0"/>
              <a:t>: бузковий (малиново-фiолетовий) – під час розглядання цифр ”100” перпендикулярно до поверхні зображення; оливково-зелений – під час розглядання їх під гострим кутом.</a:t>
            </a:r>
            <a:endParaRPr lang="ru-RU" sz="1600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0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Группа 10"/>
          <p:cNvGrpSpPr/>
          <p:nvPr/>
        </p:nvGrpSpPr>
        <p:grpSpPr>
          <a:xfrm>
            <a:off x="5940152" y="44623"/>
            <a:ext cx="504056" cy="576065"/>
            <a:chOff x="6012161" y="44624"/>
            <a:chExt cx="504056" cy="576065"/>
          </a:xfrm>
        </p:grpSpPr>
        <p:sp>
          <p:nvSpPr>
            <p:cNvPr id="12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6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5" name="Рисунок 14"/>
          <p:cNvPicPr/>
          <p:nvPr/>
        </p:nvPicPr>
        <p:blipFill>
          <a:blip r:embed="rId2" cstate="print"/>
          <a:srcRect l="46029" t="68114" r="39118" b="20127"/>
          <a:stretch>
            <a:fillRect/>
          </a:stretch>
        </p:blipFill>
        <p:spPr bwMode="auto">
          <a:xfrm>
            <a:off x="6227564" y="4077072"/>
            <a:ext cx="248979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1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5940152" y="44624"/>
            <a:ext cx="504056" cy="576065"/>
            <a:chOff x="6012161" y="44624"/>
            <a:chExt cx="504056" cy="576065"/>
          </a:xfrm>
        </p:grpSpPr>
        <p:sp>
          <p:nvSpPr>
            <p:cNvPr id="6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1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444208" y="116632"/>
            <a:ext cx="2699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“ОРЛОВСЬКИЙ ДРУК”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1052736"/>
            <a:ext cx="345638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Вид спеціального друку, який утворює зображення, що виконані фарбами різного кольору з різкою зміною одного кольору на інший без розривів i зміщень графічних елементів цих зображень (лiнiй, площин).</a:t>
            </a:r>
            <a:endParaRPr lang="ru-RU" sz="2000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0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Группа 10"/>
          <p:cNvGrpSpPr/>
          <p:nvPr/>
        </p:nvGrpSpPr>
        <p:grpSpPr>
          <a:xfrm>
            <a:off x="5940152" y="44623"/>
            <a:ext cx="504056" cy="576065"/>
            <a:chOff x="6012161" y="44624"/>
            <a:chExt cx="504056" cy="576065"/>
          </a:xfrm>
        </p:grpSpPr>
        <p:sp>
          <p:nvSpPr>
            <p:cNvPr id="12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7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5" name="Рисунок 14"/>
          <p:cNvPicPr/>
          <p:nvPr/>
        </p:nvPicPr>
        <p:blipFill>
          <a:blip r:embed="rId2" cstate="print"/>
          <a:srcRect l="41911" t="81144" r="38971" b="8051"/>
          <a:stretch>
            <a:fillRect/>
          </a:stretch>
        </p:blipFill>
        <p:spPr bwMode="auto">
          <a:xfrm>
            <a:off x="5868145" y="4155732"/>
            <a:ext cx="3203644" cy="2513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1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5940152" y="44624"/>
            <a:ext cx="504056" cy="576065"/>
            <a:chOff x="6012161" y="44624"/>
            <a:chExt cx="504056" cy="576065"/>
          </a:xfrm>
        </p:grpSpPr>
        <p:sp>
          <p:nvSpPr>
            <p:cNvPr id="6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1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444208" y="116632"/>
            <a:ext cx="2699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СУМІЩЕНЕ ЗОБРАЖЕННЯ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1052736"/>
            <a:ext cx="320384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Зображення, що виконані в одному мiсцi на лицьовому (а) та зворотному (б) боках банкноти, </a:t>
            </a:r>
            <a:r>
              <a:rPr lang="uk-UA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 час розглядання яких проти світла</a:t>
            </a:r>
            <a:r>
              <a:rPr lang="uk-UA" dirty="0"/>
              <a:t> (в) з лицьового боку проглядає літера ”У”.</a:t>
            </a: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0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Группа 10"/>
          <p:cNvGrpSpPr/>
          <p:nvPr/>
        </p:nvGrpSpPr>
        <p:grpSpPr>
          <a:xfrm>
            <a:off x="5940152" y="44623"/>
            <a:ext cx="504056" cy="576065"/>
            <a:chOff x="6012161" y="44624"/>
            <a:chExt cx="504056" cy="576065"/>
          </a:xfrm>
        </p:grpSpPr>
        <p:sp>
          <p:nvSpPr>
            <p:cNvPr id="12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8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5" name="Рисунок 14"/>
          <p:cNvPicPr/>
          <p:nvPr/>
        </p:nvPicPr>
        <p:blipFill>
          <a:blip r:embed="rId2" cstate="print"/>
          <a:srcRect l="84998" t="73411" r="5000" b="17691"/>
          <a:stretch>
            <a:fillRect/>
          </a:stretch>
        </p:blipFill>
        <p:spPr bwMode="auto">
          <a:xfrm>
            <a:off x="6804248" y="4990447"/>
            <a:ext cx="1512168" cy="1867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r:embed="rId2" cstate="print"/>
          <a:srcRect l="63529" t="73411" r="16113" b="17691"/>
          <a:stretch>
            <a:fillRect/>
          </a:stretch>
        </p:blipFill>
        <p:spPr bwMode="auto">
          <a:xfrm>
            <a:off x="6012160" y="3140968"/>
            <a:ext cx="3075103" cy="1865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uk-UA" sz="6600" b="1" cap="none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ФАЛЬШИВІ  ГРОШІ</a:t>
            </a:r>
            <a:endParaRPr lang="ru-RU" sz="6600" b="1" cap="none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124744"/>
            <a:ext cx="8568952" cy="246221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indent="457200" algn="just"/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Фальшивомонетництво - це небезпечний злочин, коріння якого сягає далеко в історію. В різні часи покаранням за подібні правопорушення являлись смертна кара, каторга, позбавлення волі та величезні штрафи. Сьогодні ж воно є одним з найрозповсюдженіших злочинів у світі, яке вдосконалюється разом з технічним прогресом.</a:t>
            </a:r>
          </a:p>
          <a:p>
            <a:pPr indent="457200" algn="just"/>
            <a:endParaRPr lang="uk-UA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Управляющая кнопка: фильм 4">
            <a:hlinkClick r:id="rId2" action="ppaction://hlinkfile" highlightClick="1"/>
          </p:cNvPr>
          <p:cNvSpPr/>
          <p:nvPr/>
        </p:nvSpPr>
        <p:spPr>
          <a:xfrm>
            <a:off x="8172400" y="3284984"/>
            <a:ext cx="576064" cy="216024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23528" y="3717032"/>
            <a:ext cx="8568952" cy="17851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Згідно з статтею 199 Кримінального кодексу України, за </a:t>
            </a:r>
            <a:r>
              <a:rPr lang="uk-UA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“виготовлення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зберігання, придбання, перевезення, пересилання, ввезення в Україну з метою збуту або збут підроблених </a:t>
            </a:r>
            <a:r>
              <a:rPr lang="uk-UA" sz="2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грошей”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загрожує від 3 до 12 років позбавлення волі.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3528" y="5661248"/>
            <a:ext cx="8568952" cy="10156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Вмінню відрізнити оригінал від підробки в нашій країні сьогодні ніхто не навчає. Тож аби допомогти Вам розпізнати фальшивку, наводимо кілька головних ознак  підроблених банкнот.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41484"/>
            <a:ext cx="878497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ВПІЗНАТИ ФАЛЬШИВІ БАНКНОТИ ?</a:t>
            </a:r>
            <a:endParaRPr lang="uk-UA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1052736"/>
            <a:ext cx="8784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Найпростіший спосіб ідентифікації підробленої купюри – подивитися на світло. На світлій стороні банкнотів на підроблених грошах часто відсутній мікродрук із зображенням портрета. На картинці – нижня банкнота – підроблена.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E:\ІНСТИТУТ\REALITY\ВПУ БА\ЛВПУ\ПОЗАНАВЧАЛЬНА РОБОТА\OTHER WORKs\до 24.09.15 Михайловська\ФАЛЬШИВКИ\1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336879"/>
            <a:ext cx="3240360" cy="4500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41484"/>
            <a:ext cx="878497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ВПІЗНАТИ ФАЛЬШИВІ БАНКНОТИ ?</a:t>
            </a:r>
            <a:endParaRPr lang="uk-UA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052736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цій «двохсотці» – мікродрук є присутнім, але її форма спотворена. Нижня купюра – підробка.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E:\ІНСТИТУТ\REALITY\ВПУ БА\ЛВПУ\ПОЗАНАВЧАЛЬНА РОБОТА\OTHER WORKs\до 24.09.15 Михайловська\ФАЛЬШИВКИ\1б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2357" y="1834132"/>
            <a:ext cx="5383939" cy="49072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41484"/>
            <a:ext cx="878497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ВПІЗНАТИ ФАЛЬШИВІ БАНКНОТИ ?</a:t>
            </a:r>
            <a:endParaRPr lang="uk-UA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124744"/>
            <a:ext cx="8784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зворотному боці банкноти номіналом 200 гривен можна побачити під мікроскопом лінії від струминного друку.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E:\ІНСТИТУТ\REALITY\ВПУ БА\ЛВПУ\ПОЗАНАВЧАЛЬНА РОБОТА\OTHER WORKs\до 24.09.15 Михайловська\ФАЛЬШИВКИ\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1916832"/>
            <a:ext cx="5878729" cy="47739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41484"/>
            <a:ext cx="878497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 ВПІЗНАТИ ФАЛЬШИВІ БАНКНОТИ ?</a:t>
            </a:r>
            <a:endParaRPr lang="uk-UA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052736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 ультрафіолетовим освітленням великої температури підроблена банкнота втрачає колір. Під світлом детектора вона неначе зникла.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E:\ІНСТИТУТ\REALITY\ВПУ БА\ЛВПУ\ПОЗАНАВЧАЛЬНА РОБОТА\OTHER WORKs\до 24.09.15 Михайловська\ФАЛЬШИВКИ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099" y="2201416"/>
            <a:ext cx="7741333" cy="44679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9030" t="3922" r="1688"/>
          <a:stretch>
            <a:fillRect/>
          </a:stretch>
        </p:blipFill>
        <p:spPr bwMode="auto">
          <a:xfrm rot="5400000">
            <a:off x="1870032" y="-612872"/>
            <a:ext cx="5392336" cy="91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560" y="188640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ЕВОЛЮЦІЯ ФОРМ ГРОШЕЙ</a:t>
            </a:r>
            <a:endParaRPr lang="ru-RU" sz="40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41484"/>
            <a:ext cx="878497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 ВПІЗНАТИ ФАЛЬШИВІ БАНКНОТИ ?</a:t>
            </a:r>
            <a:endParaRPr lang="uk-UA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052736"/>
            <a:ext cx="87849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Також на підроблених купюрах неозброєним поглядом можна зустріти помилки в назвах, заголовках і тексті, розміщеному поряд з портретами.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E:\ІНСТИТУТ\REALITY\ВПУ БА\ЛВПУ\ПОЗАНАВЧАЛЬНА РОБОТА\OTHER WORKs\до 24.09.15 Михайловська\ФАЛЬШИВКИ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0680" y="2087923"/>
            <a:ext cx="8681800" cy="465344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7073"/>
            <a:ext cx="8784976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 РОБИТИ, ЯКЩО ПІДСУНУЛИ ФАЛЬШИВКУ ?</a:t>
            </a:r>
            <a:endParaRPr lang="uk-UA" sz="3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484784"/>
            <a:ext cx="864096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 банкнота викликає підозру, краще відразу повернути її касирові магазину  чи  банку.</a:t>
            </a:r>
          </a:p>
          <a:p>
            <a:pPr indent="457200" algn="just"/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Відповідно  до  інструкції  НБУ «Про  валютно-обмінні операції»,  претензії  з  приводу  платоспроможності  і  кількості  банкнот приймаються </a:t>
            </a:r>
            <a:r>
              <a:rPr lang="uk-U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тільки в тому разі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якщо вони були перевірені і перераховані </a:t>
            </a:r>
            <a:r>
              <a:rPr lang="uk-U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безпосередньо перед віконцем каси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7073"/>
            <a:ext cx="8784976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 РОБИТИ, ЯКЩО ПІДСУНУЛИ ФАЛЬШИВКУ ?</a:t>
            </a:r>
            <a:endParaRPr lang="uk-UA" sz="3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412776"/>
            <a:ext cx="864096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от </a:t>
            </a:r>
            <a:r>
              <a:rPr lang="uk-UA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 підробка вже виявлена в гаманці</a:t>
            </a:r>
            <a:r>
              <a:rPr lang="uk-UA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відповідно до інструкції Нацбанку, касир  зобов’язаний  примусово  вилучити  у  клієнта  фальшиві гроші. Більше того, якщо виявлено хоча б дві сумнівні банкноти або більше, касир повинен негайно телефоном (і не пізніше наступного робочого дня – письмово) повідомити про це міліцію. Такі вимоги Нацбанку. </a:t>
            </a:r>
            <a:r>
              <a:rPr lang="uk-UA" sz="2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Гроші можуть бути відібрані в їх власника тільки в обмін на касовий ордер</a:t>
            </a:r>
            <a:r>
              <a:rPr lang="uk-UA" sz="2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скріплений підписом і печаткою  працівника  банку,  що  прийняли  банкноти  на експертизу, і довідку про вилучення банкноти для дослідження.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7073"/>
            <a:ext cx="8784976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 РОБИТИ, ЯКЩО ПІДСУНУЛИ ФАЛЬШИВКУ ?</a:t>
            </a:r>
            <a:endParaRPr lang="uk-UA" sz="3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568981"/>
            <a:ext cx="86409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  що  </a:t>
            </a:r>
            <a:r>
              <a:rPr lang="uk-UA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 обмін  на  вилучені  фальшивки  потрібно  прямо  біля віконця касира отримати всі ці документи</a:t>
            </a:r>
            <a:r>
              <a:rPr lang="uk-UA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Тільки в цьому разі є шанс, по-перше, повернути гроші в повному обсязі, і, по-друге, захистити себе від підозр правоохоронних органів в умисному злочині (спробі збуту фальшивих купюр).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7073"/>
            <a:ext cx="8784976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 РОБИТИ, ЯКЩО ПІДСУНУЛИ ФАЛЬШИВКУ ?</a:t>
            </a:r>
            <a:endParaRPr lang="uk-UA" sz="3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412776"/>
            <a:ext cx="86409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Визначати,  фальшива  банкнота  чи  ні,  протягом  п’яти  днів  буде територіальне  управління  НБУ.  Після  цього  банк  зобов’язаний  поінформувати клієнта про результати експертизи і ознайомити його під розпис з відповідним  актом.</a:t>
            </a:r>
          </a:p>
          <a:p>
            <a:pPr indent="457200" algn="just"/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  банкноти  виявилися  дійсними,  то  їх  сума повністю  відшкодовується. Фальшиві банкноти  передають  у  Міністерство  внутрішніх  справ  і  збиток,  завданий  йому  їх  власником,  не компенсується.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37073"/>
            <a:ext cx="8784976" cy="1015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 РОБИТИ, ЯКЩО ПІДСУНУЛИ ФАЛЬШИВКУ ?</a:t>
            </a:r>
            <a:endParaRPr lang="uk-UA" sz="30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1412776"/>
            <a:ext cx="86409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 фальшиву купюру видав банкомат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юристи радять звернутися в банк-емітент, якщо термінал розміщений у будівлі банку.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Якщо банк уже закритий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або  банкомат  стоїть  у  віддаленому  місці,  потрібно 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викликати міліцію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і 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запротоколювати  факт  отримання  фальшивої  купюри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з банкомата.  Також  варто 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зателефонувати  на «гарячу  лінію»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банку,  що обслуговує банкомат, і на «гарячу лінію» НБУ в Києві. Після розгляду </a:t>
            </a:r>
            <a:r>
              <a:rPr lang="uk-UA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гроші зобов’язані  повернути  в  повному  обсязі</a:t>
            </a:r>
            <a:r>
              <a:rPr lang="uk-UA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41484"/>
            <a:ext cx="878497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ОСНОВНІ ПРАВИЛА КОРИСТУВАННЯ ГРОШИМА</a:t>
            </a:r>
            <a:endParaRPr lang="uk-UA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052736"/>
            <a:ext cx="90364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згідно зі статтею 99 Конституції України, гривня виступає єдиним законним платіжним засобом в Україні, який приймається всіма юридичними  і  фізичними  особами  без  будь-яких  обмежень  на території країни;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2492896"/>
            <a:ext cx="88840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 розраховуйтеся  за  товари  та  послуги  іноземними  грошовими знаками (карається чинним законодавством України);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7504" y="3652575"/>
            <a:ext cx="903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гроші – не мета, а лише засіб досягнення мети;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7504" y="4156631"/>
            <a:ext cx="903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перераховуйте гроші, не відходячи від каси (інструкція НБУ);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7504" y="4654297"/>
            <a:ext cx="9036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не  виконуйте  ніяких  операцій  із  грішми  без  отримання  підтверджувального документа (чек, квитанція тощо);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7504" y="5453936"/>
            <a:ext cx="903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не зберігайте великі суми грошей вдома;</a:t>
            </a:r>
            <a:r>
              <a:rPr lang="uk-UA" sz="2200" dirty="0"/>
              <a:t>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504" y="5950441"/>
            <a:ext cx="903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користуйтеся банківськими платіжними картками;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9" grpId="0"/>
      <p:bldP spid="10" grpId="0"/>
      <p:bldP spid="11" grpId="0"/>
      <p:bldP spid="12" grpId="0"/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41484"/>
            <a:ext cx="8784976" cy="5232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ОСНОВНІ ПРАВИЛА КОРИСТУВАННЯ ГРОШИМА</a:t>
            </a:r>
            <a:endParaRPr lang="uk-UA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1052736"/>
            <a:ext cx="90364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багатство визначається не тим, скільки грошей ви заробляєте, а тим, наскільки добре ви можете прожити на зароблені гроші;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2134017"/>
            <a:ext cx="88840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ведіть облік своїх грошей;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504" y="2566065"/>
            <a:ext cx="903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витрачайте грошей більше, ніж заробляєте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</a:t>
            </a:r>
            <a:r>
              <a:rPr lang="uk-UA" sz="2200" dirty="0"/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7504" y="2998113"/>
            <a:ext cx="903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•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частину зароблених грошей відкладайте.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3562580"/>
            <a:ext cx="3672408" cy="2962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4054" y="116632"/>
            <a:ext cx="657590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ПЕРЕВІР  СВОЇ  ЗНАННЯ</a:t>
            </a:r>
          </a:p>
        </p:txBody>
      </p:sp>
      <p:pic>
        <p:nvPicPr>
          <p:cNvPr id="7170" name="Picture 2" descr="E:\ІНСТИТУТ\REALITY\ВПУ БА\ЛВПУ\ПОЗАНАВЧАЛЬНА РОБОТА\OTHER WORKs\до 24.09.15 Михайловська\ПЕРЕВІРКА\2_gr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1052736"/>
            <a:ext cx="5701598" cy="58052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24128" y="1124744"/>
            <a:ext cx="34198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Вкажіть, якою цифрою позначені наступні захисні елементи банкноти: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2636912"/>
            <a:ext cx="377991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Наскрізний елемент.</a:t>
            </a:r>
            <a:endParaRPr lang="uk-UA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 algn="just"/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 algn="just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Зображення, що виконані в одному місці на лицьовому та зворотному боках банкноти, під час розглядання яких проти світла з лицьового боку банкноти проглядається літера «У».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72" y="5745450"/>
            <a:ext cx="3923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Вірна відповідь -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uk-UA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4054" y="116632"/>
            <a:ext cx="657590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ПЕРЕВІР  СВОЇ  ЗНАННЯ</a:t>
            </a:r>
          </a:p>
        </p:txBody>
      </p:sp>
      <p:pic>
        <p:nvPicPr>
          <p:cNvPr id="7170" name="Picture 2" descr="E:\ІНСТИТУТ\REALITY\ВПУ БА\ЛВПУ\ПОЗАНАВЧАЛЬНА РОБОТА\OTHER WORKs\до 24.09.15 Михайловська\ПЕРЕВІРКА\2_gr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1052736"/>
            <a:ext cx="5701598" cy="58052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24128" y="1124744"/>
            <a:ext cx="34198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Вкажіть, якою цифрою позначені наступні захисні елементи банкноти: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2636912"/>
            <a:ext cx="3779912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Захисна кодова стрічка</a:t>
            </a:r>
            <a:endParaRPr lang="uk-UA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 algn="just"/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 algn="just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Повністю занурена в товщу паперу полімерна кодова стрічка, на якій розміщено прозорі зображення у прямому та перевернутому вигляді.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72" y="5745450"/>
            <a:ext cx="3923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Вірна відповідь -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uk-UA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853" t="13950" r="5000" b="4727"/>
          <a:stretch>
            <a:fillRect/>
          </a:stretch>
        </p:blipFill>
        <p:spPr bwMode="auto">
          <a:xfrm>
            <a:off x="61251" y="1124744"/>
            <a:ext cx="9041146" cy="5733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47664" y="0"/>
            <a:ext cx="60486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ПОРТФЕЛЬНИЙ ПІДХІД ДО ЗБЕРІГАННЯ ГРОШЕЙ</a:t>
            </a:r>
            <a:r>
              <a:rPr lang="uk-UA" sz="3200" dirty="0"/>
              <a:t> </a:t>
            </a:r>
            <a:endParaRPr lang="ru-RU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4054" y="116632"/>
            <a:ext cx="657590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ПЕРЕВІР  СВОЇ  ЗНАННЯ</a:t>
            </a:r>
          </a:p>
        </p:txBody>
      </p:sp>
      <p:pic>
        <p:nvPicPr>
          <p:cNvPr id="7170" name="Picture 2" descr="E:\ІНСТИТУТ\REALITY\ВПУ БА\ЛВПУ\ПОЗАНАВЧАЛЬНА РОБОТА\OTHER WORKs\до 24.09.15 Михайловська\ПЕРЕВІРКА\2_gr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1052736"/>
            <a:ext cx="5701598" cy="58052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24128" y="1124744"/>
            <a:ext cx="34198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Вкажіть, якою цифрою позначені наступні захисні елементи банкноти: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2636912"/>
            <a:ext cx="377991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Водяний знак.</a:t>
            </a:r>
            <a:endParaRPr lang="uk-UA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 algn="just"/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 algn="just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Зображення в різних тонах портрета, утворене внутрішньою структурою паперу, видиме під час розглядання банкноти проти світла та повторює портрет, надрукований на лицьовому боці банкноти.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72" y="5745450"/>
            <a:ext cx="3923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Вірна відповідь -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uk-UA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4054" y="116632"/>
            <a:ext cx="657590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ПЕРЕВІР  СВОЇ  ЗНАННЯ</a:t>
            </a:r>
          </a:p>
        </p:txBody>
      </p:sp>
      <p:pic>
        <p:nvPicPr>
          <p:cNvPr id="7170" name="Picture 2" descr="E:\ІНСТИТУТ\REALITY\ВПУ БА\ЛВПУ\ПОЗАНАВЧАЛЬНА РОБОТА\OTHER WORKs\до 24.09.15 Михайловська\ПЕРЕВІРКА\2_gr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1052736"/>
            <a:ext cx="5701598" cy="58052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24128" y="1124744"/>
            <a:ext cx="34198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Вкажіть, якою цифрою позначені наступні захисні елементи банкноти: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2636912"/>
            <a:ext cx="37799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u="sng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“Орловський</a:t>
            </a:r>
            <a:r>
              <a:rPr lang="uk-UA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uk-UA" sz="2400" b="1" u="sng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друк”</a:t>
            </a:r>
            <a:r>
              <a:rPr lang="uk-UA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uk-UA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 algn="just"/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457200" algn="just"/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 спеціального друку, який утворює зображення, що виконані фарбою різного кольору з різкою зміною одного кольору на інший без розривів і зміщень графічних елементів цих зображень (ліній, площин).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72" y="5961474"/>
            <a:ext cx="3923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Вірна відповідь -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uk-UA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4054" y="116632"/>
            <a:ext cx="6575904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ПЕРЕВІР  СВОЇ  ЗНАННЯ</a:t>
            </a:r>
          </a:p>
        </p:txBody>
      </p:sp>
      <p:pic>
        <p:nvPicPr>
          <p:cNvPr id="7170" name="Picture 2" descr="E:\ІНСТИТУТ\REALITY\ВПУ БА\ЛВПУ\ПОЗАНАВЧАЛЬНА РОБОТА\OTHER WORKs\до 24.09.15 Михайловська\ПЕРЕВІРКА\2_grn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1052736"/>
            <a:ext cx="5701598" cy="58052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724128" y="1124744"/>
            <a:ext cx="34198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Вкажіть, якою цифрою позначені наступні захисні елементи банкноти: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2636912"/>
            <a:ext cx="3779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Рельєфне позначення для сліпих.</a:t>
            </a:r>
            <a:endParaRPr lang="uk-UA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0072" y="5745450"/>
            <a:ext cx="39239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Вірна відповідь -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uk-UA" sz="4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40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88640"/>
            <a:ext cx="8136904" cy="707886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ДОМАШНЄ ЗАВДАННЯ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96752"/>
            <a:ext cx="2201244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Завдання 1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44824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>
                <a:solidFill>
                  <a:srgbClr val="00B0F0"/>
                </a:solidFill>
              </a:rPr>
              <a:t>Знайдіть в Інтернеті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2485345"/>
            <a:ext cx="86409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dirty="0"/>
              <a:t>1.  Що саме використовувалося як гроші в різних країнах у різні часи?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3764647"/>
            <a:ext cx="864096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dirty="0"/>
              <a:t>2.  З’ясуйте,  які  товари (послуги)  включені  до  споживчого  кошика  в Україні.  Запитайте  ваших  батьків (друзів)  родичів,  скільки коштували у гривнях ці товари рік тому. З’ясуйте, скільки ці товари коштують зараз.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88640"/>
            <a:ext cx="8136904" cy="707886"/>
          </a:xfrm>
          <a:prstGeom prst="rect">
            <a:avLst/>
          </a:prstGeom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uk-UA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ДОМАШНЄ ЗАВДАННЯ</a:t>
            </a:r>
            <a:endParaRPr lang="ru-RU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196752"/>
            <a:ext cx="2201244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Завдання 2</a:t>
            </a:r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844824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>
                <a:solidFill>
                  <a:srgbClr val="00B0F0"/>
                </a:solidFill>
              </a:rPr>
              <a:t>Складіть блок-схему ваших дій для двох ситуацій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1520" y="2780928"/>
            <a:ext cx="864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dirty="0"/>
              <a:t>1) під час оплати комунальних платежів у банку касир заявив, що в нього є сумніви щодо справжності поданої вами купюри;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4442336"/>
            <a:ext cx="864096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dirty="0"/>
              <a:t>2) під  час  розрахунку  в  магазині  продавець  видав  вам  решту пошкодженою  купюрою.  Зазначте  правильні  і  неправильні  варіанти</a:t>
            </a:r>
          </a:p>
          <a:p>
            <a:r>
              <a:rPr lang="uk-UA" sz="3000" dirty="0"/>
              <a:t>поведінки учасників таких ситуацій.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241484"/>
            <a:ext cx="756084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ЦІКАВЕ ДЛЯ ДОПИТЛИВИХ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3599" y="2276872"/>
            <a:ext cx="7576818" cy="2308324"/>
          </a:xfrm>
          <a:prstGeom prst="rect">
            <a:avLst/>
          </a:prstGeom>
          <a:gradFill flip="none" rotWithShape="1">
            <a:gsLst>
              <a:gs pos="0">
                <a:srgbClr val="A2B4E6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7200" b="1" cap="none" spc="0" dirty="0">
                <a:ln w="11430"/>
                <a:gradFill flip="none" rotWithShape="1">
                  <a:gsLst>
                    <a:gs pos="0">
                      <a:srgbClr val="17B9DF">
                        <a:shade val="30000"/>
                        <a:satMod val="115000"/>
                      </a:srgbClr>
                    </a:gs>
                    <a:gs pos="50000">
                      <a:srgbClr val="17B9DF">
                        <a:shade val="67500"/>
                        <a:satMod val="115000"/>
                      </a:srgbClr>
                    </a:gs>
                    <a:gs pos="100000">
                      <a:srgbClr val="17B9DF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2" action="ppaction://hlinkfile"/>
              </a:rPr>
              <a:t>10 найкрасивіших</a:t>
            </a:r>
          </a:p>
          <a:p>
            <a:pPr algn="ctr"/>
            <a:r>
              <a:rPr lang="uk-UA" sz="7200" b="1" cap="none" spc="0" dirty="0">
                <a:ln w="11430"/>
                <a:gradFill flip="none" rotWithShape="1">
                  <a:gsLst>
                    <a:gs pos="0">
                      <a:srgbClr val="17B9DF">
                        <a:shade val="30000"/>
                        <a:satMod val="115000"/>
                      </a:srgbClr>
                    </a:gs>
                    <a:gs pos="50000">
                      <a:srgbClr val="17B9DF">
                        <a:shade val="67500"/>
                        <a:satMod val="115000"/>
                      </a:srgbClr>
                    </a:gs>
                    <a:gs pos="100000">
                      <a:srgbClr val="17B9DF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2" action="ppaction://hlinkfile"/>
              </a:rPr>
              <a:t>грошей світу</a:t>
            </a:r>
            <a:endParaRPr lang="uk-UA" sz="7200" b="1" cap="none" spc="0" dirty="0">
              <a:ln w="11430"/>
              <a:gradFill flip="none" rotWithShape="1">
                <a:gsLst>
                  <a:gs pos="0">
                    <a:srgbClr val="17B9DF">
                      <a:shade val="30000"/>
                      <a:satMod val="115000"/>
                    </a:srgbClr>
                  </a:gs>
                  <a:gs pos="50000">
                    <a:srgbClr val="17B9DF">
                      <a:shade val="67500"/>
                      <a:satMod val="115000"/>
                    </a:srgbClr>
                  </a:gs>
                  <a:gs pos="100000">
                    <a:srgbClr val="17B9DF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241484"/>
            <a:ext cx="7560840" cy="64633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ЦІКАВЕ ДЛЯ ДОПИТЛИВИХ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52AB2C8D-8779-4989-9805-74E03EF6F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44" y="1838757"/>
            <a:ext cx="7659919" cy="3722911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8FD5A42-F737-4B59-81F0-7AEA5F3ACD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76" y="1838756"/>
            <a:ext cx="8099847" cy="372291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F46439C-A4B3-4661-BFED-E11010A363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76" y="1872201"/>
            <a:ext cx="8099846" cy="372291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CFE7315-0809-4420-97F8-6D2893BA49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79" y="1838756"/>
            <a:ext cx="8099846" cy="378979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70F7F6F-BD6E-4D3F-854A-80882A6DDB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75" y="1872201"/>
            <a:ext cx="8099846" cy="375635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DD1F7D1-206B-493A-9F2C-4B13034DC2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81" y="1919287"/>
            <a:ext cx="8189440" cy="364238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DC0AC09-C317-4639-9FA2-55CB9389F0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61" y="1919286"/>
            <a:ext cx="8189439" cy="374271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BDA561-8723-4078-B0E0-0B98F08CBE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40" y="1955810"/>
            <a:ext cx="8240356" cy="372291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3487D85-AD3F-4104-A9BA-A0840E24540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74" y="1902564"/>
            <a:ext cx="8093726" cy="383111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373B3E-8A3B-4943-9E8E-57613681BC0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53" y="1955811"/>
            <a:ext cx="8099846" cy="37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3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236289">
            <a:off x="260664" y="1400792"/>
            <a:ext cx="9505619" cy="3046988"/>
          </a:xfrm>
          <a:prstGeom prst="rect">
            <a:avLst/>
          </a:prstGeom>
          <a:noFill/>
          <a:effectLst>
            <a:reflection blurRad="6350" stA="50000" endA="295" endPos="92000" dist="101600" dir="5400000" sy="-100000" algn="bl" rotWithShape="0"/>
          </a:effectLst>
        </p:spPr>
        <p:txBody>
          <a:bodyPr wrap="square" lIns="91440" tIns="45720" rIns="91440" bIns="45720">
            <a:spAutoFit/>
            <a:scene3d>
              <a:camera prst="perspectiveContrastingRightFacing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9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Дякую </a:t>
            </a:r>
            <a:r>
              <a:rPr lang="uk-UA" sz="96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 увагу!</a:t>
            </a:r>
            <a:endParaRPr lang="uk-UA" sz="9600" b="1" cap="none" spc="0" dirty="0">
              <a:ln w="11430"/>
              <a:solidFill>
                <a:srgbClr val="CC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Picture 4" descr="E:\ІНСТИТУТ\REALITY\ВПУ БА\СУПУТНІ МАТЕРІАЛИ\МАТЕРІАЛИ ДЛЯ ПІДГОТОВКИ УРОКІВ, ПРЕЗЕНТАЦІЙ\ВСЕ ДЛЯ ПРЕЗЕНТАЦІЙ\ЗБІРКА ІЛЮСТРАЦІЙ\КАРТИНКИ ДЛЯ ОФОРМЛЕННЯ\650222303.jp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33056"/>
            <a:ext cx="2970246" cy="2227684"/>
          </a:xfrm>
          <a:prstGeom prst="rect">
            <a:avLst/>
          </a:prstGeom>
          <a:noFill/>
        </p:spPr>
      </p:pic>
      <p:pic>
        <p:nvPicPr>
          <p:cNvPr id="4" name="Picture 3" descr="E:\ІНСТИТУТ\REALITY\ВПУ БА\СУПУТНІ МАТЕРІАЛИ\МАТЕРІАЛИ ДЛЯ ПІДГОТОВКИ УРОКІВ, ПРЕЗЕНТАЦІЙ\ВСЕ ДЛЯ ПРЕЗЕНТАЦІЙ\ІКОНКИ\СЕЙФ З ГРОШИМА.png"/>
          <p:cNvPicPr>
            <a:picLocks noChangeAspect="1" noChangeArrowheads="1"/>
          </p:cNvPicPr>
          <p:nvPr/>
        </p:nvPicPr>
        <p:blipFill>
          <a:blip r:embed="rId3" cstate="print"/>
          <a:srcRect l="17647" b="11931"/>
          <a:stretch>
            <a:fillRect/>
          </a:stretch>
        </p:blipFill>
        <p:spPr bwMode="auto">
          <a:xfrm>
            <a:off x="6588224" y="3789040"/>
            <a:ext cx="2232248" cy="270405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AF9D3"/>
              </a:clrFrom>
              <a:clrTo>
                <a:srgbClr val="FAF9D3">
                  <a:alpha val="0"/>
                </a:srgbClr>
              </a:clrTo>
            </a:clrChange>
          </a:blip>
          <a:srcRect l="12537" t="27434" r="5162" b="13717"/>
          <a:stretch>
            <a:fillRect/>
          </a:stretch>
        </p:blipFill>
        <p:spPr bwMode="auto">
          <a:xfrm>
            <a:off x="40367" y="2924944"/>
            <a:ext cx="906326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76534" y="404664"/>
            <a:ext cx="7715959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вересня 1996 року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</a:t>
            </a:r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Україні</a:t>
            </a:r>
          </a:p>
          <a:p>
            <a:pPr algn="ctr"/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uk-UA" sz="4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роведено грошову реформу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46999" y="200834"/>
            <a:ext cx="7175041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Номінали гривневих купюр</a:t>
            </a:r>
            <a:endParaRPr lang="uk-U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" name="Picture 2" descr="&amp;Kcy;&amp;acy;&amp;rcy;&amp;tcy;&amp;icy;&amp;ncy;&amp;kcy;&amp;acy; 8 &amp;icy;&amp;zcy; 1551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59832" y="1268760"/>
            <a:ext cx="2700964" cy="1337814"/>
          </a:xfrm>
          <a:prstGeom prst="rect">
            <a:avLst/>
          </a:prstGeom>
          <a:noFill/>
        </p:spPr>
      </p:pic>
      <p:pic>
        <p:nvPicPr>
          <p:cNvPr id="8" name="Picture 4" descr="&amp;Kcy;&amp;acy;&amp;rcy;&amp;tcy;&amp;icy;&amp;ncy;&amp;kcy;&amp;acy; 19 &amp;icy;&amp;zcy; 15512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4168" y="1268926"/>
            <a:ext cx="2673569" cy="1337483"/>
          </a:xfrm>
          <a:prstGeom prst="rect">
            <a:avLst/>
          </a:prstGeom>
          <a:noFill/>
        </p:spPr>
      </p:pic>
      <p:pic>
        <p:nvPicPr>
          <p:cNvPr id="9" name="Picture 6" descr="&amp;Kcy;&amp;acy;&amp;rcy;&amp;tcy;&amp;icy;&amp;ncy;&amp;kcy;&amp;acy; 20 &amp;icy;&amp;zcy; 158928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2998184"/>
            <a:ext cx="2682268" cy="1437696"/>
          </a:xfrm>
          <a:prstGeom prst="rect">
            <a:avLst/>
          </a:prstGeom>
          <a:noFill/>
        </p:spPr>
      </p:pic>
      <p:pic>
        <p:nvPicPr>
          <p:cNvPr id="10" name="Picture 8" descr="&amp;Kcy;&amp;acy;&amp;rcy;&amp;tcy;&amp;icy;&amp;ncy;&amp;kcy;&amp;acy; 25 &amp;icy;&amp;zcy; 15892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50337" y="2985993"/>
            <a:ext cx="2773267" cy="1462079"/>
          </a:xfrm>
          <a:prstGeom prst="rect">
            <a:avLst/>
          </a:prstGeom>
          <a:noFill/>
        </p:spPr>
      </p:pic>
      <p:pic>
        <p:nvPicPr>
          <p:cNvPr id="13" name="Picture 14" descr="&amp;Kcy;&amp;acy;&amp;rcy;&amp;tcy;&amp;icy;&amp;ncy;&amp;kcy;&amp;acy; 19 &amp;icy;&amp;zcy; 15892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72164" y="4941169"/>
            <a:ext cx="3123972" cy="1512168"/>
          </a:xfrm>
          <a:prstGeom prst="rect">
            <a:avLst/>
          </a:prstGeom>
          <a:noFill/>
        </p:spPr>
      </p:pic>
      <p:pic>
        <p:nvPicPr>
          <p:cNvPr id="1026" name="Picture 2" descr="K:\REALITY\ВПУ БА\ЛВПУ\ПОЗАНАВЧАЛЬНА РОБОТА\OTHER WORKs\до 24.09.15 Михайловська\ЗОБРАЖЕННЯ ГРОШЕЙ СВІТУ\Гроші України\191-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96136" y="4861806"/>
            <a:ext cx="3312368" cy="1591529"/>
          </a:xfrm>
          <a:prstGeom prst="rect">
            <a:avLst/>
          </a:prstGeom>
          <a:noFill/>
        </p:spPr>
      </p:pic>
      <p:pic>
        <p:nvPicPr>
          <p:cNvPr id="1027" name="Picture 3" descr="K:\REALITY\ВПУ БА\ЛВПУ\ПОЗАНАВЧАЛЬНА РОБОТА\OTHER WORKs\до 24.09.15 Михайловська\ЗОБРАЖЕННЯ ГРОШЕЙ СВІТУ\Гроші України\188-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12160" y="2924944"/>
            <a:ext cx="2980402" cy="1584177"/>
          </a:xfrm>
          <a:prstGeom prst="rect">
            <a:avLst/>
          </a:prstGeom>
          <a:noFill/>
        </p:spPr>
      </p:pic>
      <p:pic>
        <p:nvPicPr>
          <p:cNvPr id="1028" name="Picture 4" descr="K:\REALITY\ВПУ БА\ЛВПУ\ПОЗАНАВЧАЛЬНА РОБОТА\OTHER WORKs\до 24.09.15 Михайловська\ЗОБРАЖЕННЯ ГРОШЕЙ СВІТУ\Гроші України\189-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496" y="5023556"/>
            <a:ext cx="2736304" cy="1429780"/>
          </a:xfrm>
          <a:prstGeom prst="rect">
            <a:avLst/>
          </a:prstGeom>
          <a:noFill/>
        </p:spPr>
      </p:pic>
      <p:pic>
        <p:nvPicPr>
          <p:cNvPr id="1030" name="Picture 6" descr="E:\ІНСТИТУТ\REALITY\ВПУ БА\ЛВПУ\ПОЗАНАВЧАЛЬНА РОБОТА\OTHER WORKs\до 24.09.15\ЗОБРАЖЕННЯ ГРОШЕЙ СВІТУ\Гроші України\1_hryvnia_2006_front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1300657"/>
            <a:ext cx="2376264" cy="1264247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ІНСТИТУТ\REALITY\ВПУ БА\ЛВПУ\ПОЗАНАВЧАЛЬНА РОБОТА\OTHER WORKs\до 24.09.15\ЗОБРАЖЕННЯ ГРОШЕЙ СВІТУ\Багато гривень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00808"/>
            <a:ext cx="7429500" cy="44323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46999" y="200834"/>
            <a:ext cx="7175041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Засоби захисту гривневих купюр</a:t>
            </a:r>
            <a:endParaRPr lang="uk-U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180512" y="116632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ПАПЕРОВА ОСНОВА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5910697" y="0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12"/>
          <p:cNvGrpSpPr/>
          <p:nvPr/>
        </p:nvGrpSpPr>
        <p:grpSpPr>
          <a:xfrm>
            <a:off x="5940152" y="-747464"/>
            <a:ext cx="504056" cy="576065"/>
            <a:chOff x="6012161" y="44624"/>
            <a:chExt cx="504056" cy="576065"/>
          </a:xfrm>
        </p:grpSpPr>
        <p:sp>
          <p:nvSpPr>
            <p:cNvPr id="14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1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5940152" y="6943451"/>
            <a:ext cx="320384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200" dirty="0"/>
              <a:t>Банкнота надрукована на папері світло-оливкового відтінку, який відповідає переважаючому кольору зображень, що є на банкноті.</a:t>
            </a:r>
            <a:endParaRPr lang="ru-RU" sz="2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95536" y="449377"/>
            <a:ext cx="8352927" cy="132343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Українська гривня має </a:t>
            </a:r>
          </a:p>
          <a:p>
            <a:pPr algn="ctr"/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17 ступеней захисту</a:t>
            </a:r>
            <a:endParaRPr lang="uk-U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2132856"/>
            <a:ext cx="8352927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Одні з них можна виявити лише за допомогою спеціальних пристосувань </a:t>
            </a:r>
            <a:endParaRPr lang="uk-U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95536" y="4442336"/>
            <a:ext cx="8352927" cy="193899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Інші виявляються візуально (неозброєним оком), або тактильно (на дотик)</a:t>
            </a:r>
            <a:endParaRPr lang="uk-UA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Управляющая кнопка: фильм 20">
            <a:hlinkClick r:id="rId3" action="ppaction://hlinkfile" highlightClick="1"/>
          </p:cNvPr>
          <p:cNvSpPr/>
          <p:nvPr/>
        </p:nvSpPr>
        <p:spPr>
          <a:xfrm>
            <a:off x="7740352" y="3456295"/>
            <a:ext cx="864096" cy="504056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0 L 0.64409 0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3728E-6 L -3.33333E-6 0.11541 " pathEditMode="relative" rAng="0" ptsTypes="AA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56059E-6 L -0.27951 -4.56059E-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44033E-6 L 3.61111E-6 -0.83812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1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5"/>
          <p:cNvGrpSpPr/>
          <p:nvPr/>
        </p:nvGrpSpPr>
        <p:grpSpPr>
          <a:xfrm>
            <a:off x="5940152" y="44624"/>
            <a:ext cx="504056" cy="576065"/>
            <a:chOff x="6012161" y="44624"/>
            <a:chExt cx="504056" cy="576065"/>
          </a:xfrm>
        </p:grpSpPr>
        <p:sp>
          <p:nvSpPr>
            <p:cNvPr id="7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1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6588224" y="116632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ВОДЯНИЙ ЗНАК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2" y="1030084"/>
            <a:ext cx="32038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/>
              <a:t>Зображення світлими лініями тризуба, яке повторюється по всій площі банкноти і </a:t>
            </a:r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видиме при розглядуванні проти світла</a:t>
            </a:r>
            <a:r>
              <a:rPr lang="uk-UA" sz="1600" dirty="0"/>
              <a:t> (1, 2, 5, 10, 20 гривень 1992 р. випуску); зображення портрета на білому полі, що повторює портрет на лицьовому боці банкноти і </a:t>
            </a:r>
            <a:r>
              <a:rPr lang="uk-UA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видиме при розглядуванні проти світла</a:t>
            </a:r>
            <a:r>
              <a:rPr lang="uk-UA" sz="1600" dirty="0"/>
              <a:t> (20, 50, 100, 200, 500 гривень).</a:t>
            </a:r>
            <a:endParaRPr lang="ru-RU" sz="1600" dirty="0"/>
          </a:p>
        </p:txBody>
      </p:sp>
      <p:pic>
        <p:nvPicPr>
          <p:cNvPr id="12" name="Рисунок 11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0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Группа 12"/>
          <p:cNvGrpSpPr/>
          <p:nvPr/>
        </p:nvGrpSpPr>
        <p:grpSpPr>
          <a:xfrm>
            <a:off x="5940152" y="44623"/>
            <a:ext cx="504056" cy="576065"/>
            <a:chOff x="6012161" y="44624"/>
            <a:chExt cx="504056" cy="576065"/>
          </a:xfrm>
        </p:grpSpPr>
        <p:sp>
          <p:nvSpPr>
            <p:cNvPr id="14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2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8" name="Рисунок 17"/>
          <p:cNvPicPr/>
          <p:nvPr/>
        </p:nvPicPr>
        <p:blipFill>
          <a:blip r:embed="rId2" cstate="print"/>
          <a:srcRect l="4706" t="26907" r="72647" b="58368"/>
          <a:stretch>
            <a:fillRect/>
          </a:stretch>
        </p:blipFill>
        <p:spPr bwMode="auto">
          <a:xfrm>
            <a:off x="5940152" y="4077072"/>
            <a:ext cx="31187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1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Группа 4"/>
          <p:cNvGrpSpPr/>
          <p:nvPr/>
        </p:nvGrpSpPr>
        <p:grpSpPr>
          <a:xfrm>
            <a:off x="5940152" y="44624"/>
            <a:ext cx="504056" cy="576065"/>
            <a:chOff x="6012161" y="44624"/>
            <a:chExt cx="504056" cy="576065"/>
          </a:xfrm>
        </p:grpSpPr>
        <p:sp>
          <p:nvSpPr>
            <p:cNvPr id="6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1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588224" y="116632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РЕЛЬЄФНІ ЕЛЕМЕНТИ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152" y="1052736"/>
            <a:ext cx="32038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Елементи зображення, які виступають над поверхнею паперу і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відчутні на дотик</a:t>
            </a:r>
            <a:r>
              <a:rPr lang="uk-UA" sz="2000" dirty="0"/>
              <a:t>: а) позначення для сліпих; б) портрет; в) написи; г) ізард – знак для читання машиною.</a:t>
            </a:r>
            <a:endParaRPr lang="ru-RU" sz="2000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 l="30882" t="13453" r="4706" b="32309"/>
          <a:stretch>
            <a:fillRect/>
          </a:stretch>
        </p:blipFill>
        <p:spPr bwMode="auto">
          <a:xfrm>
            <a:off x="-36513" y="0"/>
            <a:ext cx="5874185" cy="686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Группа 10"/>
          <p:cNvGrpSpPr/>
          <p:nvPr/>
        </p:nvGrpSpPr>
        <p:grpSpPr>
          <a:xfrm>
            <a:off x="5940152" y="44623"/>
            <a:ext cx="504056" cy="576065"/>
            <a:chOff x="6012161" y="44624"/>
            <a:chExt cx="504056" cy="576065"/>
          </a:xfrm>
        </p:grpSpPr>
        <p:sp>
          <p:nvSpPr>
            <p:cNvPr id="12" name="Oval 3"/>
            <p:cNvSpPr>
              <a:spLocks noChangeArrowheads="1"/>
            </p:cNvSpPr>
            <p:nvPr/>
          </p:nvSpPr>
          <p:spPr bwMode="auto">
            <a:xfrm>
              <a:off x="6012161" y="116633"/>
              <a:ext cx="504056" cy="504056"/>
            </a:xfrm>
            <a:prstGeom prst="ellipse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3" name="Text Box 4"/>
            <p:cNvSpPr txBox="1">
              <a:spLocks noChangeArrowheads="1"/>
            </p:cNvSpPr>
            <p:nvPr/>
          </p:nvSpPr>
          <p:spPr bwMode="auto">
            <a:xfrm>
              <a:off x="6057735" y="44624"/>
              <a:ext cx="412909" cy="57150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uk-UA" sz="3200" b="0" i="0" u="none" strike="noStrike" cap="none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latin typeface="Arial Black" pitchFamily="34" charset="0"/>
                </a:rPr>
                <a:t>3</a:t>
              </a:r>
              <a:endParaRPr kumimoji="0" lang="ru-RU" sz="3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16" name="Рисунок 15"/>
          <p:cNvPicPr/>
          <p:nvPr/>
        </p:nvPicPr>
        <p:blipFill>
          <a:blip r:embed="rId2" cstate="print"/>
          <a:srcRect l="4559" t="49576" r="72500" b="30085"/>
          <a:stretch>
            <a:fillRect/>
          </a:stretch>
        </p:blipFill>
        <p:spPr bwMode="auto">
          <a:xfrm>
            <a:off x="6156176" y="3535179"/>
            <a:ext cx="2699792" cy="332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1420</TotalTime>
  <Words>1519</Words>
  <Application>Microsoft Office PowerPoint</Application>
  <PresentationFormat>Екран (4:3)</PresentationFormat>
  <Paragraphs>128</Paragraphs>
  <Slides>37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37</vt:i4>
      </vt:variant>
    </vt:vector>
  </HeadingPairs>
  <TitlesOfParts>
    <vt:vector size="43" baseType="lpstr">
      <vt:lpstr>Arial</vt:lpstr>
      <vt:lpstr>Arial Black</vt:lpstr>
      <vt:lpstr>Franklin Gothic Book</vt:lpstr>
      <vt:lpstr>Franklin Gothic Medium</vt:lpstr>
      <vt:lpstr>Wingdings 2</vt:lpstr>
      <vt:lpstr>Трек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ФАЛЬШИВІ  ГРОШІ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ROMAN</dc:creator>
  <cp:lastModifiedBy>ROMAN</cp:lastModifiedBy>
  <cp:revision>145</cp:revision>
  <dcterms:modified xsi:type="dcterms:W3CDTF">2020-01-28T14:42:20Z</dcterms:modified>
</cp:coreProperties>
</file>