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68" r:id="rId3"/>
    <p:sldId id="257" r:id="rId4"/>
    <p:sldId id="260" r:id="rId5"/>
    <p:sldId id="266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22684" autoAdjust="0"/>
    <p:restoredTop sz="94705" autoAdjust="0"/>
  </p:normalViewPr>
  <p:slideViewPr>
    <p:cSldViewPr>
      <p:cViewPr>
        <p:scale>
          <a:sx n="100" d="100"/>
          <a:sy n="100" d="100"/>
        </p:scale>
        <p:origin x="-270" y="1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80000"/>
                <a:satMod val="400000"/>
              </a:schemeClr>
            </a:gs>
            <a:gs pos="25000">
              <a:schemeClr val="bg2">
                <a:tint val="83000"/>
                <a:satMod val="320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395536" y="417439"/>
            <a:ext cx="547260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perspectiveRelaxedModerately"/>
            <a:lightRig rig="threePt" dir="t"/>
          </a:scene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Баланс 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робочого часу. Аналіз ефективності використання робочого часу на підприємстві </a:t>
            </a:r>
            <a:endParaRPr kumimoji="0" lang="uk-UA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Администратор\Desktop\Rabochee-vremy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1268760"/>
            <a:ext cx="1695450" cy="2381250"/>
          </a:xfrm>
          <a:prstGeom prst="rect">
            <a:avLst/>
          </a:prstGeom>
          <a:noFill/>
        </p:spPr>
      </p:pic>
      <p:pic>
        <p:nvPicPr>
          <p:cNvPr id="1028" name="Picture 4" descr="C:\Users\Администратор\Desktop\10403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060848"/>
            <a:ext cx="4032448" cy="3096344"/>
          </a:xfrm>
          <a:prstGeom prst="rect">
            <a:avLst/>
          </a:prstGeom>
          <a:noFill/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788024" y="4468978"/>
            <a:ext cx="410445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perspectiveRelaxedModerately"/>
            <a:lightRig rig="threePt" dir="t"/>
          </a:scene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uk-UA" sz="1600" i="0" u="none" strike="noStrike" normalizeH="0" baseline="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Матеріал</a:t>
            </a:r>
            <a:r>
              <a:rPr kumimoji="0" lang="uk-UA" sz="1600" i="0" u="none" strike="noStrike" normalizeH="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 підготувала </a:t>
            </a:r>
            <a:r>
              <a:rPr lang="uk-UA" sz="1600" dirty="0" err="1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Самаріна</a:t>
            </a:r>
            <a:r>
              <a:rPr lang="uk-UA" sz="16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 А.М. - </a:t>
            </a:r>
            <a:r>
              <a:rPr kumimoji="0" lang="uk-UA" sz="1600" i="0" u="none" strike="noStrike" normalizeH="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 викладач фінансово – економічних дисциплін, І кваліфікаційної категорії ВСП КІФК ДВНЗ </a:t>
            </a:r>
            <a:r>
              <a:rPr kumimoji="0" lang="uk-UA" sz="1600" i="0" u="none" strike="noStrike" normalizeH="0" dirty="0" err="1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ДонНТУ</a:t>
            </a:r>
            <a:r>
              <a:rPr lang="uk-UA" sz="16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kumimoji="0" lang="uk-UA" sz="1600" i="0" u="none" strike="noStrike" normalizeH="0" baseline="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C:\Users\Администратор\Desktop\1aisC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26" y="1785926"/>
            <a:ext cx="8786874" cy="500066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285852" y="928670"/>
            <a:ext cx="6357982" cy="830997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2400" b="1" u="sng" dirty="0" smtClean="0">
                <a:solidFill>
                  <a:srgbClr val="7030A0"/>
                </a:solidFill>
              </a:rPr>
              <a:t>Завдання.</a:t>
            </a:r>
          </a:p>
          <a:p>
            <a:pPr algn="ctr"/>
            <a:r>
              <a:rPr lang="uk-UA" sz="2400" dirty="0" smtClean="0">
                <a:solidFill>
                  <a:srgbClr val="7030A0"/>
                </a:solidFill>
              </a:rPr>
              <a:t>Складіть баланс робочого часу та визначте:</a:t>
            </a:r>
            <a:endParaRPr lang="ru-RU" sz="2400" dirty="0">
              <a:solidFill>
                <a:srgbClr val="7030A0"/>
              </a:solidFill>
            </a:endParaRPr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1428728" y="2710243"/>
            <a:ext cx="3857652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1.Середньоспискову чисельність робочих;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Відносні показники структури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максимально можливого фонду, в %;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Коефіцієнт використання робочого часу: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а)  по кількості днів роботи на одного  працюючого;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б) по тривалості робочого дня;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в) інтегральний.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4.Коефіцієнт змінності та використання змінного режиму.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1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1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1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1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1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1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1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1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1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81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1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1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1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81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19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19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357422" y="857232"/>
            <a:ext cx="4357718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3600" dirty="0" smtClean="0">
                <a:solidFill>
                  <a:srgbClr val="00B0F0"/>
                </a:solidFill>
              </a:rPr>
              <a:t> </a:t>
            </a:r>
            <a:r>
              <a:rPr lang="uk-UA" sz="3600" dirty="0" smtClean="0">
                <a:solidFill>
                  <a:srgbClr val="7030A0"/>
                </a:solidFill>
              </a:rPr>
              <a:t>Початкові данні</a:t>
            </a:r>
            <a:endParaRPr lang="ru-RU" sz="3600" dirty="0">
              <a:solidFill>
                <a:srgbClr val="7030A0"/>
              </a:solidFill>
            </a:endParaRPr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214282" y="1428736"/>
            <a:ext cx="860742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400" b="0" i="0" u="none" strike="noStrike" cap="none" normalizeH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Данні про використання робочого часу робочими за ІІ квартал: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44" y="1857364"/>
          <a:ext cx="5929354" cy="4857746"/>
        </p:xfrm>
        <a:graphic>
          <a:graphicData uri="http://schemas.openxmlformats.org/drawingml/2006/table">
            <a:tbl>
              <a:tblPr/>
              <a:tblGrid>
                <a:gridCol w="4151715"/>
                <a:gridCol w="1777639"/>
              </a:tblGrid>
              <a:tr h="2552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Показники 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Людино – дні 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Відпрацьовано за зміну: 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  <a:tr h="255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Перша 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48960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Друга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41370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  <a:tr h="255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Третя 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31350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Цілодобові простої  у всіх змінах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32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  <a:tr h="255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Відпрацьовано за зміну: 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Неявки в усіх змінах: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  <a:tr h="255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в зв’язку з черговою  відпусткою 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2480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в зв’язку з пологами 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1450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  <a:tr h="255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в зв’язку з хворобою 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926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в зв’язку з виконанням державних обов’язків 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320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  <a:tr h="255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з дозволу адміністрації 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прогули та інші порушення трудової дисципліни 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  <a:tr h="255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святкові та вихідні 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52060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9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Відпрацьовано всього часу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904700 людино - години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  <a:tr h="255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Середня тривалість: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робочого дня, часу 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8,0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  <a:tr h="255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Робочого кварталу 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64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244" name="Picture 4" descr="Картинки по запросу для презентации картинк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5900" y="3657599"/>
            <a:ext cx="3848100" cy="32004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9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0" y="785794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Складемо баланс робочого часу, враховуючи його структуру , представлену на малюнку нижче: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90" name="Rectangle 4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pSp>
        <p:nvGrpSpPr>
          <p:cNvPr id="6148" name="Group 4"/>
          <p:cNvGrpSpPr>
            <a:grpSpLocks noChangeAspect="1"/>
          </p:cNvGrpSpPr>
          <p:nvPr/>
        </p:nvGrpSpPr>
        <p:grpSpPr bwMode="auto">
          <a:xfrm>
            <a:off x="428596" y="1571612"/>
            <a:ext cx="8286808" cy="5072098"/>
            <a:chOff x="2173" y="870"/>
            <a:chExt cx="7389" cy="8885"/>
          </a:xfrm>
          <a:blipFill>
            <a:blip r:embed="rId2"/>
            <a:stretch>
              <a:fillRect/>
            </a:stretch>
          </a:blipFill>
        </p:grpSpPr>
        <p:sp>
          <p:nvSpPr>
            <p:cNvPr id="6189" name="AutoShape 45"/>
            <p:cNvSpPr>
              <a:spLocks noChangeAspect="1" noChangeArrowheads="1" noTextEdit="1"/>
            </p:cNvSpPr>
            <p:nvPr/>
          </p:nvSpPr>
          <p:spPr bwMode="auto">
            <a:xfrm>
              <a:off x="2173" y="870"/>
              <a:ext cx="7389" cy="8885"/>
            </a:xfrm>
            <a:prstGeom prst="rect">
              <a:avLst/>
            </a:prstGeom>
            <a:grpFill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6188" name="Rectangle 44"/>
            <p:cNvSpPr>
              <a:spLocks noChangeArrowheads="1"/>
            </p:cNvSpPr>
            <p:nvPr/>
          </p:nvSpPr>
          <p:spPr bwMode="auto">
            <a:xfrm>
              <a:off x="4020" y="1120"/>
              <a:ext cx="3740" cy="501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Календарний фонд робочого часу</a:t>
              </a:r>
              <a:endParaRPr kumimoji="0" lang="uk-U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187" name="Rectangle 43"/>
            <p:cNvSpPr>
              <a:spLocks noChangeArrowheads="1"/>
            </p:cNvSpPr>
            <p:nvPr/>
          </p:nvSpPr>
          <p:spPr bwMode="auto">
            <a:xfrm>
              <a:off x="2484" y="1836"/>
              <a:ext cx="3187" cy="485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Табельний фонд робочого часу </a:t>
              </a:r>
              <a:endParaRPr kumimoji="0" lang="uk-U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186" name="Rectangle 42"/>
            <p:cNvSpPr>
              <a:spLocks noChangeArrowheads="1"/>
            </p:cNvSpPr>
            <p:nvPr/>
          </p:nvSpPr>
          <p:spPr bwMode="auto">
            <a:xfrm>
              <a:off x="6502" y="1836"/>
              <a:ext cx="2886" cy="485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Святкові та вихідні дні </a:t>
              </a:r>
              <a:endParaRPr kumimoji="0" lang="uk-U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185" name="AutoShape 41"/>
            <p:cNvSpPr>
              <a:spLocks noChangeShapeType="1"/>
            </p:cNvSpPr>
            <p:nvPr/>
          </p:nvSpPr>
          <p:spPr bwMode="auto">
            <a:xfrm>
              <a:off x="4020" y="1334"/>
              <a:ext cx="58" cy="502"/>
            </a:xfrm>
            <a:prstGeom prst="straightConnector1">
              <a:avLst/>
            </a:prstGeom>
            <a:grpFill/>
            <a:ln>
              <a:headEnd/>
              <a:tailEnd type="triangle" w="med" len="med"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6184" name="AutoShape 40"/>
            <p:cNvSpPr>
              <a:spLocks noChangeShapeType="1"/>
            </p:cNvSpPr>
            <p:nvPr/>
          </p:nvSpPr>
          <p:spPr bwMode="auto">
            <a:xfrm>
              <a:off x="7760" y="1334"/>
              <a:ext cx="185" cy="502"/>
            </a:xfrm>
            <a:prstGeom prst="straightConnector1">
              <a:avLst/>
            </a:prstGeom>
            <a:grpFill/>
            <a:ln>
              <a:headEnd/>
              <a:tailEnd type="triangle" w="med" len="med"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6183" name="Rectangle 39"/>
            <p:cNvSpPr>
              <a:spLocks noChangeArrowheads="1"/>
            </p:cNvSpPr>
            <p:nvPr/>
          </p:nvSpPr>
          <p:spPr bwMode="auto">
            <a:xfrm>
              <a:off x="2362" y="2621"/>
              <a:ext cx="3309" cy="762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Максимально можливий фонд часу</a:t>
              </a:r>
              <a:endParaRPr kumimoji="0" lang="uk-U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182" name="Rectangle 38"/>
            <p:cNvSpPr>
              <a:spLocks noChangeArrowheads="1"/>
            </p:cNvSpPr>
            <p:nvPr/>
          </p:nvSpPr>
          <p:spPr bwMode="auto">
            <a:xfrm>
              <a:off x="6502" y="2552"/>
              <a:ext cx="2597" cy="519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Чергові відпустки</a:t>
              </a:r>
              <a:endParaRPr kumimoji="0" lang="uk-U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181" name="AutoShape 37"/>
            <p:cNvSpPr>
              <a:spLocks noChangeShapeType="1"/>
            </p:cNvSpPr>
            <p:nvPr/>
          </p:nvSpPr>
          <p:spPr bwMode="auto">
            <a:xfrm flipH="1">
              <a:off x="4017" y="2321"/>
              <a:ext cx="61" cy="300"/>
            </a:xfrm>
            <a:prstGeom prst="straightConnector1">
              <a:avLst/>
            </a:prstGeom>
            <a:grpFill/>
            <a:ln>
              <a:headEnd/>
              <a:tailEnd type="triangle" w="med" len="med"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6180" name="AutoShape 36"/>
            <p:cNvSpPr>
              <a:spLocks noChangeShapeType="1"/>
            </p:cNvSpPr>
            <p:nvPr/>
          </p:nvSpPr>
          <p:spPr bwMode="auto">
            <a:xfrm flipH="1">
              <a:off x="7800" y="2321"/>
              <a:ext cx="145" cy="231"/>
            </a:xfrm>
            <a:prstGeom prst="straightConnector1">
              <a:avLst/>
            </a:prstGeom>
            <a:grpFill/>
            <a:ln>
              <a:headEnd/>
              <a:tailEnd type="triangle" w="med" len="med"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6179" name="Rectangle 35"/>
            <p:cNvSpPr>
              <a:spLocks noChangeArrowheads="1"/>
            </p:cNvSpPr>
            <p:nvPr/>
          </p:nvSpPr>
          <p:spPr bwMode="auto">
            <a:xfrm>
              <a:off x="3046" y="3556"/>
              <a:ext cx="2043" cy="508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Виходи на роботу</a:t>
              </a:r>
              <a:endParaRPr kumimoji="0" lang="uk-U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178" name="Rectangle 34"/>
            <p:cNvSpPr>
              <a:spLocks noChangeArrowheads="1"/>
            </p:cNvSpPr>
            <p:nvPr/>
          </p:nvSpPr>
          <p:spPr bwMode="auto">
            <a:xfrm>
              <a:off x="6502" y="3498"/>
              <a:ext cx="1991" cy="704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Невиходи на роботу </a:t>
              </a:r>
              <a:endParaRPr kumimoji="0" lang="uk-U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177" name="AutoShape 33"/>
            <p:cNvSpPr>
              <a:spLocks noChangeShapeType="1"/>
            </p:cNvSpPr>
            <p:nvPr/>
          </p:nvSpPr>
          <p:spPr bwMode="auto">
            <a:xfrm>
              <a:off x="4017" y="3383"/>
              <a:ext cx="51" cy="173"/>
            </a:xfrm>
            <a:prstGeom prst="straightConnector1">
              <a:avLst/>
            </a:prstGeom>
            <a:grpFill/>
            <a:ln>
              <a:headEnd/>
              <a:tailEnd type="triangle" w="med" len="med"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6176" name="AutoShape 32"/>
            <p:cNvSpPr>
              <a:spLocks noChangeShapeType="1"/>
            </p:cNvSpPr>
            <p:nvPr/>
          </p:nvSpPr>
          <p:spPr bwMode="auto">
            <a:xfrm flipH="1">
              <a:off x="7498" y="3071"/>
              <a:ext cx="302" cy="427"/>
            </a:xfrm>
            <a:prstGeom prst="straightConnector1">
              <a:avLst/>
            </a:prstGeom>
            <a:grpFill/>
            <a:ln>
              <a:headEnd/>
              <a:tailEnd type="triangle" w="med" len="med"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6175" name="Rectangle 31"/>
            <p:cNvSpPr>
              <a:spLocks noChangeArrowheads="1"/>
            </p:cNvSpPr>
            <p:nvPr/>
          </p:nvSpPr>
          <p:spPr bwMode="auto">
            <a:xfrm>
              <a:off x="2362" y="4699"/>
              <a:ext cx="3408" cy="60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Фактично відпрацьований час</a:t>
              </a:r>
              <a:endParaRPr kumimoji="0" lang="uk-U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174" name="AutoShape 30"/>
            <p:cNvSpPr>
              <a:spLocks noChangeShapeType="1"/>
            </p:cNvSpPr>
            <p:nvPr/>
          </p:nvSpPr>
          <p:spPr bwMode="auto">
            <a:xfrm flipH="1">
              <a:off x="4066" y="4064"/>
              <a:ext cx="2" cy="635"/>
            </a:xfrm>
            <a:prstGeom prst="straightConnector1">
              <a:avLst/>
            </a:prstGeom>
            <a:grpFill/>
            <a:ln>
              <a:headEnd/>
              <a:tailEnd type="triangle" w="med" len="med"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6173" name="Rectangle 29"/>
            <p:cNvSpPr>
              <a:spLocks noChangeArrowheads="1"/>
            </p:cNvSpPr>
            <p:nvPr/>
          </p:nvSpPr>
          <p:spPr bwMode="auto">
            <a:xfrm>
              <a:off x="6220" y="4699"/>
              <a:ext cx="2563" cy="60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Цілодобові простої </a:t>
              </a:r>
              <a:endParaRPr kumimoji="0" lang="uk-U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172" name="AutoShape 28"/>
            <p:cNvSpPr>
              <a:spLocks noChangeShapeType="1"/>
            </p:cNvSpPr>
            <p:nvPr/>
          </p:nvSpPr>
          <p:spPr bwMode="auto">
            <a:xfrm>
              <a:off x="7498" y="4133"/>
              <a:ext cx="4" cy="566"/>
            </a:xfrm>
            <a:prstGeom prst="straightConnector1">
              <a:avLst/>
            </a:prstGeom>
            <a:grpFill/>
            <a:ln>
              <a:headEnd/>
              <a:tailEnd type="triangle" w="med" len="med"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6171" name="AutoShape 27"/>
            <p:cNvSpPr>
              <a:spLocks noChangeShapeType="1"/>
            </p:cNvSpPr>
            <p:nvPr/>
          </p:nvSpPr>
          <p:spPr bwMode="auto">
            <a:xfrm>
              <a:off x="8493" y="3816"/>
              <a:ext cx="895" cy="1"/>
            </a:xfrm>
            <a:prstGeom prst="straightConnector1">
              <a:avLst/>
            </a:prstGeom>
            <a:grpFill/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6170" name="AutoShape 26"/>
            <p:cNvSpPr>
              <a:spLocks noChangeShapeType="1"/>
            </p:cNvSpPr>
            <p:nvPr/>
          </p:nvSpPr>
          <p:spPr bwMode="auto">
            <a:xfrm>
              <a:off x="9388" y="3816"/>
              <a:ext cx="0" cy="2326"/>
            </a:xfrm>
            <a:prstGeom prst="straightConnector1">
              <a:avLst/>
            </a:prstGeom>
            <a:grpFill/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6169" name="AutoShape 25"/>
            <p:cNvSpPr>
              <a:spLocks noChangeShapeType="1"/>
            </p:cNvSpPr>
            <p:nvPr/>
          </p:nvSpPr>
          <p:spPr bwMode="auto">
            <a:xfrm flipH="1">
              <a:off x="3381" y="6142"/>
              <a:ext cx="6007" cy="0"/>
            </a:xfrm>
            <a:prstGeom prst="straightConnector1">
              <a:avLst/>
            </a:prstGeom>
            <a:grpFill/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6168" name="AutoShape 24"/>
            <p:cNvSpPr>
              <a:spLocks noChangeShapeType="1"/>
            </p:cNvSpPr>
            <p:nvPr/>
          </p:nvSpPr>
          <p:spPr bwMode="auto">
            <a:xfrm>
              <a:off x="3381" y="6142"/>
              <a:ext cx="0" cy="323"/>
            </a:xfrm>
            <a:prstGeom prst="straightConnector1">
              <a:avLst/>
            </a:prstGeom>
            <a:grpFill/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6167" name="AutoShape 23"/>
            <p:cNvSpPr>
              <a:spLocks noChangeShapeType="1"/>
            </p:cNvSpPr>
            <p:nvPr/>
          </p:nvSpPr>
          <p:spPr bwMode="auto">
            <a:xfrm>
              <a:off x="7282" y="6142"/>
              <a:ext cx="1" cy="323"/>
            </a:xfrm>
            <a:prstGeom prst="straightConnector1">
              <a:avLst/>
            </a:prstGeom>
            <a:grpFill/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6166" name="Rectangle 22"/>
            <p:cNvSpPr>
              <a:spLocks noChangeArrowheads="1"/>
            </p:cNvSpPr>
            <p:nvPr/>
          </p:nvSpPr>
          <p:spPr bwMode="auto">
            <a:xfrm>
              <a:off x="2295" y="6465"/>
              <a:ext cx="3187" cy="537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З поважних причин: </a:t>
              </a:r>
              <a:endParaRPr kumimoji="0" lang="uk-U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165" name="AutoShape 21"/>
            <p:cNvSpPr>
              <a:spLocks noChangeShapeType="1"/>
            </p:cNvSpPr>
            <p:nvPr/>
          </p:nvSpPr>
          <p:spPr bwMode="auto">
            <a:xfrm>
              <a:off x="2295" y="6656"/>
              <a:ext cx="1" cy="2441"/>
            </a:xfrm>
            <a:prstGeom prst="straightConnector1">
              <a:avLst/>
            </a:prstGeom>
            <a:grpFill/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6164" name="AutoShape 20"/>
            <p:cNvSpPr>
              <a:spLocks noChangeShapeType="1"/>
            </p:cNvSpPr>
            <p:nvPr/>
          </p:nvSpPr>
          <p:spPr bwMode="auto">
            <a:xfrm>
              <a:off x="2295" y="7221"/>
              <a:ext cx="462" cy="1"/>
            </a:xfrm>
            <a:prstGeom prst="straightConnector1">
              <a:avLst/>
            </a:prstGeom>
            <a:grpFill/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6163" name="Rectangle 19"/>
            <p:cNvSpPr>
              <a:spLocks noChangeArrowheads="1"/>
            </p:cNvSpPr>
            <p:nvPr/>
          </p:nvSpPr>
          <p:spPr bwMode="auto">
            <a:xfrm>
              <a:off x="2757" y="7031"/>
              <a:ext cx="2725" cy="471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навчальні відпуски</a:t>
              </a:r>
              <a:endParaRPr kumimoji="0" lang="uk-U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162" name="AutoShape 18"/>
            <p:cNvSpPr>
              <a:spLocks noChangeShapeType="1"/>
            </p:cNvSpPr>
            <p:nvPr/>
          </p:nvSpPr>
          <p:spPr bwMode="auto">
            <a:xfrm>
              <a:off x="2295" y="7793"/>
              <a:ext cx="358" cy="0"/>
            </a:xfrm>
            <a:prstGeom prst="straightConnector1">
              <a:avLst/>
            </a:prstGeom>
            <a:grpFill/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6161" name="Rectangle 17"/>
            <p:cNvSpPr>
              <a:spLocks noChangeArrowheads="1"/>
            </p:cNvSpPr>
            <p:nvPr/>
          </p:nvSpPr>
          <p:spPr bwMode="auto">
            <a:xfrm>
              <a:off x="2653" y="7534"/>
              <a:ext cx="2829" cy="707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відпустка по вагітності та пологам</a:t>
              </a:r>
              <a:endParaRPr kumimoji="0" lang="uk-U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160" name="AutoShape 16"/>
            <p:cNvSpPr>
              <a:spLocks noChangeShapeType="1"/>
            </p:cNvSpPr>
            <p:nvPr/>
          </p:nvSpPr>
          <p:spPr bwMode="auto">
            <a:xfrm>
              <a:off x="2295" y="8428"/>
              <a:ext cx="358" cy="0"/>
            </a:xfrm>
            <a:prstGeom prst="straightConnector1">
              <a:avLst/>
            </a:prstGeom>
            <a:grpFill/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6159" name="Rectangle 15"/>
            <p:cNvSpPr>
              <a:spLocks noChangeArrowheads="1"/>
            </p:cNvSpPr>
            <p:nvPr/>
          </p:nvSpPr>
          <p:spPr bwMode="auto">
            <a:xfrm>
              <a:off x="2653" y="8342"/>
              <a:ext cx="2829" cy="537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хвороби </a:t>
              </a:r>
              <a:endParaRPr kumimoji="0" lang="uk-U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158" name="AutoShape 14"/>
            <p:cNvSpPr>
              <a:spLocks noChangeShapeType="1"/>
            </p:cNvSpPr>
            <p:nvPr/>
          </p:nvSpPr>
          <p:spPr bwMode="auto">
            <a:xfrm>
              <a:off x="2296" y="9097"/>
              <a:ext cx="357" cy="0"/>
            </a:xfrm>
            <a:prstGeom prst="straightConnector1">
              <a:avLst/>
            </a:prstGeom>
            <a:grpFill/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6157" name="Rectangle 13"/>
            <p:cNvSpPr>
              <a:spLocks noChangeArrowheads="1"/>
            </p:cNvSpPr>
            <p:nvPr/>
          </p:nvSpPr>
          <p:spPr bwMode="auto">
            <a:xfrm>
              <a:off x="2653" y="9004"/>
              <a:ext cx="2829" cy="532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інші неявки дозволені законом</a:t>
              </a:r>
              <a:endParaRPr kumimoji="0" lang="uk-U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156" name="Rectangle 12"/>
            <p:cNvSpPr>
              <a:spLocks noChangeArrowheads="1"/>
            </p:cNvSpPr>
            <p:nvPr/>
          </p:nvSpPr>
          <p:spPr bwMode="auto">
            <a:xfrm>
              <a:off x="6220" y="6465"/>
              <a:ext cx="3168" cy="537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Без поважних причин:</a:t>
              </a:r>
              <a:endParaRPr kumimoji="0" lang="uk-U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155" name="AutoShape 11"/>
            <p:cNvSpPr>
              <a:spLocks noChangeShapeType="1"/>
            </p:cNvSpPr>
            <p:nvPr/>
          </p:nvSpPr>
          <p:spPr bwMode="auto">
            <a:xfrm>
              <a:off x="6220" y="6656"/>
              <a:ext cx="0" cy="1137"/>
            </a:xfrm>
            <a:prstGeom prst="straightConnector1">
              <a:avLst/>
            </a:prstGeom>
            <a:grpFill/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6154" name="AutoShape 10"/>
            <p:cNvSpPr>
              <a:spLocks noChangeShapeType="1"/>
            </p:cNvSpPr>
            <p:nvPr/>
          </p:nvSpPr>
          <p:spPr bwMode="auto">
            <a:xfrm>
              <a:off x="6220" y="7221"/>
              <a:ext cx="381" cy="0"/>
            </a:xfrm>
            <a:prstGeom prst="straightConnector1">
              <a:avLst/>
            </a:prstGeom>
            <a:grpFill/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6153" name="Rectangle 9"/>
            <p:cNvSpPr>
              <a:spLocks noChangeArrowheads="1"/>
            </p:cNvSpPr>
            <p:nvPr/>
          </p:nvSpPr>
          <p:spPr bwMode="auto">
            <a:xfrm>
              <a:off x="6601" y="7088"/>
              <a:ext cx="2787" cy="54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з дозволу адміністрації</a:t>
              </a:r>
              <a:endParaRPr kumimoji="0" lang="uk-U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152" name="AutoShape 8"/>
            <p:cNvSpPr>
              <a:spLocks noChangeShapeType="1"/>
            </p:cNvSpPr>
            <p:nvPr/>
          </p:nvSpPr>
          <p:spPr bwMode="auto">
            <a:xfrm>
              <a:off x="6220" y="7793"/>
              <a:ext cx="0" cy="231"/>
            </a:xfrm>
            <a:prstGeom prst="straightConnector1">
              <a:avLst/>
            </a:prstGeom>
            <a:grpFill/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6151" name="AutoShape 7"/>
            <p:cNvSpPr>
              <a:spLocks noChangeShapeType="1"/>
            </p:cNvSpPr>
            <p:nvPr/>
          </p:nvSpPr>
          <p:spPr bwMode="auto">
            <a:xfrm>
              <a:off x="6220" y="8024"/>
              <a:ext cx="0" cy="0"/>
            </a:xfrm>
            <a:prstGeom prst="straightConnector1">
              <a:avLst/>
            </a:prstGeom>
            <a:grpFill/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6150" name="AutoShape 6"/>
            <p:cNvSpPr>
              <a:spLocks noChangeShapeType="1"/>
            </p:cNvSpPr>
            <p:nvPr/>
          </p:nvSpPr>
          <p:spPr bwMode="auto">
            <a:xfrm>
              <a:off x="6220" y="8024"/>
              <a:ext cx="381" cy="0"/>
            </a:xfrm>
            <a:prstGeom prst="straightConnector1">
              <a:avLst/>
            </a:prstGeom>
            <a:grpFill/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6149" name="Rectangle 5"/>
            <p:cNvSpPr>
              <a:spLocks noChangeArrowheads="1"/>
            </p:cNvSpPr>
            <p:nvPr/>
          </p:nvSpPr>
          <p:spPr bwMode="auto">
            <a:xfrm>
              <a:off x="6601" y="7793"/>
              <a:ext cx="2787" cy="585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прогули</a:t>
              </a:r>
              <a:endParaRPr kumimoji="0" lang="uk-U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0" y="1000108"/>
            <a:ext cx="9144000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Календарний фонд робочого часу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це загальний час який могли відпрацювати всі робітники, працюючи усі календарні дні. 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Календарний фонд робочого часу у людино – днях може бути розрахований складанням фактично відпрацьованого та невідпрацьованого робочого часу з різних причин: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000" b="1" dirty="0" smtClean="0">
              <a:solidFill>
                <a:srgbClr val="00B0F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Табельний фонд робочого часу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це час який можливо відпрацювати при умові   що працюють всі робітники.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Табельний фонд розраховується шляхом віднімання з календарного фонду зазначену кількість святкових та вихідних людино – днів: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Максимально можливий фонд робочого часу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це потенційний час який може бути відпрацьований з урахуванням норм та вимог законодавства. Максимально можливий фонд робочого часу розраховується шляхом віднімання кількості людино – днів чергових відпусток з табельного фонду: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2643182"/>
            <a:ext cx="8143932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</a:t>
            </a:r>
            <a:r>
              <a:rPr lang="uk-UA" sz="11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</a:t>
            </a:r>
            <a:r>
              <a:rPr lang="uk-UA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= 48 960 + 41 370 + 31 350 + 32 + 2 480 + 1 450 + 926 + 320 + 50 + 20 + 52 060 = 179 018 людино – днів.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14546" y="4714884"/>
            <a:ext cx="4786346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</a:t>
            </a:r>
            <a:r>
              <a:rPr lang="uk-UA" sz="105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</a:t>
            </a:r>
            <a:r>
              <a:rPr lang="uk-UA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=   179 018 - 52 060 = 126 958 людино – дні.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143108" y="6357958"/>
            <a:ext cx="4786346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</a:t>
            </a:r>
            <a:r>
              <a:rPr lang="uk-UA" sz="11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</a:t>
            </a:r>
            <a:r>
              <a:rPr lang="uk-UA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= 126 958  - 2 480 = 124 478 людино – днів.</a:t>
            </a:r>
            <a:endParaRPr lang="uk-UA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8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481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2000"/>
                                        <p:tgtEl>
                                          <p:spTgt spid="481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481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2000"/>
                                        <p:tgtEl>
                                          <p:spTgt spid="4812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42910" y="2571744"/>
          <a:ext cx="7858180" cy="4071968"/>
        </p:xfrm>
        <a:graphic>
          <a:graphicData uri="http://schemas.openxmlformats.org/drawingml/2006/table">
            <a:tbl>
              <a:tblPr/>
              <a:tblGrid>
                <a:gridCol w="2594772"/>
                <a:gridCol w="1709940"/>
                <a:gridCol w="1934683"/>
                <a:gridCol w="1618785"/>
              </a:tblGrid>
              <a:tr h="2461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latin typeface="Times New Roman"/>
                          <a:ea typeface="Times New Roman"/>
                          <a:cs typeface="Times New Roman"/>
                        </a:rPr>
                        <a:t>Показники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latin typeface="Times New Roman"/>
                          <a:ea typeface="Times New Roman"/>
                          <a:cs typeface="Times New Roman"/>
                        </a:rPr>
                        <a:t>Людино – дні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latin typeface="Times New Roman"/>
                          <a:ea typeface="Times New Roman"/>
                          <a:cs typeface="Times New Roman"/>
                        </a:rPr>
                        <a:t>Показники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latin typeface="Times New Roman"/>
                          <a:ea typeface="Times New Roman"/>
                          <a:cs typeface="Times New Roman"/>
                        </a:rPr>
                        <a:t>Людино – дні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18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latin typeface="Times New Roman"/>
                          <a:ea typeface="Times New Roman"/>
                          <a:cs typeface="Times New Roman"/>
                        </a:rPr>
                        <a:t>Календарний фонд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latin typeface="Times New Roman"/>
                          <a:ea typeface="Calibri"/>
                          <a:cs typeface="Times New Roman"/>
                        </a:rPr>
                        <a:t>179 018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Times New Roman"/>
                          <a:cs typeface="Times New Roman"/>
                        </a:rPr>
                        <a:t>1 фактично відпрацьований час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Calibri"/>
                          <a:cs typeface="Times New Roman"/>
                        </a:rPr>
                        <a:t>121 680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  <a:tr h="5089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Times New Roman"/>
                          <a:cs typeface="Times New Roman"/>
                        </a:rPr>
                        <a:t>2 Неявки в тому числі: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Times New Roman"/>
                          <a:cs typeface="Times New Roman"/>
                        </a:rPr>
                        <a:t>2798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89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latin typeface="Times New Roman"/>
                          <a:ea typeface="Times New Roman"/>
                          <a:cs typeface="Times New Roman"/>
                        </a:rPr>
                        <a:t>по поважним причинам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Calibri"/>
                          <a:cs typeface="Times New Roman"/>
                        </a:rPr>
                        <a:t>2746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  <a:tr h="5089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latin typeface="Times New Roman"/>
                          <a:ea typeface="Times New Roman"/>
                          <a:cs typeface="Times New Roman"/>
                        </a:rPr>
                        <a:t>без поважних причин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89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Times New Roman"/>
                          <a:cs typeface="Times New Roman"/>
                        </a:rPr>
                        <a:t>цілодобові простої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Times New Roman"/>
                          <a:cs typeface="Times New Roman"/>
                        </a:rPr>
                        <a:t>32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  <a:tr h="5089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Times New Roman"/>
                          <a:cs typeface="Times New Roman"/>
                        </a:rPr>
                        <a:t>3 Чергові відпустки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Times New Roman"/>
                          <a:cs typeface="Times New Roman"/>
                        </a:rPr>
                        <a:t>2480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89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Times New Roman"/>
                          <a:cs typeface="Times New Roman"/>
                        </a:rPr>
                        <a:t>4 Святкові та вихідні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latin typeface="Times New Roman"/>
                          <a:ea typeface="Calibri"/>
                          <a:cs typeface="Times New Roman"/>
                        </a:rPr>
                        <a:t>52 060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</a:tbl>
          </a:graphicData>
        </a:graphic>
      </p:graphicFrame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642910" y="2214554"/>
            <a:ext cx="407196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Складаємо баланс робочого часу: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1071546"/>
            <a:ext cx="6786610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ФФ  =  48 960 + 41 370 + 31 350  = 121 680 людино – днів.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14414" y="714356"/>
            <a:ext cx="68580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2000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Фактично відпрацьований час впродовж трьох змін складає:</a:t>
            </a:r>
            <a:endParaRPr lang="ru-RU" sz="20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85852" y="1500174"/>
            <a:ext cx="37142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Неявки по поважним причинам:</a:t>
            </a:r>
            <a:endParaRPr lang="ru-RU" sz="20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571604" y="1857364"/>
            <a:ext cx="5715040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</a:t>
            </a:r>
            <a:r>
              <a:rPr lang="uk-UA" sz="2000" baseline="-30000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ув</a:t>
            </a:r>
            <a:r>
              <a:rPr lang="uk-UA" sz="2000" baseline="-300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= 1 450 + 926 + 320 + 50  = 2746 людино – днів.</a:t>
            </a: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2000"/>
                                        <p:tgtEl>
                                          <p:spTgt spid="5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6" name="Rectangle 10"/>
          <p:cNvSpPr>
            <a:spLocks noChangeArrowheads="1"/>
          </p:cNvSpPr>
          <p:nvPr/>
        </p:nvSpPr>
        <p:spPr bwMode="auto">
          <a:xfrm>
            <a:off x="0" y="785794"/>
            <a:ext cx="9144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Середньооблікова чисельність може бути розрахована як відношення суми всіх людино – днів явок та неявок по всім причинам або відпрацьованих або невідпрацьованих людино – днів до календарної кількості днів в періоді, тобто календарний фонд необхідно поділити на календарну кількість днів в періоді: 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12" name="Rectangle 16"/>
          <p:cNvSpPr>
            <a:spLocks noChangeArrowheads="1"/>
          </p:cNvSpPr>
          <p:nvPr/>
        </p:nvSpPr>
        <p:spPr bwMode="auto">
          <a:xfrm>
            <a:off x="0" y="3071810"/>
            <a:ext cx="854695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Визначаємо питому вагу всіх елементів максимально можливого фонду: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1" name="Таблица 20"/>
          <p:cNvGraphicFramePr>
            <a:graphicFrameLocks noGrp="1"/>
          </p:cNvGraphicFramePr>
          <p:nvPr/>
        </p:nvGraphicFramePr>
        <p:xfrm>
          <a:off x="1357290" y="3786190"/>
          <a:ext cx="6215106" cy="2319847"/>
        </p:xfrm>
        <a:graphic>
          <a:graphicData uri="http://schemas.openxmlformats.org/drawingml/2006/table">
            <a:tbl>
              <a:tblPr/>
              <a:tblGrid>
                <a:gridCol w="2663794"/>
                <a:gridCol w="1056568"/>
                <a:gridCol w="2494744"/>
              </a:tblGrid>
              <a:tr h="6608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latin typeface="Times New Roman"/>
                          <a:ea typeface="Times New Roman"/>
                          <a:cs typeface="Times New Roman"/>
                        </a:rPr>
                        <a:t>Елементи максимально можливого фонду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latin typeface="Times New Roman"/>
                          <a:ea typeface="Times New Roman"/>
                          <a:cs typeface="Times New Roman"/>
                        </a:rPr>
                        <a:t>Людино – дні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12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Times New Roman"/>
                          <a:cs typeface="Times New Roman"/>
                        </a:rPr>
                        <a:t>1 Час фактичної роботи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latin typeface="Times New Roman"/>
                          <a:ea typeface="Times New Roman"/>
                          <a:cs typeface="Times New Roman"/>
                        </a:rPr>
                        <a:t>121680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(121680 / 124478) ∙ 100 = 97,75</a:t>
                      </a:r>
                      <a:endParaRPr lang="uk-UA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  <a:tr h="3195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latin typeface="Times New Roman"/>
                          <a:ea typeface="Times New Roman"/>
                          <a:cs typeface="Times New Roman"/>
                        </a:rPr>
                        <a:t>2 Неявки з поважних причин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latin typeface="Times New Roman"/>
                          <a:ea typeface="Times New Roman"/>
                          <a:cs typeface="Times New Roman"/>
                        </a:rPr>
                        <a:t>2746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(2746 / 124478) ∙ 100 = 2,20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12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Times New Roman"/>
                          <a:cs typeface="Times New Roman"/>
                        </a:rPr>
                        <a:t>3 Цілодобові простої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Times New Roman"/>
                          <a:cs typeface="Times New Roman"/>
                        </a:rPr>
                        <a:t>32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(32 / 124478) ∙ 100 = 0,03</a:t>
                      </a:r>
                      <a:endParaRPr lang="uk-UA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  <a:tr h="3374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Times New Roman"/>
                          <a:cs typeface="Times New Roman"/>
                        </a:rPr>
                        <a:t>4 Неявки без поважних причин 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(20 / 124478) ∙ 100 = 0,02</a:t>
                      </a:r>
                      <a:endParaRPr lang="uk-UA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5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Times New Roman"/>
                          <a:cs typeface="Times New Roman"/>
                        </a:rPr>
                        <a:t>Всього: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Times New Roman"/>
                          <a:cs typeface="Times New Roman"/>
                        </a:rPr>
                        <a:t>124 478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100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</a:tbl>
          </a:graphicData>
        </a:graphic>
      </p:graphicFrame>
      <p:sp>
        <p:nvSpPr>
          <p:cNvPr id="26" name="Прямоугольник 25"/>
          <p:cNvSpPr/>
          <p:nvPr/>
        </p:nvSpPr>
        <p:spPr>
          <a:xfrm>
            <a:off x="2357422" y="2357430"/>
            <a:ext cx="4395691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 = КФ / КД = 179018 / 64 = 2797 ос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іб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18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4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785786" y="785794"/>
            <a:ext cx="751231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Визначимо кількість днів на одного середньооблікового робітника: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285720" y="1142984"/>
            <a:ext cx="437350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1) Враховуючи час фактичної роботи: 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285720" y="2000240"/>
            <a:ext cx="573644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2) Враховуючи максимально можливий фонд часу: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428596" y="2857496"/>
            <a:ext cx="814393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Коефіцієнт використання робочого часу по кількості днів роботи на одного середньооблікового робочого:  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-205483" y="4214818"/>
            <a:ext cx="934948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Тобто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максимально можливий фонд робочого часу використовується на 97,8 %.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142844" y="4857760"/>
            <a:ext cx="871543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розрахунку фактичної тривалості робочого дня необхідно поділити  кількість відпрацьованих людино – годин на кількість відпрацьованих людино – днів: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571736" y="1571612"/>
            <a:ext cx="4460003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uk-UA" sz="1100" dirty="0" err="1" smtClean="0"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uk-UA" sz="1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фф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/ С = 121680 / 2797 = 43,5 днів.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071802" y="2428868"/>
            <a:ext cx="3483646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uk-UA" sz="1100" dirty="0" smtClean="0">
                <a:latin typeface="Times New Roman" pitchFamily="18" charset="0"/>
                <a:cs typeface="Times New Roman" pitchFamily="18" charset="0"/>
              </a:rPr>
              <a:t>м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= 124478 / 2797 = 44,5 днів.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928926" y="3643314"/>
            <a:ext cx="3772186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uk-UA" sz="1100" dirty="0" smtClean="0">
                <a:latin typeface="Times New Roman" pitchFamily="18" charset="0"/>
                <a:cs typeface="Times New Roman" pitchFamily="18" charset="0"/>
              </a:rPr>
              <a:t>вик1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uk-UA" sz="1100" dirty="0" err="1" smtClean="0"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uk-UA" sz="1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/ Д</a:t>
            </a:r>
            <a:r>
              <a:rPr lang="uk-UA" sz="1100" dirty="0" smtClean="0">
                <a:latin typeface="Times New Roman" pitchFamily="18" charset="0"/>
                <a:cs typeface="Times New Roman" pitchFamily="18" charset="0"/>
              </a:rPr>
              <a:t>м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= 43,5 / 44,5 = 0,978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-142908" y="4572008"/>
            <a:ext cx="72866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r>
              <a:rPr lang="uk-UA" sz="2000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Встановлена тривалість робочого дня </a:t>
            </a:r>
            <a:r>
              <a:rPr lang="uk-UA" sz="2000" dirty="0" err="1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</a:t>
            </a:r>
            <a:r>
              <a:rPr lang="uk-UA" sz="2000" baseline="-30000" dirty="0" err="1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уст</a:t>
            </a:r>
            <a:r>
              <a:rPr lang="uk-UA" sz="2000" baseline="-30000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uk-UA" sz="2000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= 8 годин.</a:t>
            </a:r>
            <a:endParaRPr lang="ru-RU" sz="20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714612" y="5786454"/>
            <a:ext cx="4056560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uk-UA" sz="1100" dirty="0" smtClean="0">
                <a:latin typeface="Times New Roman" pitchFamily="18" charset="0"/>
                <a:cs typeface="Times New Roman" pitchFamily="18" charset="0"/>
              </a:rPr>
              <a:t>ф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= 904700 / 121680 = 7,44 години.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2000"/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2000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  <p:bldP spid="10" grpId="0" animBg="1"/>
      <p:bldP spid="11" grpId="0" animBg="1"/>
      <p:bldP spid="12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26147" y="785794"/>
            <a:ext cx="901785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Коефіцієнт використання робочого часу з урахуванням тривалості робочого дня: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-285784" y="1714488"/>
            <a:ext cx="850112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Тобто середній робочий день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використовується на 93,0 %.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Інтегральний коефіцієнт використання робочого часу складає: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214282" y="5226784"/>
            <a:ext cx="842968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Таким чином фонд робочого часу на підприємстві використовується досить ефективно. Але разом з тим можна відмітити що на даний час є невикористані резерви збільшення обсягів виробництва за рахунок наукового та сучасного підходу до організації трудового процесу на підприємстві.   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714612" y="1285860"/>
            <a:ext cx="3449983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uk-UA" sz="1100" dirty="0" smtClean="0">
                <a:latin typeface="Times New Roman" pitchFamily="18" charset="0"/>
                <a:cs typeface="Times New Roman" pitchFamily="18" charset="0"/>
              </a:rPr>
              <a:t>вик2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= П</a:t>
            </a:r>
            <a:r>
              <a:rPr lang="uk-UA" sz="1100" dirty="0" smtClean="0">
                <a:latin typeface="Times New Roman" pitchFamily="18" charset="0"/>
                <a:cs typeface="Times New Roman" pitchFamily="18" charset="0"/>
              </a:rPr>
              <a:t>ф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uk-UA" sz="1100" dirty="0" err="1" smtClean="0">
                <a:latin typeface="Times New Roman" pitchFamily="18" charset="0"/>
                <a:cs typeface="Times New Roman" pitchFamily="18" charset="0"/>
              </a:rPr>
              <a:t>уст</a:t>
            </a:r>
            <a:r>
              <a:rPr lang="uk-UA" sz="1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= 7,44 / 8 = 0,93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28860" y="2500306"/>
            <a:ext cx="4057521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uk-UA" sz="1100" dirty="0" err="1" smtClean="0">
                <a:latin typeface="Times New Roman" pitchFamily="18" charset="0"/>
                <a:cs typeface="Times New Roman" pitchFamily="18" charset="0"/>
              </a:rPr>
              <a:t>інт</a:t>
            </a:r>
            <a:r>
              <a:rPr lang="uk-UA" sz="1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= К</a:t>
            </a:r>
            <a:r>
              <a:rPr lang="uk-UA" sz="1100" dirty="0" smtClean="0">
                <a:latin typeface="Times New Roman" pitchFamily="18" charset="0"/>
                <a:cs typeface="Times New Roman" pitchFamily="18" charset="0"/>
              </a:rPr>
              <a:t>вик1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∙ К</a:t>
            </a:r>
            <a:r>
              <a:rPr lang="uk-UA" sz="1100" dirty="0" smtClean="0">
                <a:latin typeface="Times New Roman" pitchFamily="18" charset="0"/>
                <a:cs typeface="Times New Roman" pitchFamily="18" charset="0"/>
              </a:rPr>
              <a:t>вик2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= 0,978 ∙ 0,93 = 0,91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14282" y="2928934"/>
            <a:ext cx="864399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>
                <a:solidFill>
                  <a:srgbClr val="00B0F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lang="uk-UA" sz="2000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Коефіцієнт змінності розраховується як відношення людино – днів відпрацьованих у всіх змінах до їх числа в найбільш заповненої зміни:</a:t>
            </a:r>
            <a:endParaRPr lang="ru-RU" sz="2000" dirty="0">
              <a:solidFill>
                <a:srgbClr val="7030A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142976" y="3714752"/>
            <a:ext cx="6786610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</a:t>
            </a:r>
            <a:r>
              <a:rPr lang="uk-UA" sz="11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зм</a:t>
            </a:r>
            <a:r>
              <a:rPr lang="uk-UA" sz="11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 (48960 + 41370 + 31350) / 48960 = 2,485 зміна / доба</a:t>
            </a:r>
            <a:r>
              <a:rPr lang="uk-UA" dirty="0" smtClean="0">
                <a:solidFill>
                  <a:srgbClr val="00B0F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285720" y="4143380"/>
            <a:ext cx="88582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>
                <a:solidFill>
                  <a:srgbClr val="00B0F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uk-UA" sz="2000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Всього за сутки може бути відпрацьовано 3 зміни, виходячи з цього робимо висновок що коефіцієнт використання змінного режиму становить:</a:t>
            </a:r>
            <a:endParaRPr lang="ru-RU" sz="2000" dirty="0">
              <a:solidFill>
                <a:srgbClr val="7030A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857488" y="4857760"/>
            <a:ext cx="3143272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uk-UA" sz="1100" dirty="0" err="1" smtClean="0">
                <a:latin typeface="Times New Roman" pitchFamily="18" charset="0"/>
                <a:cs typeface="Times New Roman" pitchFamily="18" charset="0"/>
              </a:rPr>
              <a:t>вик.змін.реж</a:t>
            </a:r>
            <a:r>
              <a:rPr lang="uk-UA" sz="1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= 2,485 / 3 = 0,828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0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20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20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  <p:bldP spid="10" grpId="0" animBg="1"/>
      <p:bldP spid="11" grpId="0" animBg="1"/>
      <p:bldP spid="12" grpId="0"/>
      <p:bldP spid="13" grpId="0" animBg="1"/>
      <p:bldP spid="14" grpId="0"/>
      <p:bldP spid="15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597</TotalTime>
  <Words>852</Words>
  <Application>Microsoft Office PowerPoint</Application>
  <PresentationFormat>Экран (4:3)</PresentationFormat>
  <Paragraphs>145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Admin</cp:lastModifiedBy>
  <cp:revision>59</cp:revision>
  <dcterms:created xsi:type="dcterms:W3CDTF">2016-12-24T12:34:53Z</dcterms:created>
  <dcterms:modified xsi:type="dcterms:W3CDTF">2021-04-07T16:36:42Z</dcterms:modified>
</cp:coreProperties>
</file>