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467" r:id="rId2"/>
    <p:sldId id="455" r:id="rId3"/>
    <p:sldId id="473" r:id="rId4"/>
    <p:sldId id="474" r:id="rId5"/>
    <p:sldId id="456" r:id="rId6"/>
    <p:sldId id="465" r:id="rId7"/>
    <p:sldId id="464" r:id="rId8"/>
    <p:sldId id="470" r:id="rId9"/>
    <p:sldId id="471" r:id="rId10"/>
    <p:sldId id="268" r:id="rId11"/>
    <p:sldId id="472" r:id="rId12"/>
    <p:sldId id="469" r:id="rId13"/>
    <p:sldId id="463" r:id="rId14"/>
    <p:sldId id="466" r:id="rId15"/>
    <p:sldId id="468" r:id="rId16"/>
  </p:sldIdLst>
  <p:sldSz cx="12192000" cy="6858000"/>
  <p:notesSz cx="6858000" cy="9144000"/>
  <p:defaultTextStyle>
    <a:defPPr>
      <a:defRPr lang="x-none"/>
    </a:defPPr>
    <a:lvl1pPr marL="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FF9900"/>
    <a:srgbClr val="0000FF"/>
    <a:srgbClr val="FF0000"/>
    <a:srgbClr val="993300"/>
    <a:srgbClr val="008000"/>
    <a:srgbClr val="CCECFF"/>
    <a:srgbClr val="CCFFCC"/>
    <a:srgbClr val="FFCC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48"/>
  </p:normalViewPr>
  <p:slideViewPr>
    <p:cSldViewPr snapToGrid="0" showGuides="1">
      <p:cViewPr varScale="1">
        <p:scale>
          <a:sx n="69" d="100"/>
          <a:sy n="69" d="100"/>
        </p:scale>
        <p:origin x="5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A2B56-F596-488C-A3CC-54C4336D5819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80805-A0FD-4084-B594-5CE2AA6525E0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87DA65-9DCC-7EDA-AA18-2EE468011B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73B7F41-5C20-7B9D-D2F0-DF02E229BD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uk-UA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0E8DF89-E39E-705F-E8BF-41AC57D5B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5DA0C97-9314-FF87-F5B2-5E0F5DD62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BAB310D-1EBC-8198-2497-F0519E2B4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1129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A57215-9772-4192-E4BC-907A51E16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6B3DEB9-FB7C-A118-0E51-1DAF21FDD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36437A9-1ACB-DE1F-B2EB-356965370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F887A37-1490-E6FB-2946-EB773CBCC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FF3B440-87E9-668D-9D27-B3DB47DE7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0067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CBCB9F-43EA-418A-D8EA-2F3820209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26EB09A-E3A3-390A-3F22-8ABBF832B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82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411716B-682D-EAC5-C78C-77FDD4E7D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5733D34-E415-9031-DF56-5DEACEC95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A6BC689-A83F-ABAE-6BF7-5349A854C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9365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C2A9B7-2CFE-0F5D-B2AC-5DC5363C4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A48A4A7-418B-501C-869A-1E1B97D4BF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351339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A1D0E17-A9F7-93FA-C8B9-F5837164F5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351339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A39AEA4-F5EF-D5C7-F49F-548C28847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DC505D0-7829-5DEE-0FD3-82D1559CC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9446E6B-4120-0F6B-04C5-C97A7848F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2421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8F6D6B-6EE4-EB8E-EE57-3357030D3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5747F28-F29F-C79A-0DE3-1419ED9E7C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84D93FB-A0FB-8A83-683B-654DB23EE9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FDCA837-80B4-89C4-202C-0D54FE8EF3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E8BFE8E-B14C-3868-D279-95AA676C2D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38957DFF-E2E3-5B33-52B6-FF815A73E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3E1D363-DF6A-9527-A834-F6E9D05D2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0A93543-B8D5-6543-A313-684969EA2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2297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2D04A1-03E4-826D-19A1-150231D41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9938620-CB7F-20C4-7C14-CEF7E5B7E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9CF04CD-3C87-A546-7503-91B9B3DB7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AF8B9EE-009D-B711-0C11-7502FCE9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26544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A5D53C5-CCDE-D454-E84B-605A41701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988137E-4BC2-B729-48A1-A274A240E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BC48B7A-1A52-0605-7154-80B66B58C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3581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333194-F992-4435-61A7-CF6F790E5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B8A7784-BC03-5571-2B5B-0127C8658D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3C347B4-D0A6-F70F-E25D-F736372464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C96DB22-3081-319A-A878-E23173B4E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3D7F8B2-18F3-359A-3A81-7EC32EF2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F02BD4F-437E-1CA6-2447-9856C6404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7839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44EBB0-D496-BFF7-8FE1-57371C30E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20D7DE6-6662-755B-DEFC-8FAF9FA48F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8B19D57-6605-97E7-D84E-C8EC47961C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39F634E-5C48-1FF7-AF48-3A2D34930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0340C9E-C7AA-679B-761B-681F21DC5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F18321E-E478-9F80-8252-B5CA8DD1E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9860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2D6CCC-DA32-B98E-F455-A55CE2082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96D5C39-4429-9337-6BD3-98EB7797DA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C2CED00-1E8B-6FD2-8F3E-7AA0E2FC7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311613A-FB4B-0A00-2094-37B395987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88D7D18-D20D-1211-D24E-0A4D8BBA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6739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397A14C4-D7BD-4628-7285-33D88B367F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4"/>
            <a:ext cx="2628900" cy="5811839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EAC80D2-1A60-48A1-9BF8-F6DE09BDE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4"/>
            <a:ext cx="7734300" cy="5811839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340AA1A-09EF-36B8-7BF1-04C729A41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E8D1A56-DFB0-13E1-C2E3-788343B22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1CFFEE-96E9-87B7-4513-278C5224A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2863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775EBAEA-AA60-DF8B-BAD8-ECDEA4137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de-DE"/>
              <a:t>Mastertitelformat bearbeiten</a:t>
            </a:r>
            <a:endParaRPr lang="uk-UA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25EB469-395B-5C52-2B52-4796137F1A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351339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uk-UA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0BB03AB-9CBC-1953-D696-C5A7B47598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E21D84-5772-0E43-BC65-F4E8F08AB948}" type="datetimeFigureOut">
              <a:rPr lang="uk-UA" smtClean="0"/>
              <a:pPr/>
              <a:t>17.10.2025</a:t>
            </a:fld>
            <a:endParaRPr lang="uk-UA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39AF5B6-CEF7-FAA2-43F7-DD6BE7A91B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869B3E-95AE-7883-389D-FB66BE8FA5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4016CC-7A3E-A342-A5DF-BBA71B55DA78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732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650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9211" t="21033" r="29035" b="6140"/>
          <a:stretch/>
        </p:blipFill>
        <p:spPr>
          <a:xfrm>
            <a:off x="-1" y="0"/>
            <a:ext cx="8688671" cy="6877305"/>
          </a:xfrm>
          <a:prstGeom prst="rect">
            <a:avLst/>
          </a:prstGeom>
        </p:spPr>
      </p:pic>
      <p:sp>
        <p:nvSpPr>
          <p:cNvPr id="8" name="Прямоугольник 3"/>
          <p:cNvSpPr/>
          <p:nvPr/>
        </p:nvSpPr>
        <p:spPr>
          <a:xfrm>
            <a:off x="8438148" y="2238323"/>
            <a:ext cx="39463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Актуалізація опорних </a:t>
            </a:r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знань</a:t>
            </a:r>
            <a:endParaRPr lang="en-US" sz="3600" b="1" i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група) </a:t>
            </a:r>
            <a:endParaRPr lang="uk-UA" sz="3600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7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/>
          <p:nvPr/>
        </p:nvSpPr>
        <p:spPr>
          <a:xfrm>
            <a:off x="8438148" y="2238323"/>
            <a:ext cx="39463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Актуалізація опорних </a:t>
            </a:r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знань</a:t>
            </a:r>
            <a:endParaRPr lang="en-US" sz="3600" b="1" i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(2</a:t>
            </a:r>
            <a:r>
              <a:rPr lang="en-US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група) </a:t>
            </a:r>
            <a:endParaRPr lang="uk-UA" sz="3600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26472" y="550554"/>
            <a:ext cx="816494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РОЗМІСТИТИ У ХРОНОЛОГІЧНІЙ ПОСЛІДОВНОСТІ ІСТОРИЧНІ ПОСТАТІ, ЗОБРАЖЕНІ НА ГРИВНЕВИХ БАНКНОТАХ:</a:t>
            </a:r>
          </a:p>
          <a:p>
            <a:endParaRPr lang="uk-UA" sz="36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3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ЯРОСЛАВ МУДРИЙ</a:t>
            </a:r>
          </a:p>
          <a:p>
            <a:pPr algn="ctr"/>
            <a:r>
              <a:rPr lang="uk-UA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ІВАН МАЗЕПА</a:t>
            </a:r>
          </a:p>
          <a:p>
            <a:pPr algn="ctr"/>
            <a:r>
              <a:rPr lang="uk-UA" sz="3600" b="1" dirty="0" smtClean="0">
                <a:solidFill>
                  <a:srgbClr val="FF99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БОГДАН ХМЕЛЬНИЦЬКИЙ</a:t>
            </a:r>
          </a:p>
          <a:p>
            <a:pPr algn="ctr"/>
            <a:r>
              <a:rPr lang="uk-UA" sz="3600" b="1" dirty="0" smtClean="0">
                <a:solidFill>
                  <a:srgbClr val="CC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ВОЛОДИМИР ВЕЛИКИЙ</a:t>
            </a:r>
            <a:endParaRPr 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96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/>
          <p:nvPr/>
        </p:nvSpPr>
        <p:spPr>
          <a:xfrm>
            <a:off x="8438148" y="2238323"/>
            <a:ext cx="39463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Актуалізація опорних </a:t>
            </a:r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знань</a:t>
            </a:r>
            <a:endParaRPr lang="en-US" sz="3600" b="1" i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(3</a:t>
            </a:r>
            <a:r>
              <a:rPr lang="en-US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група) </a:t>
            </a:r>
            <a:endParaRPr lang="uk-UA" sz="3600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489527" y="471056"/>
            <a:ext cx="865447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РОЗМІСТИТИ У ХРОНОЛОГІЧНІЙ ПОСЛІДОВНОСТІ </a:t>
            </a:r>
            <a:r>
              <a:rPr lang="uk-UA" sz="3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ПИСЬМЕННИКІВ, ЗОБРАЖЕНИХ </a:t>
            </a:r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ГРИВНЕВИХ БАНКНОТАХ:</a:t>
            </a:r>
          </a:p>
          <a:p>
            <a:endParaRPr lang="uk-UA" sz="36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3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ІВАН ФРАНКО</a:t>
            </a:r>
            <a:endParaRPr lang="uk-UA" sz="3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ТАРАС ШЕВЧЕНКО</a:t>
            </a:r>
            <a:endParaRPr lang="uk-UA" sz="36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3600" b="1" dirty="0" smtClean="0">
                <a:solidFill>
                  <a:srgbClr val="FF99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ГРИГОРІЙ СКОВОРОДА</a:t>
            </a:r>
            <a:endParaRPr lang="uk-UA" sz="3600" b="1" dirty="0">
              <a:solidFill>
                <a:srgbClr val="FF99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3600" b="1" dirty="0" smtClean="0">
                <a:solidFill>
                  <a:srgbClr val="CC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ЛЕСЯ УКРАЇНКА</a:t>
            </a:r>
            <a:endParaRPr 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63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449179" y="171436"/>
            <a:ext cx="115663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Згрупувати елементи захисту відповідно до методу його визначення</a:t>
            </a:r>
            <a:endParaRPr lang="en-US" sz="3200" dirty="0">
              <a:solidFill>
                <a:schemeClr val="accent5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449179" y="2552201"/>
            <a:ext cx="444366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</a:t>
            </a:r>
            <a:r>
              <a:rPr lang="ru-RU" sz="4400" dirty="0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 </a:t>
            </a:r>
            <a:r>
              <a:rPr lang="ru-RU" sz="44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На </a:t>
            </a:r>
            <a:r>
              <a:rPr lang="ru-RU" sz="4400" dirty="0" err="1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дотик</a:t>
            </a:r>
            <a:endParaRPr lang="en-US" sz="4400" dirty="0">
              <a:solidFill>
                <a:srgbClr val="FF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4400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ІІ. </a:t>
            </a:r>
            <a:r>
              <a:rPr lang="ru-RU" sz="4400" dirty="0">
                <a:latin typeface="Arial Black" panose="020B0A04020102020204" pitchFamily="34" charset="0"/>
                <a:ea typeface="Times New Roman" panose="02020603050405020304" pitchFamily="18" charset="0"/>
              </a:rPr>
              <a:t>На </a:t>
            </a:r>
            <a:r>
              <a:rPr lang="ru-RU" sz="4400" dirty="0" err="1">
                <a:latin typeface="Arial Black" panose="020B0A04020102020204" pitchFamily="34" charset="0"/>
                <a:ea typeface="Times New Roman" panose="02020603050405020304" pitchFamily="18" charset="0"/>
              </a:rPr>
              <a:t>світло</a:t>
            </a:r>
            <a:r>
              <a:rPr lang="ru-RU" sz="4400" dirty="0"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endParaRPr lang="en-US" sz="4400" dirty="0"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4400" dirty="0" smtClean="0">
                <a:solidFill>
                  <a:srgbClr val="00B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III</a:t>
            </a:r>
            <a:r>
              <a:rPr lang="ru-RU" sz="4400" dirty="0">
                <a:solidFill>
                  <a:srgbClr val="00B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 </a:t>
            </a:r>
            <a:r>
              <a:rPr lang="ru-RU" sz="4400" dirty="0" err="1">
                <a:solidFill>
                  <a:srgbClr val="00B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Під</a:t>
            </a:r>
            <a:r>
              <a:rPr lang="ru-RU" sz="4400" dirty="0">
                <a:solidFill>
                  <a:srgbClr val="00B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кутом</a:t>
            </a:r>
            <a:endParaRPr lang="en-US" sz="4400" dirty="0">
              <a:solidFill>
                <a:srgbClr val="00B05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5005137" y="1591128"/>
            <a:ext cx="7507704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1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Водяний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знак </a:t>
            </a:r>
            <a:endParaRPr lang="en-US" sz="32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2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Рельєфний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друк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endParaRPr lang="en-US" sz="32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3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SPARK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4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Захисна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стрічка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endParaRPr lang="en-US" sz="32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5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Наскрізний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елемент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endParaRPr lang="en-US" sz="32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6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Мітки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для людей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із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вадами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зору</a:t>
            </a:r>
            <a:endParaRPr lang="en-US" sz="32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7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Приховане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зображення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(</a:t>
            </a:r>
            <a:r>
              <a:rPr lang="ru-RU" sz="3200" dirty="0" err="1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латентне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)</a:t>
            </a:r>
            <a:endParaRPr lang="en-US" sz="3200" dirty="0">
              <a:solidFill>
                <a:schemeClr val="accent2">
                  <a:lumMod val="75000"/>
                </a:schemeClr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43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88757" y="368968"/>
            <a:ext cx="116465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ВСТАНОВИТИ ВІДПОВІДНІСТЬ МІЖ</a:t>
            </a:r>
            <a:r>
              <a:rPr lang="uk-UA" sz="3200" b="1" dirty="0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ЕЛЕМЕНТОМ ЗАХИСТУ І ПОЗНАЧЕННЯМ НА КУПЮРІ</a:t>
            </a:r>
            <a:endParaRPr lang="en-US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05" y="1768664"/>
            <a:ext cx="11903472" cy="4122777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4581236" y="6009137"/>
            <a:ext cx="78509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dirty="0" smtClean="0"/>
              <a:t>Зображення взято із сайту: </a:t>
            </a:r>
            <a:r>
              <a:rPr lang="en-US" sz="1600" b="1" dirty="0" smtClean="0"/>
              <a:t>https</a:t>
            </a:r>
            <a:r>
              <a:rPr lang="en-US" sz="1600" b="1" dirty="0"/>
              <a:t>://prm.ua/ukrayinskiy-grivni-100-rokiv-shho-potribno-znati-pro-natsionalnu-valyutu/</a:t>
            </a:r>
          </a:p>
        </p:txBody>
      </p:sp>
    </p:spTree>
    <p:extLst>
      <p:ext uri="{BB962C8B-B14F-4D97-AF65-F5344CB8AC3E}">
        <p14:creationId xmlns:p14="http://schemas.microsoft.com/office/powerpoint/2010/main" val="245198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3"/>
          <p:cNvSpPr/>
          <p:nvPr/>
        </p:nvSpPr>
        <p:spPr>
          <a:xfrm>
            <a:off x="219431" y="275354"/>
            <a:ext cx="117319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Проблемна ситуація</a:t>
            </a:r>
            <a:endParaRPr lang="uk-UA" sz="4000" b="1" i="1" dirty="0">
              <a:solidFill>
                <a:srgbClr val="99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4213016" y="1126943"/>
            <a:ext cx="44807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«У кінотеатрі» </a:t>
            </a:r>
            <a:endParaRPr lang="en-US" sz="3600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397163" y="1834829"/>
            <a:ext cx="112129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Ви з другом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прийшли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до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кінотеатру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на </a:t>
            </a:r>
            <a:r>
              <a:rPr lang="ru-RU" sz="3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довгоочікувану</a:t>
            </a:r>
            <a:r>
              <a:rPr lang="ru-RU" sz="3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прем</a:t>
            </a:r>
            <a:r>
              <a:rPr lang="en-US" sz="3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’</a:t>
            </a:r>
            <a:r>
              <a:rPr lang="ru-RU" sz="3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єру</a:t>
            </a:r>
            <a:r>
              <a:rPr lang="ru-RU" sz="3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3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фільму</a:t>
            </a:r>
            <a:r>
              <a:rPr lang="ru-RU" sz="3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Батьки дали одному з вас 500 грн. Але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під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час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купівлі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квитка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касир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відмовляється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прийняти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у вас купюру,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заявляючи</a:t>
            </a:r>
            <a:r>
              <a:rPr lang="ru-RU" sz="3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3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що</a:t>
            </a:r>
            <a:r>
              <a:rPr lang="ru-RU" sz="3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вона </a:t>
            </a:r>
            <a:r>
              <a:rPr lang="ru-RU" sz="3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 </a:t>
            </a:r>
            <a:r>
              <a:rPr lang="ru-RU" sz="36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справжня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Початок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фільму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через 15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хвилин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щоб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повернутися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додому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за </a:t>
            </a:r>
            <a:r>
              <a:rPr lang="ru-RU" sz="3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грошима,часу</a:t>
            </a:r>
            <a:r>
              <a:rPr lang="ru-RU" sz="3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нема. </a:t>
            </a:r>
            <a:endParaRPr lang="ru-RU" sz="36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3747054" y="5805147"/>
            <a:ext cx="54126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err="1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Ваші</a:t>
            </a:r>
            <a:r>
              <a:rPr lang="ru-RU" sz="36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дії</a:t>
            </a:r>
            <a:r>
              <a:rPr lang="ru-RU" sz="36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у </a:t>
            </a:r>
            <a:r>
              <a:rPr lang="ru-RU" sz="3600" b="1" dirty="0" err="1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цій</a:t>
            </a:r>
            <a:r>
              <a:rPr lang="ru-RU" sz="36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ситуації</a:t>
            </a:r>
            <a:r>
              <a:rPr lang="ru-RU" sz="36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7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1819" y="637309"/>
            <a:ext cx="116193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МОЖЛИВІ ВАШІ ДІЇ У ЦІЙ СИТУАЦІЇ</a:t>
            </a:r>
            <a:endParaRPr lang="en-US" sz="4400" b="1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04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016000" y="1791202"/>
            <a:ext cx="105571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ПЕРШИЙ КРОК – ВМІТИ ПЕРЕВІРИТИ КУПЮРУ САМОСТІЙНО</a:t>
            </a:r>
            <a:endParaRPr lang="en-US" sz="4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94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6BA80E-5BF7-05DC-B1A3-D59A625AD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10837" y="1699491"/>
            <a:ext cx="11757890" cy="17727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uk-UA" sz="4000" b="1" dirty="0" smtClean="0">
                <a:solidFill>
                  <a:srgbClr val="993300"/>
                </a:solidFill>
                <a:latin typeface="Arial Black" panose="020B0A04020102020204" pitchFamily="34" charset="0"/>
              </a:rPr>
              <a:t>ПРАКТИЧНА РОБОТА № 1</a:t>
            </a:r>
            <a:endParaRPr lang="uk-UA" sz="800" b="1" dirty="0" smtClean="0">
              <a:solidFill>
                <a:srgbClr val="993300"/>
              </a:solidFill>
              <a:latin typeface="Arial Black" panose="020B0A04020102020204" pitchFamily="34" charset="0"/>
            </a:endParaRPr>
          </a:p>
          <a:p>
            <a:pPr algn="ctr">
              <a:lnSpc>
                <a:spcPct val="90000"/>
              </a:lnSpc>
            </a:pPr>
            <a:endParaRPr lang="uk-UA" sz="800" b="1" dirty="0">
              <a:solidFill>
                <a:srgbClr val="993300"/>
              </a:solidFill>
              <a:latin typeface="Arial Black" panose="020B0A040201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uk-UA" sz="4000" b="1" dirty="0" smtClean="0">
                <a:solidFill>
                  <a:srgbClr val="993300"/>
                </a:solidFill>
                <a:latin typeface="Arial Black" panose="020B0A04020102020204" pitchFamily="34" charset="0"/>
              </a:rPr>
              <a:t>«ВИЗНАЧЕННЯ СПРАВЖНОСТІ ГРИВНЕВОЇ КУПЮРИ»</a:t>
            </a:r>
            <a:r>
              <a:rPr lang="ru-RU" sz="4000" b="1" dirty="0" smtClean="0">
                <a:solidFill>
                  <a:srgbClr val="993300"/>
                </a:solidFill>
                <a:latin typeface="Arial Black" panose="020B0A04020102020204" pitchFamily="34" charset="0"/>
              </a:rPr>
              <a:t> (</a:t>
            </a:r>
            <a:r>
              <a:rPr lang="uk-UA" sz="4000" b="1" dirty="0" smtClean="0">
                <a:solidFill>
                  <a:srgbClr val="993300"/>
                </a:solidFill>
                <a:latin typeface="Arial Black" panose="020B0A04020102020204" pitchFamily="34" charset="0"/>
              </a:rPr>
              <a:t>ГР3</a:t>
            </a:r>
            <a:r>
              <a:rPr lang="ru-RU" sz="4000" b="1" dirty="0" smtClean="0">
                <a:solidFill>
                  <a:srgbClr val="993300"/>
                </a:solidFill>
                <a:latin typeface="Arial Black" panose="020B0A04020102020204" pitchFamily="34" charset="0"/>
              </a:rPr>
              <a:t>)</a:t>
            </a:r>
            <a:endParaRPr lang="uk-UA" sz="7200" b="1" dirty="0">
              <a:solidFill>
                <a:srgbClr val="993300"/>
              </a:solidFill>
              <a:latin typeface="Arial Black" panose="020B0A040201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55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1309" y="960582"/>
            <a:ext cx="2937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МЕТА УРОКУ</a:t>
            </a:r>
            <a:endParaRPr lang="en-US" sz="4000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18038" y="2710873"/>
            <a:ext cx="44842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КРИТЕРІЇ ОЦІНЮВАННЯ</a:t>
            </a:r>
            <a:endParaRPr lang="en-US" sz="4000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56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3"/>
          <p:cNvSpPr/>
          <p:nvPr/>
        </p:nvSpPr>
        <p:spPr>
          <a:xfrm>
            <a:off x="400613" y="1827063"/>
            <a:ext cx="117319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Робота  в групах. Практична робота</a:t>
            </a:r>
            <a:endParaRPr lang="uk-UA" sz="4000" b="1" i="1" dirty="0">
              <a:solidFill>
                <a:srgbClr val="99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3224722" y="3177415"/>
            <a:ext cx="60837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«Детективне бюро» </a:t>
            </a:r>
            <a:endParaRPr lang="en-US" sz="3600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53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532558" y="2756917"/>
            <a:ext cx="114521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РОЛЬОВА ГРА «КАСИР VS ПОКУПЕЦЬ»</a:t>
            </a:r>
            <a:endParaRPr lang="en-US" sz="36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31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4" y="328863"/>
            <a:ext cx="5919537" cy="5919537"/>
          </a:xfrm>
          <a:prstGeom prst="rect">
            <a:avLst/>
          </a:prstGeom>
        </p:spPr>
      </p:pic>
      <p:sp>
        <p:nvSpPr>
          <p:cNvPr id="5" name="Прямокутник 4"/>
          <p:cNvSpPr/>
          <p:nvPr/>
        </p:nvSpPr>
        <p:spPr>
          <a:xfrm>
            <a:off x="4005659" y="4723299"/>
            <a:ext cx="7255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ще плутаюся в елементах захисту, мені потрібна підказка.</a:t>
            </a:r>
            <a:endParaRPr lang="en-US" sz="36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4759640" y="317869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вмію перевіряти деякі елементи захисту, але не всі. </a:t>
            </a:r>
            <a:endParaRPr lang="en-US" sz="36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4649778" y="1556509"/>
            <a:ext cx="7157211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впевнений, що зможу визначити справжність купюри.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1600" y="6400312"/>
            <a:ext cx="5637585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Зображення </a:t>
            </a:r>
            <a:r>
              <a:rPr lang="uk-UA" b="1" dirty="0" err="1" smtClean="0"/>
              <a:t>згенероване</a:t>
            </a:r>
            <a:r>
              <a:rPr lang="uk-UA" b="1" dirty="0" smtClean="0"/>
              <a:t> </a:t>
            </a:r>
            <a:r>
              <a:rPr lang="en-US" b="1" dirty="0" smtClean="0"/>
              <a:t>Gemini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3633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7E353-88DA-390B-DD1A-CD61D387B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9210" t="45049" r="2544" b="29376"/>
          <a:stretch/>
        </p:blipFill>
        <p:spPr>
          <a:xfrm>
            <a:off x="0" y="2165685"/>
            <a:ext cx="12192000" cy="1987563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2997521" y="598039"/>
            <a:ext cx="69108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CC00CC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ДОМАШНЄ ЗАВДАННЯ </a:t>
            </a:r>
            <a:endParaRPr lang="en-US" sz="3600" dirty="0">
              <a:solidFill>
                <a:srgbClr val="CC00C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84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3166</TotalTime>
  <Words>273</Words>
  <Application>Microsoft Office PowerPoint</Application>
  <PresentationFormat>Широкий екран</PresentationFormat>
  <Paragraphs>50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2" baseType="lpstr">
      <vt:lpstr>Aptos</vt:lpstr>
      <vt:lpstr>Aptos Display</vt:lpstr>
      <vt:lpstr>Arial</vt:lpstr>
      <vt:lpstr>Arial Black</vt:lpstr>
      <vt:lpstr>Calibri</vt:lpstr>
      <vt:lpstr>Times New Roman</vt:lpstr>
      <vt:lpstr>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</dc:title>
  <dc:creator>Kseniia Chernova</dc:creator>
  <cp:lastModifiedBy>Заступник директора</cp:lastModifiedBy>
  <cp:revision>369</cp:revision>
  <dcterms:created xsi:type="dcterms:W3CDTF">2024-10-18T07:15:42Z</dcterms:created>
  <dcterms:modified xsi:type="dcterms:W3CDTF">2025-10-17T06:05:51Z</dcterms:modified>
</cp:coreProperties>
</file>