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80" r:id="rId3"/>
    <p:sldId id="260" r:id="rId4"/>
    <p:sldId id="282" r:id="rId5"/>
    <p:sldId id="270" r:id="rId6"/>
    <p:sldId id="285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8D700D-BA5C-4484-9D14-40DD4BE3281E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EA5F0-2CC6-480D-9AD2-49E4C3BC177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21839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3687BC-2E1F-FCFD-24AD-97516F5C42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1AC2F41-8897-F242-8C75-643EF475D2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F122D5D-2D27-5906-7D4A-391052C26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4313C63-701C-640C-55AF-FA9703AE1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88CC779-D8B3-329C-C58B-D2109D489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68584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42B9F4-DC46-3285-BABE-B3ECBF0CD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BE2BD3-E112-B1B8-CC2B-46FFF69FB3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98AE431-FBB6-F073-DB39-FE286AED8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0C37140-1C0A-94FB-D711-D52450876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CF43597-7800-3A62-4436-807DF7F7C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54212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16219E-464B-A563-C676-07E763E68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58A6DF4-C28B-8F52-51C2-3D3F55FABC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1C6E3B3-FA7C-3701-9F44-10B40AC77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A20F304-2382-A658-AF1C-C3A5F36BE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548133E-793D-72BB-D9DF-D72D14BE3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52351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2533A9-1053-7A01-9499-F79FA1E04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00478CF-1230-87B6-27C1-6CA27D9F22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8A079B67-43F1-AE66-7BE1-8B5B438D9E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7516F87-49D6-4A7E-BF55-C0603C29A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7D7B8D2-9604-5E87-F5F1-F524413EF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CA055A0-22D7-CB12-121C-1410C44184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2060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627D7E-8FAA-D786-C9CF-F58815715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99D4D3B-FE6F-9113-D24D-CF0D823447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4C28D64B-50D9-6096-0BCC-667AABDA45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5DB4EDAE-3E95-1AA4-0360-27CA0ED6B1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26A9C4FC-5177-EDBD-B62C-B111A8C941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415FB462-13C9-263D-17A6-5E5B38D6B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7A0D641-494B-2D17-6D2E-D7F95A6D4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9A475337-5896-D7F9-2E55-7549D8A26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5622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74249E-EF14-BF37-9441-E9D72FABB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4356540A-ACFE-8175-CD0E-1B6AD30B3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263F6A05-B6C5-D6B6-528B-FFEA459A3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47251AD-7E37-1788-1C03-B670FD457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79362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345E4274-DD6C-93B4-8632-37ADD1580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BFBD7447-E782-7136-32F7-21D3A398E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8474622-C504-39D0-B1B8-19AFA115B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83798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68AA0A-8D90-7847-378B-62DAB6968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E090D71-AD43-47B2-0923-ED7D449093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44288F2F-46A5-84B3-9453-3BE775B39A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F8FEAFB-8F41-D635-F40C-576E7952F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849ADEB-D1BF-AF1E-5B46-4D8DCC227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1EC3856-D559-4757-51FC-8A55B4FD7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33572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907427-48CE-A145-2D6B-2044AAA48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82BF2312-8E7F-E74B-7D75-F1ABCFF25A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5C52CFB9-4ECF-7C5C-201C-C90D9E5A8C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A875B01-BDC6-8BB6-32CF-29AB7E74B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B77BC937-07E2-F42F-A67D-62DAD19A4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658AA86-101C-30E1-EED5-1F23DF030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2410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8FB630-C5E4-F8C4-74AF-F48360602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E56A777C-7B31-76CF-6ADB-40460169F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8750932-EA3C-EE93-EE06-8B15C2B00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C9FB830-7DCB-A64E-8CAE-0ABE1548E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75EFB9A-5646-8EE0-CE88-805D702C4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82495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4C610BB5-FE4B-BAD8-BDFA-551E071C6D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9D721EED-5A84-B3BA-44EB-64965756FB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6D2AA8-4AA0-A6F0-C25A-02E03EFC1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EE3B2B6-1AD5-865A-2371-2A1AB2A24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0CFBAC-FDA6-B4D6-8914-D9C707B88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3770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8E22351A-714F-F03F-77A0-6EC4DFE5F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11061BA8-C913-E218-AF1E-70E3B8BFF2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1167B52-7469-1F58-7AB5-BEAB458ACC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4F973-E9AF-42E4-885A-D2ED114AEE05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425A9C3-C557-454A-48F1-DED9FA41F9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5AAE5D1-FCAD-20DF-0B19-A4F25B9AB4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91450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7trjj4XRZ-Y" TargetMode="External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7trjj4XRZ-Y" TargetMode="Externa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2.wdp"/><Relationship Id="rId7" Type="http://schemas.openxmlformats.org/officeDocument/2006/relationships/hyperlink" Target="https://youtu.be/7trjj4XRZ-Y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g"/><Relationship Id="rId5" Type="http://schemas.openxmlformats.org/officeDocument/2006/relationships/hyperlink" Target="https://www.youtube.com/channel/UCYtu9EnlIk3Nph-Yj_nHd6A" TargetMode="Externa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2.png"/><Relationship Id="rId7" Type="http://schemas.openxmlformats.org/officeDocument/2006/relationships/hyperlink" Target="https://youtu.be/7trjj4XRZ-Y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g"/><Relationship Id="rId5" Type="http://schemas.openxmlformats.org/officeDocument/2006/relationships/hyperlink" Target="https://www.youtube.com/channel/UCYtu9EnlIk3Nph-Yj_nHd6A" TargetMode="Externa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microsoft.com/office/2007/relationships/hdphoto" Target="../media/hdphoto7.wdp"/><Relationship Id="rId3" Type="http://schemas.openxmlformats.org/officeDocument/2006/relationships/image" Target="../media/image14.png"/><Relationship Id="rId7" Type="http://schemas.openxmlformats.org/officeDocument/2006/relationships/image" Target="../media/image16.gif"/><Relationship Id="rId12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11" Type="http://schemas.openxmlformats.org/officeDocument/2006/relationships/image" Target="../media/image3.jpg"/><Relationship Id="rId5" Type="http://schemas.openxmlformats.org/officeDocument/2006/relationships/image" Target="../media/image15.png"/><Relationship Id="rId15" Type="http://schemas.openxmlformats.org/officeDocument/2006/relationships/image" Target="../media/image7.png"/><Relationship Id="rId10" Type="http://schemas.openxmlformats.org/officeDocument/2006/relationships/hyperlink" Target="https://www.youtube.com/channel/UCYtu9EnlIk3Nph-Yj_nHd6A" TargetMode="External"/><Relationship Id="rId4" Type="http://schemas.microsoft.com/office/2007/relationships/hdphoto" Target="../media/hdphoto4.wdp"/><Relationship Id="rId9" Type="http://schemas.microsoft.com/office/2007/relationships/hdphoto" Target="../media/hdphoto6.wdp"/><Relationship Id="rId14" Type="http://schemas.openxmlformats.org/officeDocument/2006/relationships/hyperlink" Target="https://youtu.be/7trjj4XRZ-Y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9.jpg"/><Relationship Id="rId7" Type="http://schemas.openxmlformats.org/officeDocument/2006/relationships/hyperlink" Target="https://youtu.be/7trjj4XRZ-Y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image" Target="../media/image21.jpeg"/><Relationship Id="rId4" Type="http://schemas.openxmlformats.org/officeDocument/2006/relationships/image" Target="../media/image20.pn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12">
            <a:extLst>
              <a:ext uri="{FF2B5EF4-FFF2-40B4-BE49-F238E27FC236}">
                <a16:creationId xmlns:a16="http://schemas.microsoft.com/office/drawing/2014/main" id="{A38F435D-D983-A212-636E-6BE53AF49613}"/>
              </a:ext>
            </a:extLst>
          </p:cNvPr>
          <p:cNvSpPr/>
          <p:nvPr/>
        </p:nvSpPr>
        <p:spPr>
          <a:xfrm>
            <a:off x="9353006" y="-3827"/>
            <a:ext cx="2689609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1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D2A9F668-1ED9-6C12-9B49-412AC195D086}"/>
              </a:ext>
            </a:extLst>
          </p:cNvPr>
          <p:cNvGrpSpPr/>
          <p:nvPr/>
        </p:nvGrpSpPr>
        <p:grpSpPr>
          <a:xfrm>
            <a:off x="3222402" y="5974971"/>
            <a:ext cx="6012581" cy="857013"/>
            <a:chOff x="6179419" y="6024791"/>
            <a:chExt cx="6012581" cy="857013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E0E8325F-5E62-69FD-E118-D0B6821A1CAC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7BDA2A06-7FAE-16AC-326B-DBB059D8A56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8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3A915AE5-B030-35C2-5769-AEF95B2B2C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149385" y="63282"/>
            <a:ext cx="1030501" cy="1080228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00A7608-4D49-4C63-5B64-3BF8CEB0DE08}"/>
              </a:ext>
            </a:extLst>
          </p:cNvPr>
          <p:cNvSpPr txBox="1"/>
          <p:nvPr/>
        </p:nvSpPr>
        <p:spPr>
          <a:xfrm>
            <a:off x="1179886" y="310686"/>
            <a:ext cx="6368142" cy="461665"/>
          </a:xfrm>
          <a:prstGeom prst="rect">
            <a:avLst/>
          </a:prstGeom>
          <a:solidFill>
            <a:srgbClr val="FF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FF"/>
                </a:solidFill>
                <a:latin typeface="BauhausC Medium" panose="04000800000000000000" pitchFamily="82" charset="-52"/>
              </a:rPr>
              <a:t>«Підприємництво і фінансова грамотність»</a:t>
            </a:r>
          </a:p>
        </p:txBody>
      </p:sp>
      <p:sp>
        <p:nvSpPr>
          <p:cNvPr id="11" name="Прямоугольник 12">
            <a:extLst>
              <a:ext uri="{FF2B5EF4-FFF2-40B4-BE49-F238E27FC236}">
                <a16:creationId xmlns:a16="http://schemas.microsoft.com/office/drawing/2014/main" id="{438F4E14-980B-F184-E424-3B8355A310BA}"/>
              </a:ext>
            </a:extLst>
          </p:cNvPr>
          <p:cNvSpPr/>
          <p:nvPr/>
        </p:nvSpPr>
        <p:spPr>
          <a:xfrm>
            <a:off x="1092009" y="1562186"/>
            <a:ext cx="7794171" cy="2308324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softEdge rad="635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3600" b="1" i="1" spc="50" dirty="0">
              <a:ln w="12700" cmpd="sng">
                <a:solidFill>
                  <a:schemeClr val="bg1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ru-RU" sz="3600" b="1" i="1" spc="50" dirty="0">
                <a:ln w="12700" cmpd="sng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ІСТОРІЯ ВИНИКНЕННЯ ТА ЕВОЛЮЦІЇ ГРОШЕЙ</a:t>
            </a:r>
          </a:p>
          <a:p>
            <a:pPr algn="ctr"/>
            <a:endParaRPr lang="ru-RU" sz="3600" b="1" i="1" cap="none" spc="50" dirty="0">
              <a:ln w="12700" cmpd="sng">
                <a:solidFill>
                  <a:schemeClr val="bg1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CDA0CBF-53EE-81AA-B9EE-12EC28C6E7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20" y="3704211"/>
            <a:ext cx="2689609" cy="31655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7A4F651-0215-B408-8B55-F5088CD69D4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0253" y="764290"/>
            <a:ext cx="2951747" cy="6105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>
            <a:hlinkClick r:id="rId8"/>
            <a:extLst>
              <a:ext uri="{FF2B5EF4-FFF2-40B4-BE49-F238E27FC236}">
                <a16:creationId xmlns:a16="http://schemas.microsoft.com/office/drawing/2014/main" id="{9D4881DB-505F-A98A-9FEE-C01D8B55A80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957" y="4944067"/>
            <a:ext cx="3741570" cy="1459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91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5" presetID="10" presetClass="entr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1"/>
          <p:bldP spid="10" grpId="0" animBg="1"/>
          <p:bldP spid="11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5" presetID="10" presetClass="entr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1"/>
          <p:bldP spid="10" grpId="0" animBg="1"/>
          <p:bldP spid="11" grpId="1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hlinkClick r:id="rId2"/>
            <a:extLst>
              <a:ext uri="{FF2B5EF4-FFF2-40B4-BE49-F238E27FC236}">
                <a16:creationId xmlns:a16="http://schemas.microsoft.com/office/drawing/2014/main" id="{EC5EA35F-F885-3C9A-61EB-AC23C6D224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204265" y="5973168"/>
            <a:ext cx="891941" cy="821550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93A8C4AD-879B-FEE8-05E9-2CB4B6B96D91}"/>
              </a:ext>
            </a:extLst>
          </p:cNvPr>
          <p:cNvSpPr/>
          <p:nvPr/>
        </p:nvSpPr>
        <p:spPr>
          <a:xfrm>
            <a:off x="95794" y="87086"/>
            <a:ext cx="12000412" cy="65314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1"/>
                </a:solidFill>
              </a:rPr>
              <a:t>До </a:t>
            </a:r>
            <a:r>
              <a:rPr lang="ru-RU" b="1" dirty="0" err="1">
                <a:solidFill>
                  <a:schemeClr val="tx1"/>
                </a:solidFill>
              </a:rPr>
              <a:t>появи</a:t>
            </a:r>
            <a:r>
              <a:rPr lang="ru-RU" b="1" dirty="0">
                <a:solidFill>
                  <a:schemeClr val="tx1"/>
                </a:solidFill>
              </a:rPr>
              <a:t> грошей люди </a:t>
            </a:r>
            <a:r>
              <a:rPr lang="ru-RU" b="1" dirty="0" err="1">
                <a:solidFill>
                  <a:schemeClr val="tx1"/>
                </a:solidFill>
              </a:rPr>
              <a:t>обмінювались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безпосередньо</a:t>
            </a:r>
            <a:r>
              <a:rPr lang="ru-RU" b="1" dirty="0">
                <a:solidFill>
                  <a:schemeClr val="tx1"/>
                </a:solidFill>
              </a:rPr>
              <a:t> товарами на </a:t>
            </a:r>
            <a:r>
              <a:rPr lang="ru-RU" b="1" dirty="0" err="1">
                <a:solidFill>
                  <a:schemeClr val="tx1"/>
                </a:solidFill>
              </a:rPr>
              <a:t>товари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або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послугами</a:t>
            </a:r>
            <a:r>
              <a:rPr lang="ru-RU" b="1" dirty="0">
                <a:solidFill>
                  <a:schemeClr val="tx1"/>
                </a:solidFill>
              </a:rPr>
              <a:t> на </a:t>
            </a:r>
            <a:r>
              <a:rPr lang="ru-RU" b="1" dirty="0" err="1">
                <a:solidFill>
                  <a:schemeClr val="tx1"/>
                </a:solidFill>
              </a:rPr>
              <a:t>послуги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Це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називається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бартер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an bartering change your life? From ancient markets to modern happiness |  by Ragnar Legend | Medium">
            <a:extLst>
              <a:ext uri="{FF2B5EF4-FFF2-40B4-BE49-F238E27FC236}">
                <a16:creationId xmlns:a16="http://schemas.microsoft.com/office/drawing/2014/main" id="{901A3A17-27CB-ACAD-8DA4-3A717324B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36" y="854584"/>
            <a:ext cx="10290263" cy="5916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6"/>
            <a:extLst>
              <a:ext uri="{FF2B5EF4-FFF2-40B4-BE49-F238E27FC236}">
                <a16:creationId xmlns:a16="http://schemas.microsoft.com/office/drawing/2014/main" id="{324BA84E-5A1A-E10A-F5AF-B07765DF71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832" y="5893649"/>
            <a:ext cx="2759654" cy="1076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998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93A8C4AD-879B-FEE8-05E9-2CB4B6B96D91}"/>
              </a:ext>
            </a:extLst>
          </p:cNvPr>
          <p:cNvSpPr/>
          <p:nvPr/>
        </p:nvSpPr>
        <p:spPr>
          <a:xfrm>
            <a:off x="95794" y="87085"/>
            <a:ext cx="12000412" cy="40930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Епоха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металевих</a:t>
            </a:r>
            <a:r>
              <a:rPr lang="ru-RU" b="1" dirty="0">
                <a:solidFill>
                  <a:schemeClr val="tx1"/>
                </a:solidFill>
              </a:rPr>
              <a:t> грошей </a:t>
            </a:r>
            <a:r>
              <a:rPr lang="ru-RU" b="1" dirty="0" err="1">
                <a:solidFill>
                  <a:schemeClr val="tx1"/>
                </a:solidFill>
              </a:rPr>
              <a:t>тривала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досить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довго</a:t>
            </a:r>
            <a:r>
              <a:rPr lang="ru-RU" b="1" dirty="0">
                <a:solidFill>
                  <a:schemeClr val="tx1"/>
                </a:solidFill>
              </a:rPr>
              <a:t>. Але </a:t>
            </a:r>
            <a:r>
              <a:rPr lang="ru-RU" b="1" dirty="0" err="1">
                <a:solidFill>
                  <a:schemeClr val="tx1"/>
                </a:solidFill>
              </a:rPr>
              <a:t>згодом</a:t>
            </a:r>
            <a:r>
              <a:rPr lang="ru-RU" b="1" dirty="0">
                <a:solidFill>
                  <a:schemeClr val="tx1"/>
                </a:solidFill>
              </a:rPr>
              <a:t> на </a:t>
            </a:r>
            <a:r>
              <a:rPr lang="ru-RU" b="1" dirty="0" err="1">
                <a:solidFill>
                  <a:schemeClr val="tx1"/>
                </a:solidFill>
              </a:rPr>
              <a:t>зміну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металевим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прийшли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паперові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гроші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5126" name="Picture 6" descr="Roman &amp; Greek coins - gold are aurei of Nero and Hadrian. Pick one ☝️ #ancientcoins #coinjewelry #ancientcoin #chicagobusinesses #coincollectors #romancoin #oldcoin #romancoins #coinhunting #simplejewelry #worldcoin #numismatics #coincollecting ...">
            <a:extLst>
              <a:ext uri="{FF2B5EF4-FFF2-40B4-BE49-F238E27FC236}">
                <a16:creationId xmlns:a16="http://schemas.microsoft.com/office/drawing/2014/main" id="{E7E99FE3-2275-7AB3-8CD7-731CE7A6E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36" y="1226004"/>
            <a:ext cx="5316910" cy="4922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Цікаві факти про гроші - globalcredit.ua | Глобал Кредит: Зручні кредити  онлайн на картку. Позики в Україні до 15000 грн">
            <a:extLst>
              <a:ext uri="{FF2B5EF4-FFF2-40B4-BE49-F238E27FC236}">
                <a16:creationId xmlns:a16="http://schemas.microsoft.com/office/drawing/2014/main" id="{30BC309C-CFA0-8BE9-8B8F-9DE16E8322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168" y="1226003"/>
            <a:ext cx="6562996" cy="492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hlinkClick r:id="rId5"/>
            <a:extLst>
              <a:ext uri="{FF2B5EF4-FFF2-40B4-BE49-F238E27FC236}">
                <a16:creationId xmlns:a16="http://schemas.microsoft.com/office/drawing/2014/main" id="{EC5EA35F-F885-3C9A-61EB-AC23C6D2243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204265" y="5973168"/>
            <a:ext cx="891941" cy="821550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A8D03CB2-4D16-BABF-21B9-BA66421FA52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832" y="5893649"/>
            <a:ext cx="2759654" cy="1076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7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93A8C4AD-879B-FEE8-05E9-2CB4B6B96D91}"/>
              </a:ext>
            </a:extLst>
          </p:cNvPr>
          <p:cNvSpPr/>
          <p:nvPr/>
        </p:nvSpPr>
        <p:spPr>
          <a:xfrm>
            <a:off x="95794" y="87085"/>
            <a:ext cx="12000412" cy="6226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Перші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паперові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гроші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з’явилися</a:t>
            </a:r>
            <a:r>
              <a:rPr lang="ru-RU" b="1" dirty="0">
                <a:solidFill>
                  <a:schemeClr val="tx1"/>
                </a:solidFill>
              </a:rPr>
              <a:t> в </a:t>
            </a:r>
            <a:r>
              <a:rPr lang="ru-RU" b="1" dirty="0" err="1">
                <a:solidFill>
                  <a:schemeClr val="tx1"/>
                </a:solidFill>
              </a:rPr>
              <a:t>Китаї</a:t>
            </a:r>
            <a:r>
              <a:rPr lang="ru-RU" b="1" dirty="0">
                <a:solidFill>
                  <a:schemeClr val="tx1"/>
                </a:solidFill>
              </a:rPr>
              <a:t> у 812 р. н. е., </a:t>
            </a:r>
            <a:r>
              <a:rPr lang="ru-RU" b="1" dirty="0" err="1">
                <a:solidFill>
                  <a:schemeClr val="tx1"/>
                </a:solidFill>
              </a:rPr>
              <a:t>під</a:t>
            </a:r>
            <a:r>
              <a:rPr lang="ru-RU" b="1" dirty="0">
                <a:solidFill>
                  <a:schemeClr val="tx1"/>
                </a:solidFill>
              </a:rPr>
              <a:t> час </a:t>
            </a:r>
            <a:r>
              <a:rPr lang="ru-RU" b="1" dirty="0" err="1">
                <a:solidFill>
                  <a:schemeClr val="tx1"/>
                </a:solidFill>
              </a:rPr>
              <a:t>правління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династії</a:t>
            </a:r>
            <a:r>
              <a:rPr lang="ru-RU" b="1" dirty="0">
                <a:solidFill>
                  <a:schemeClr val="tx1"/>
                </a:solidFill>
              </a:rPr>
              <a:t> Тан, але широко </a:t>
            </a:r>
            <a:r>
              <a:rPr lang="ru-RU" b="1" dirty="0" err="1">
                <a:solidFill>
                  <a:schemeClr val="tx1"/>
                </a:solidFill>
              </a:rPr>
              <a:t>розповсюдилися</a:t>
            </a:r>
            <a:r>
              <a:rPr lang="ru-RU" b="1" dirty="0">
                <a:solidFill>
                  <a:schemeClr val="tx1"/>
                </a:solidFill>
              </a:rPr>
              <a:t> в </a:t>
            </a:r>
            <a:r>
              <a:rPr lang="ru-RU" b="1" dirty="0" err="1">
                <a:solidFill>
                  <a:schemeClr val="tx1"/>
                </a:solidFill>
              </a:rPr>
              <a:t>період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династії</a:t>
            </a:r>
            <a:r>
              <a:rPr lang="ru-RU" b="1" dirty="0">
                <a:solidFill>
                  <a:schemeClr val="tx1"/>
                </a:solidFill>
              </a:rPr>
              <a:t> Сун (960–1279 н. е.). 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98D426F3-E07E-D360-2B02-F86A1C1EC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6FCF8"/>
              </a:clrFrom>
              <a:clrTo>
                <a:srgbClr val="F6FC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1209"/>
            <a:ext cx="6438900" cy="553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B454550-F7B3-1FED-5043-3BE35A09BE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38899" y="987192"/>
            <a:ext cx="5468083" cy="5265562"/>
          </a:xfrm>
          <a:prstGeom prst="rect">
            <a:avLst/>
          </a:prstGeom>
        </p:spPr>
      </p:pic>
      <p:pic>
        <p:nvPicPr>
          <p:cNvPr id="4" name="Рисунок 3">
            <a:hlinkClick r:id="rId5"/>
            <a:extLst>
              <a:ext uri="{FF2B5EF4-FFF2-40B4-BE49-F238E27FC236}">
                <a16:creationId xmlns:a16="http://schemas.microsoft.com/office/drawing/2014/main" id="{EC5EA35F-F885-3C9A-61EB-AC23C6D2243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204265" y="5973168"/>
            <a:ext cx="891941" cy="821550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EDE15EF4-B4F7-3342-B125-6C48BE6C5EB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832" y="5893649"/>
            <a:ext cx="2759654" cy="1076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794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93A8C4AD-879B-FEE8-05E9-2CB4B6B96D91}"/>
              </a:ext>
            </a:extLst>
          </p:cNvPr>
          <p:cNvSpPr/>
          <p:nvPr/>
        </p:nvSpPr>
        <p:spPr>
          <a:xfrm>
            <a:off x="95794" y="87085"/>
            <a:ext cx="12000412" cy="12366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Цікаво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що</a:t>
            </a:r>
            <a:r>
              <a:rPr lang="ru-RU" b="1" dirty="0">
                <a:solidFill>
                  <a:schemeClr val="tx1"/>
                </a:solidFill>
              </a:rPr>
              <a:t> слово «</a:t>
            </a:r>
            <a:r>
              <a:rPr lang="ru-RU" b="1" dirty="0">
                <a:solidFill>
                  <a:srgbClr val="FF0000"/>
                </a:solidFill>
              </a:rPr>
              <a:t>банкнота</a:t>
            </a:r>
            <a:r>
              <a:rPr lang="ru-RU" b="1" dirty="0">
                <a:solidFill>
                  <a:schemeClr val="tx1"/>
                </a:solidFill>
              </a:rPr>
              <a:t>» </a:t>
            </a:r>
            <a:r>
              <a:rPr lang="ru-RU" b="1" dirty="0" err="1">
                <a:solidFill>
                  <a:schemeClr val="tx1"/>
                </a:solidFill>
              </a:rPr>
              <a:t>означає</a:t>
            </a:r>
            <a:r>
              <a:rPr lang="ru-RU" b="1" dirty="0">
                <a:solidFill>
                  <a:schemeClr val="tx1"/>
                </a:solidFill>
              </a:rPr>
              <a:t> «</a:t>
            </a:r>
            <a:r>
              <a:rPr lang="ru-RU" b="1" dirty="0" err="1">
                <a:solidFill>
                  <a:srgbClr val="FF0000"/>
                </a:solidFill>
              </a:rPr>
              <a:t>банківський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запис</a:t>
            </a:r>
            <a:r>
              <a:rPr lang="ru-RU" b="1" dirty="0">
                <a:solidFill>
                  <a:schemeClr val="tx1"/>
                </a:solidFill>
              </a:rPr>
              <a:t>». </a:t>
            </a:r>
            <a:r>
              <a:rPr lang="ru-RU" b="1" dirty="0" err="1">
                <a:solidFill>
                  <a:schemeClr val="tx1"/>
                </a:solidFill>
              </a:rPr>
              <a:t>Тобто</a:t>
            </a:r>
            <a:r>
              <a:rPr lang="ru-RU" b="1" dirty="0">
                <a:solidFill>
                  <a:schemeClr val="tx1"/>
                </a:solidFill>
              </a:rPr>
              <a:t> те, </a:t>
            </a:r>
            <a:r>
              <a:rPr lang="ru-RU" b="1" dirty="0" err="1">
                <a:solidFill>
                  <a:schemeClr val="tx1"/>
                </a:solidFill>
              </a:rPr>
              <a:t>що</a:t>
            </a:r>
            <a:r>
              <a:rPr lang="ru-RU" b="1" dirty="0">
                <a:solidFill>
                  <a:schemeClr val="tx1"/>
                </a:solidFill>
              </a:rPr>
              <a:t> ми зараз </a:t>
            </a:r>
            <a:r>
              <a:rPr lang="ru-RU" b="1" dirty="0" err="1">
                <a:solidFill>
                  <a:schemeClr val="tx1"/>
                </a:solidFill>
              </a:rPr>
              <a:t>звикли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сприймати</a:t>
            </a:r>
            <a:r>
              <a:rPr lang="ru-RU" b="1" dirty="0">
                <a:solidFill>
                  <a:schemeClr val="tx1"/>
                </a:solidFill>
              </a:rPr>
              <a:t> як «</a:t>
            </a:r>
            <a:r>
              <a:rPr lang="ru-RU" b="1" dirty="0" err="1">
                <a:solidFill>
                  <a:schemeClr val="tx1"/>
                </a:solidFill>
              </a:rPr>
              <a:t>нормальні</a:t>
            </a:r>
            <a:r>
              <a:rPr lang="ru-RU" b="1" dirty="0">
                <a:solidFill>
                  <a:schemeClr val="tx1"/>
                </a:solidFill>
              </a:rPr>
              <a:t>» </a:t>
            </a:r>
            <a:r>
              <a:rPr lang="ru-RU" b="1" dirty="0" err="1">
                <a:solidFill>
                  <a:schemeClr val="tx1"/>
                </a:solidFill>
              </a:rPr>
              <a:t>паперові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гроші</a:t>
            </a:r>
            <a:r>
              <a:rPr lang="ru-RU" b="1" dirty="0">
                <a:solidFill>
                  <a:schemeClr val="tx1"/>
                </a:solidFill>
              </a:rPr>
              <a:t>, колись </a:t>
            </a:r>
            <a:r>
              <a:rPr lang="ru-RU" b="1" dirty="0" err="1">
                <a:solidFill>
                  <a:schemeClr val="tx1"/>
                </a:solidFill>
              </a:rPr>
              <a:t>було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записом</a:t>
            </a:r>
            <a:r>
              <a:rPr lang="ru-RU" b="1" dirty="0">
                <a:solidFill>
                  <a:schemeClr val="tx1"/>
                </a:solidFill>
              </a:rPr>
              <a:t> на </a:t>
            </a:r>
            <a:r>
              <a:rPr lang="ru-RU" b="1" dirty="0" err="1">
                <a:solidFill>
                  <a:schemeClr val="tx1"/>
                </a:solidFill>
              </a:rPr>
              <a:t>банківському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папері</a:t>
            </a:r>
            <a:r>
              <a:rPr lang="ru-RU" b="1" dirty="0">
                <a:solidFill>
                  <a:schemeClr val="tx1"/>
                </a:solidFill>
              </a:rPr>
              <a:t> про </a:t>
            </a:r>
            <a:r>
              <a:rPr lang="ru-RU" b="1" dirty="0" err="1">
                <a:solidFill>
                  <a:schemeClr val="tx1"/>
                </a:solidFill>
              </a:rPr>
              <a:t>ваші</a:t>
            </a:r>
            <a:r>
              <a:rPr lang="ru-RU" b="1" dirty="0">
                <a:solidFill>
                  <a:schemeClr val="tx1"/>
                </a:solidFill>
              </a:rPr>
              <a:t> «</a:t>
            </a:r>
            <a:r>
              <a:rPr lang="ru-RU" b="1" dirty="0" err="1">
                <a:solidFill>
                  <a:schemeClr val="tx1"/>
                </a:solidFill>
              </a:rPr>
              <a:t>реальні</a:t>
            </a:r>
            <a:r>
              <a:rPr lang="ru-RU" b="1" dirty="0">
                <a:solidFill>
                  <a:schemeClr val="tx1"/>
                </a:solidFill>
              </a:rPr>
              <a:t>» </a:t>
            </a:r>
            <a:r>
              <a:rPr lang="ru-RU" b="1" dirty="0" err="1">
                <a:solidFill>
                  <a:schemeClr val="tx1"/>
                </a:solidFill>
              </a:rPr>
              <a:t>гроші</a:t>
            </a:r>
            <a:r>
              <a:rPr lang="ru-RU" b="1" dirty="0">
                <a:solidFill>
                  <a:schemeClr val="tx1"/>
                </a:solidFill>
              </a:rPr>
              <a:t> – золото, </a:t>
            </a:r>
            <a:r>
              <a:rPr lang="ru-RU" b="1" dirty="0" err="1">
                <a:solidFill>
                  <a:schemeClr val="tx1"/>
                </a:solidFill>
              </a:rPr>
              <a:t>монети</a:t>
            </a:r>
            <a:r>
              <a:rPr lang="ru-RU" b="1" dirty="0">
                <a:solidFill>
                  <a:schemeClr val="tx1"/>
                </a:solidFill>
              </a:rPr>
              <a:t> та </a:t>
            </a:r>
            <a:r>
              <a:rPr lang="ru-RU" b="1" dirty="0" err="1">
                <a:solidFill>
                  <a:schemeClr val="tx1"/>
                </a:solidFill>
              </a:rPr>
              <a:t>інші</a:t>
            </a:r>
            <a:r>
              <a:rPr lang="ru-RU" b="1" dirty="0">
                <a:solidFill>
                  <a:schemeClr val="tx1"/>
                </a:solidFill>
              </a:rPr>
              <a:t> кош-</a:t>
            </a:r>
            <a:r>
              <a:rPr lang="ru-RU" b="1" dirty="0" err="1">
                <a:solidFill>
                  <a:schemeClr val="tx1"/>
                </a:solidFill>
              </a:rPr>
              <a:t>товності</a:t>
            </a:r>
            <a:r>
              <a:rPr lang="ru-RU" b="1" dirty="0">
                <a:solidFill>
                  <a:schemeClr val="tx1"/>
                </a:solidFill>
              </a:rPr>
              <a:t>. Банк </a:t>
            </a:r>
            <a:r>
              <a:rPr lang="ru-RU" b="1" dirty="0" err="1">
                <a:solidFill>
                  <a:schemeClr val="tx1"/>
                </a:solidFill>
              </a:rPr>
              <a:t>гарантував</a:t>
            </a:r>
            <a:r>
              <a:rPr lang="ru-RU" b="1" dirty="0">
                <a:solidFill>
                  <a:schemeClr val="tx1"/>
                </a:solidFill>
              </a:rPr>
              <a:t> вам </a:t>
            </a:r>
            <a:r>
              <a:rPr lang="ru-RU" b="1" dirty="0" err="1">
                <a:solidFill>
                  <a:schemeClr val="tx1"/>
                </a:solidFill>
              </a:rPr>
              <a:t>видачу</a:t>
            </a:r>
            <a:r>
              <a:rPr lang="ru-RU" b="1" dirty="0">
                <a:solidFill>
                  <a:schemeClr val="tx1"/>
                </a:solidFill>
              </a:rPr>
              <a:t> ваших </a:t>
            </a:r>
            <a:r>
              <a:rPr lang="ru-RU" b="1" dirty="0" err="1">
                <a:solidFill>
                  <a:schemeClr val="tx1"/>
                </a:solidFill>
              </a:rPr>
              <a:t>коштовностей</a:t>
            </a:r>
            <a:r>
              <a:rPr lang="ru-RU" b="1" dirty="0">
                <a:solidFill>
                  <a:schemeClr val="tx1"/>
                </a:solidFill>
              </a:rPr>
              <a:t> в </a:t>
            </a:r>
            <a:r>
              <a:rPr lang="ru-RU" b="1" dirty="0" err="1">
                <a:solidFill>
                  <a:schemeClr val="tx1"/>
                </a:solidFill>
              </a:rPr>
              <a:t>обмін</a:t>
            </a:r>
            <a:r>
              <a:rPr lang="ru-RU" b="1" dirty="0">
                <a:solidFill>
                  <a:schemeClr val="tx1"/>
                </a:solidFill>
              </a:rPr>
              <a:t> на «</a:t>
            </a:r>
            <a:r>
              <a:rPr lang="ru-RU" b="1" dirty="0" err="1">
                <a:solidFill>
                  <a:schemeClr val="tx1"/>
                </a:solidFill>
              </a:rPr>
              <a:t>банківський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запис</a:t>
            </a:r>
            <a:r>
              <a:rPr lang="ru-RU" b="1" dirty="0">
                <a:solidFill>
                  <a:schemeClr val="tx1"/>
                </a:solidFill>
              </a:rPr>
              <a:t>», на банкноту. Так </a:t>
            </a:r>
            <a:r>
              <a:rPr lang="ru-RU" b="1" dirty="0" err="1">
                <a:solidFill>
                  <a:schemeClr val="tx1"/>
                </a:solidFill>
              </a:rPr>
              <a:t>зміни</a:t>
            </a:r>
            <a:r>
              <a:rPr lang="ru-RU" b="1" dirty="0">
                <a:solidFill>
                  <a:schemeClr val="tx1"/>
                </a:solidFill>
              </a:rPr>
              <a:t>-лося </a:t>
            </a:r>
            <a:r>
              <a:rPr lang="ru-RU" b="1" dirty="0" err="1">
                <a:solidFill>
                  <a:schemeClr val="tx1"/>
                </a:solidFill>
              </a:rPr>
              <a:t>уявлення</a:t>
            </a:r>
            <a:r>
              <a:rPr lang="ru-RU" b="1" dirty="0">
                <a:solidFill>
                  <a:schemeClr val="tx1"/>
                </a:solidFill>
              </a:rPr>
              <a:t> про </a:t>
            </a:r>
            <a:r>
              <a:rPr lang="ru-RU" b="1" dirty="0" err="1">
                <a:solidFill>
                  <a:schemeClr val="tx1"/>
                </a:solidFill>
              </a:rPr>
              <a:t>гроші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протягом</a:t>
            </a:r>
            <a:r>
              <a:rPr lang="ru-RU" b="1" dirty="0">
                <a:solidFill>
                  <a:schemeClr val="tx1"/>
                </a:solidFill>
              </a:rPr>
              <a:t> часу.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5122" name="Picture 2" descr="Банкнота номіналом 500 гривень">
            <a:extLst>
              <a:ext uri="{FF2B5EF4-FFF2-40B4-BE49-F238E27FC236}">
                <a16:creationId xmlns:a16="http://schemas.microsoft.com/office/drawing/2014/main" id="{4130B3E8-0490-C884-69AE-7D15A3574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6375">
            <a:off x="215956" y="1701939"/>
            <a:ext cx="5530388" cy="26849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200uah">
            <a:extLst>
              <a:ext uri="{FF2B5EF4-FFF2-40B4-BE49-F238E27FC236}">
                <a16:creationId xmlns:a16="http://schemas.microsoft.com/office/drawing/2014/main" id="{F6FDC525-A0B0-0A77-ECF3-A471324E8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8812">
            <a:off x="1375266" y="3528764"/>
            <a:ext cx="5911771" cy="3446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ᐉ Банкнота 2 доллара B 055555.. A США 2013 г. • Купить в Киеве, Украине •  Лучшая цена в Эпицентр">
            <a:extLst>
              <a:ext uri="{FF2B5EF4-FFF2-40B4-BE49-F238E27FC236}">
                <a16:creationId xmlns:a16="http://schemas.microsoft.com/office/drawing/2014/main" id="{F2E35716-7DC3-9601-1CA2-72406BF6A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6229" y="1087545"/>
            <a:ext cx="5994513" cy="30253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Один евро — Википедия">
            <a:extLst>
              <a:ext uri="{FF2B5EF4-FFF2-40B4-BE49-F238E27FC236}">
                <a16:creationId xmlns:a16="http://schemas.microsoft.com/office/drawing/2014/main" id="{F1331C64-EEC4-BBC4-ADE9-0B6A904D5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897" y="5320449"/>
            <a:ext cx="1474269" cy="14742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Пост: Нові банкноти 100 і 200 євро серії “Європа”">
            <a:extLst>
              <a:ext uri="{FF2B5EF4-FFF2-40B4-BE49-F238E27FC236}">
                <a16:creationId xmlns:a16="http://schemas.microsoft.com/office/drawing/2014/main" id="{E3A9663F-2624-781F-B0EC-F86629E962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37449">
            <a:off x="6938288" y="3846178"/>
            <a:ext cx="5026371" cy="2620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hlinkClick r:id="rId10"/>
            <a:extLst>
              <a:ext uri="{FF2B5EF4-FFF2-40B4-BE49-F238E27FC236}">
                <a16:creationId xmlns:a16="http://schemas.microsoft.com/office/drawing/2014/main" id="{EC5EA35F-F885-3C9A-61EB-AC23C6D22434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204265" y="5973168"/>
            <a:ext cx="891941" cy="821550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134" name="Picture 14" descr="1 гривня 1992 року Україна ціна монети 1 грн 1992">
            <a:extLst>
              <a:ext uri="{FF2B5EF4-FFF2-40B4-BE49-F238E27FC236}">
                <a16:creationId xmlns:a16="http://schemas.microsoft.com/office/drawing/2014/main" id="{8CCAC60D-1F21-B00B-AD56-F1F5D1CFE2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395" b="90446" l="53250" r="95500">
                        <a14:foregroundMark x1="55000" y1="35350" x2="54083" y2="55892"/>
                        <a14:foregroundMark x1="54083" y1="55892" x2="54583" y2="61624"/>
                        <a14:foregroundMark x1="63583" y1="85350" x2="73250" y2="90446"/>
                        <a14:foregroundMark x1="73250" y1="90446" x2="77333" y2="90287"/>
                        <a14:foregroundMark x1="58167" y1="75955" x2="63500" y2="84713"/>
                        <a14:foregroundMark x1="94250" y1="38854" x2="94500" y2="58121"/>
                        <a14:foregroundMark x1="94500" y1="58121" x2="95583" y2="44904"/>
                        <a14:foregroundMark x1="72000" y1="10191" x2="77333" y2="9395"/>
                        <a14:foregroundMark x1="77333" y1="9395" x2="77417" y2="9713"/>
                        <a14:foregroundMark x1="53250" y1="53822" x2="56167" y2="72452"/>
                        <a14:foregroundMark x1="56167" y1="72452" x2="60000" y2="80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646"/>
          <a:stretch/>
        </p:blipFill>
        <p:spPr bwMode="auto">
          <a:xfrm>
            <a:off x="23363" y="4200906"/>
            <a:ext cx="1474268" cy="15632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14"/>
            <a:extLst>
              <a:ext uri="{FF2B5EF4-FFF2-40B4-BE49-F238E27FC236}">
                <a16:creationId xmlns:a16="http://schemas.microsoft.com/office/drawing/2014/main" id="{E88B5322-C611-8A80-0527-508FF2F5721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832" y="5893649"/>
            <a:ext cx="2759654" cy="1076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14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165</Words>
  <Application>Microsoft Office PowerPoint</Application>
  <PresentationFormat>Широкий екран</PresentationFormat>
  <Paragraphs>11</Paragraphs>
  <Slides>6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Arial</vt:lpstr>
      <vt:lpstr>Arial Black</vt:lpstr>
      <vt:lpstr>BauhausC Medium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49</cp:revision>
  <dcterms:created xsi:type="dcterms:W3CDTF">2025-03-03T20:30:53Z</dcterms:created>
  <dcterms:modified xsi:type="dcterms:W3CDTF">2025-08-22T20:13:10Z</dcterms:modified>
</cp:coreProperties>
</file>