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84" r:id="rId3"/>
    <p:sldId id="285" r:id="rId4"/>
    <p:sldId id="259" r:id="rId5"/>
    <p:sldId id="262" r:id="rId6"/>
    <p:sldId id="263" r:id="rId7"/>
    <p:sldId id="268" r:id="rId8"/>
    <p:sldId id="282" r:id="rId9"/>
    <p:sldId id="271" r:id="rId1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A4E93A-ED7B-424F-B8FC-4518F0A4A7A1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38A206-4763-4CF0-94C9-C0003AB8F55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91979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3687BC-2E1F-FCFD-24AD-97516F5C42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1AC2F41-8897-F242-8C75-643EF475D2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F122D5D-2D27-5906-7D4A-391052C26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4313C63-701C-640C-55AF-FA9703AE1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88CC779-D8B3-329C-C58B-D2109D489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68584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42B9F4-DC46-3285-BABE-B3ECBF0CD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BE2BD3-E112-B1B8-CC2B-46FFF69FB3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98AE431-FBB6-F073-DB39-FE286AED8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0C37140-1C0A-94FB-D711-D52450876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CF43597-7800-3A62-4436-807DF7F7C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54212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16219E-464B-A563-C676-07E763E68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58A6DF4-C28B-8F52-51C2-3D3F55FABC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1C6E3B3-FA7C-3701-9F44-10B40AC77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A20F304-2382-A658-AF1C-C3A5F36BE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548133E-793D-72BB-D9DF-D72D14BE3E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52351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2533A9-1053-7A01-9499-F79FA1E04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00478CF-1230-87B6-27C1-6CA27D9F22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8A079B67-43F1-AE66-7BE1-8B5B438D9E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7516F87-49D6-4A7E-BF55-C0603C29A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7D7B8D2-9604-5E87-F5F1-F524413EF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CA055A0-22D7-CB12-121C-1410C44184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2060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627D7E-8FAA-D786-C9CF-F58815715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99D4D3B-FE6F-9113-D24D-CF0D823447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4C28D64B-50D9-6096-0BCC-667AABDA45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5DB4EDAE-3E95-1AA4-0360-27CA0ED6B1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26A9C4FC-5177-EDBD-B62C-B111A8C941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415FB462-13C9-263D-17A6-5E5B38D6B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7A0D641-494B-2D17-6D2E-D7F95A6D4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9A475337-5896-D7F9-2E55-7549D8A26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5622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74249E-EF14-BF37-9441-E9D72FABB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4356540A-ACFE-8175-CD0E-1B6AD30B3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263F6A05-B6C5-D6B6-528B-FFEA459A3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47251AD-7E37-1788-1C03-B670FD457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79362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345E4274-DD6C-93B4-8632-37ADD1580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BFBD7447-E782-7136-32F7-21D3A398E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8474622-C504-39D0-B1B8-19AFA115B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83798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68AA0A-8D90-7847-378B-62DAB6968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E090D71-AD43-47B2-0923-ED7D449093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44288F2F-46A5-84B3-9453-3BE775B39A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F8FEAFB-8F41-D635-F40C-576E7952F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5849ADEB-D1BF-AF1E-5B46-4D8DCC227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1EC3856-D559-4757-51FC-8A55B4FD7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33572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907427-48CE-A145-2D6B-2044AAA48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82BF2312-8E7F-E74B-7D75-F1ABCFF25A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5C52CFB9-4ECF-7C5C-201C-C90D9E5A8C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A875B01-BDC6-8BB6-32CF-29AB7E74B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B77BC937-07E2-F42F-A67D-62DAD19A4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658AA86-101C-30E1-EED5-1F23DF030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2410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8FB630-C5E4-F8C4-74AF-F48360602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E56A777C-7B31-76CF-6ADB-40460169F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8750932-EA3C-EE93-EE06-8B15C2B00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C9FB830-7DCB-A64E-8CAE-0ABE1548E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75EFB9A-5646-8EE0-CE88-805D702C4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82495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4C610BB5-FE4B-BAD8-BDFA-551E071C6D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9D721EED-5A84-B3BA-44EB-64965756FB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6D2AA8-4AA0-A6F0-C25A-02E03EFC1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F973-E9AF-42E4-885A-D2ED114AEE05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EE3B2B6-1AD5-865A-2371-2A1AB2A24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0CFBAC-FDA6-B4D6-8914-D9C707B88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3770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8E22351A-714F-F03F-77A0-6EC4DFE5F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11061BA8-C913-E218-AF1E-70E3B8BFF2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1167B52-7469-1F58-7AB5-BEAB458ACC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4F973-E9AF-42E4-885A-D2ED114AEE05}" type="datetimeFigureOut">
              <a:rPr lang="uk-UA" smtClean="0"/>
              <a:t>28.08.2025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425A9C3-C557-454A-48F1-DED9FA41F9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5AAE5D1-FCAD-20DF-0B19-A4F25B9AB4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8D3471-A3C3-435A-AD17-5D8ABBC2B1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91450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1K5Abt5ILXc" TargetMode="External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hyperlink" Target="https://youtu.be/1K5Abt5ILXc" TargetMode="Externa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jpg"/><Relationship Id="rId7" Type="http://schemas.microsoft.com/office/2007/relationships/hdphoto" Target="../media/hdphoto2.wdp"/><Relationship Id="rId12" Type="http://schemas.openxmlformats.org/officeDocument/2006/relationships/image" Target="../media/image7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hyperlink" Target="https://youtu.be/1K5Abt5ILXc" TargetMode="External"/><Relationship Id="rId5" Type="http://schemas.microsoft.com/office/2007/relationships/hdphoto" Target="../media/hdphoto1.wdp"/><Relationship Id="rId10" Type="http://schemas.microsoft.com/office/2007/relationships/hdphoto" Target="../media/hdphoto3.wdp"/><Relationship Id="rId4" Type="http://schemas.openxmlformats.org/officeDocument/2006/relationships/image" Target="../media/image9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hyperlink" Target="https://youtu.be/1K5Abt5ILXc" TargetMode="Externa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hyperlink" Target="https://youtu.be/1K5Abt5ILXc" TargetMode="Externa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hyperlink" Target="https://youtu.be/1K5Abt5ILXc" TargetMode="Externa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1K5Abt5ILXc" TargetMode="External"/><Relationship Id="rId3" Type="http://schemas.openxmlformats.org/officeDocument/2006/relationships/image" Target="../media/image3.jpg"/><Relationship Id="rId7" Type="http://schemas.microsoft.com/office/2007/relationships/hdphoto" Target="../media/hdphoto5.wdp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microsoft.com/office/2007/relationships/hdphoto" Target="../media/hdphoto4.wdp"/><Relationship Id="rId4" Type="http://schemas.openxmlformats.org/officeDocument/2006/relationships/image" Target="../media/image16.png"/><Relationship Id="rId9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g"/><Relationship Id="rId7" Type="http://schemas.openxmlformats.org/officeDocument/2006/relationships/hyperlink" Target="https://youtu.be/1K5Abt5ILXc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microsoft.com/office/2007/relationships/hdphoto" Target="../media/hdphoto6.wdp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0.jpg"/><Relationship Id="rId7" Type="http://schemas.openxmlformats.org/officeDocument/2006/relationships/hyperlink" Target="https://youtu.be/1K5Abt5ILXc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image" Target="../media/image22.jpeg"/><Relationship Id="rId4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12">
            <a:extLst>
              <a:ext uri="{FF2B5EF4-FFF2-40B4-BE49-F238E27FC236}">
                <a16:creationId xmlns:a16="http://schemas.microsoft.com/office/drawing/2014/main" id="{A38F435D-D983-A212-636E-6BE53AF49613}"/>
              </a:ext>
            </a:extLst>
          </p:cNvPr>
          <p:cNvSpPr/>
          <p:nvPr/>
        </p:nvSpPr>
        <p:spPr>
          <a:xfrm>
            <a:off x="9353006" y="-3827"/>
            <a:ext cx="2689609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2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D2A9F668-1ED9-6C12-9B49-412AC195D086}"/>
              </a:ext>
            </a:extLst>
          </p:cNvPr>
          <p:cNvGrpSpPr/>
          <p:nvPr/>
        </p:nvGrpSpPr>
        <p:grpSpPr>
          <a:xfrm>
            <a:off x="3222402" y="5974971"/>
            <a:ext cx="6012581" cy="857013"/>
            <a:chOff x="6179419" y="6024791"/>
            <a:chExt cx="6012581" cy="857013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E0E8325F-5E62-69FD-E118-D0B6821A1CAC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7BDA2A06-7FAE-16AC-326B-DBB059D8A56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8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3A915AE5-B030-35C2-5769-AEF95B2B2C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149385" y="63282"/>
            <a:ext cx="1030501" cy="1080228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00A7608-4D49-4C63-5B64-3BF8CEB0DE08}"/>
              </a:ext>
            </a:extLst>
          </p:cNvPr>
          <p:cNvSpPr txBox="1"/>
          <p:nvPr/>
        </p:nvSpPr>
        <p:spPr>
          <a:xfrm>
            <a:off x="1179886" y="310686"/>
            <a:ext cx="6368142" cy="461665"/>
          </a:xfrm>
          <a:prstGeom prst="rect">
            <a:avLst/>
          </a:prstGeom>
          <a:solidFill>
            <a:srgbClr val="FF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FF"/>
                </a:solidFill>
                <a:latin typeface="BauhausC Medium" panose="04000800000000000000" pitchFamily="82" charset="-52"/>
              </a:rPr>
              <a:t>«Підприємництво і фінансова грамотність»</a:t>
            </a:r>
          </a:p>
        </p:txBody>
      </p:sp>
      <p:sp>
        <p:nvSpPr>
          <p:cNvPr id="11" name="Прямоугольник 12">
            <a:extLst>
              <a:ext uri="{FF2B5EF4-FFF2-40B4-BE49-F238E27FC236}">
                <a16:creationId xmlns:a16="http://schemas.microsoft.com/office/drawing/2014/main" id="{438F4E14-980B-F184-E424-3B8355A310BA}"/>
              </a:ext>
            </a:extLst>
          </p:cNvPr>
          <p:cNvSpPr/>
          <p:nvPr/>
        </p:nvSpPr>
        <p:spPr>
          <a:xfrm>
            <a:off x="1092009" y="1562186"/>
            <a:ext cx="7794171" cy="2308324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softEdge rad="635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3600" b="1" i="1" spc="50" dirty="0">
              <a:ln w="12700" cmpd="sng">
                <a:solidFill>
                  <a:schemeClr val="bg1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ru-RU" sz="3600" b="1" i="1" spc="50" dirty="0">
                <a:ln w="12700" cmpd="sng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ВИДИ ГРОШЕЙ.</a:t>
            </a:r>
          </a:p>
          <a:p>
            <a:pPr algn="ctr"/>
            <a:r>
              <a:rPr lang="ru-RU" sz="3600" b="1" i="1" spc="50" dirty="0">
                <a:ln w="12700" cmpd="sng">
                  <a:solidFill>
                    <a:schemeClr val="bg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ОСНОВНІ ФУНКЦІЇ ГРОШЕЙ</a:t>
            </a:r>
          </a:p>
          <a:p>
            <a:pPr algn="ctr"/>
            <a:endParaRPr lang="ru-RU" sz="3600" b="1" i="1" cap="none" spc="50" dirty="0">
              <a:ln w="12700" cmpd="sng">
                <a:solidFill>
                  <a:schemeClr val="bg1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CDA0CBF-53EE-81AA-B9EE-12EC28C6E7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20" y="3704211"/>
            <a:ext cx="2689609" cy="31655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7A4F651-0215-B408-8B55-F5088CD69D4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0253" y="764290"/>
            <a:ext cx="2951747" cy="6105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>
            <a:hlinkClick r:id="rId8"/>
            <a:extLst>
              <a:ext uri="{FF2B5EF4-FFF2-40B4-BE49-F238E27FC236}">
                <a16:creationId xmlns:a16="http://schemas.microsoft.com/office/drawing/2014/main" id="{FC36F25D-7561-E871-2CEC-FDB704F0DB4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057" y="4624945"/>
            <a:ext cx="3439885" cy="1341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910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click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5" presetID="10" presetClass="entr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1"/>
          <p:bldP spid="10" grpId="0" animBg="1"/>
          <p:bldP spid="11" grpId="1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5" presetID="10" presetClass="entr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1"/>
          <p:bldP spid="10" grpId="0" animBg="1"/>
          <p:bldP spid="11" grpId="1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hlinkClick r:id="rId2"/>
            <a:extLst>
              <a:ext uri="{FF2B5EF4-FFF2-40B4-BE49-F238E27FC236}">
                <a16:creationId xmlns:a16="http://schemas.microsoft.com/office/drawing/2014/main" id="{EC5EA35F-F885-3C9A-61EB-AC23C6D224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204265" y="5973168"/>
            <a:ext cx="891941" cy="821550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93A8C4AD-879B-FEE8-05E9-2CB4B6B96D91}"/>
              </a:ext>
            </a:extLst>
          </p:cNvPr>
          <p:cNvSpPr/>
          <p:nvPr/>
        </p:nvSpPr>
        <p:spPr>
          <a:xfrm>
            <a:off x="95794" y="87085"/>
            <a:ext cx="12000412" cy="142820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Кожен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етап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еволюції</a:t>
            </a:r>
            <a:r>
              <a:rPr lang="ru-RU" b="1" dirty="0">
                <a:solidFill>
                  <a:schemeClr val="tx1"/>
                </a:solidFill>
              </a:rPr>
              <a:t> грошей </a:t>
            </a:r>
            <a:r>
              <a:rPr lang="ru-RU" b="1" dirty="0" err="1">
                <a:solidFill>
                  <a:schemeClr val="tx1"/>
                </a:solidFill>
              </a:rPr>
              <a:t>відображає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зміни</a:t>
            </a:r>
            <a:r>
              <a:rPr lang="ru-RU" b="1" dirty="0">
                <a:solidFill>
                  <a:schemeClr val="tx1"/>
                </a:solidFill>
              </a:rPr>
              <a:t> в </a:t>
            </a:r>
            <a:r>
              <a:rPr lang="ru-RU" b="1" dirty="0" err="1">
                <a:solidFill>
                  <a:schemeClr val="tx1"/>
                </a:solidFill>
              </a:rPr>
              <a:t>економіці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технологіях</a:t>
            </a:r>
            <a:r>
              <a:rPr lang="ru-RU" b="1" dirty="0">
                <a:solidFill>
                  <a:schemeClr val="tx1"/>
                </a:solidFill>
              </a:rPr>
              <a:t> та </a:t>
            </a:r>
            <a:r>
              <a:rPr lang="ru-RU" b="1" dirty="0" err="1">
                <a:solidFill>
                  <a:schemeClr val="tx1"/>
                </a:solidFill>
              </a:rPr>
              <a:t>суспільстві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адаптуючись</a:t>
            </a:r>
            <a:r>
              <a:rPr lang="ru-RU" b="1" dirty="0">
                <a:solidFill>
                  <a:schemeClr val="tx1"/>
                </a:solidFill>
              </a:rPr>
              <a:t> до потреб і </a:t>
            </a:r>
            <a:r>
              <a:rPr lang="ru-RU" b="1" dirty="0" err="1">
                <a:solidFill>
                  <a:schemeClr val="tx1"/>
                </a:solidFill>
              </a:rPr>
              <a:t>викликів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кожної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епохи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Змінюється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уява</a:t>
            </a:r>
            <a:r>
              <a:rPr lang="ru-RU" b="1" dirty="0">
                <a:solidFill>
                  <a:schemeClr val="tx1"/>
                </a:solidFill>
              </a:rPr>
              <a:t> про </a:t>
            </a:r>
            <a:r>
              <a:rPr lang="ru-RU" b="1" dirty="0" err="1">
                <a:solidFill>
                  <a:schemeClr val="tx1"/>
                </a:solidFill>
              </a:rPr>
              <a:t>сутність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поняття</a:t>
            </a:r>
            <a:r>
              <a:rPr lang="ru-RU" b="1" dirty="0">
                <a:solidFill>
                  <a:schemeClr val="tx1"/>
                </a:solidFill>
              </a:rPr>
              <a:t> «</a:t>
            </a:r>
            <a:r>
              <a:rPr lang="ru-RU" b="1" dirty="0" err="1">
                <a:solidFill>
                  <a:schemeClr val="tx1"/>
                </a:solidFill>
              </a:rPr>
              <a:t>гроші</a:t>
            </a:r>
            <a:r>
              <a:rPr lang="ru-RU" b="1" dirty="0">
                <a:solidFill>
                  <a:schemeClr val="tx1"/>
                </a:solidFill>
              </a:rPr>
              <a:t>». </a:t>
            </a:r>
            <a:r>
              <a:rPr lang="ru-RU" b="1" dirty="0" err="1">
                <a:solidFill>
                  <a:schemeClr val="tx1"/>
                </a:solidFill>
              </a:rPr>
              <a:t>Якщо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подивитися</a:t>
            </a:r>
            <a:r>
              <a:rPr lang="ru-RU" b="1" dirty="0">
                <a:solidFill>
                  <a:schemeClr val="tx1"/>
                </a:solidFill>
              </a:rPr>
              <a:t> на </a:t>
            </a:r>
            <a:r>
              <a:rPr lang="ru-RU" b="1" dirty="0" err="1">
                <a:solidFill>
                  <a:schemeClr val="tx1"/>
                </a:solidFill>
              </a:rPr>
              <a:t>етапи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еволюції</a:t>
            </a:r>
            <a:r>
              <a:rPr lang="ru-RU" b="1" dirty="0">
                <a:solidFill>
                  <a:schemeClr val="tx1"/>
                </a:solidFill>
              </a:rPr>
              <a:t> грошей, то </a:t>
            </a:r>
            <a:r>
              <a:rPr lang="ru-RU" b="1" dirty="0" err="1">
                <a:solidFill>
                  <a:schemeClr val="tx1"/>
                </a:solidFill>
              </a:rPr>
              <a:t>можна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побачити</a:t>
            </a:r>
            <a:r>
              <a:rPr lang="ru-RU" b="1" dirty="0">
                <a:solidFill>
                  <a:schemeClr val="tx1"/>
                </a:solidFill>
              </a:rPr>
              <a:t>, як </a:t>
            </a:r>
            <a:r>
              <a:rPr lang="ru-RU" b="1" dirty="0" err="1">
                <a:solidFill>
                  <a:schemeClr val="tx1"/>
                </a:solidFill>
              </a:rPr>
              <a:t>від</a:t>
            </a:r>
            <a:r>
              <a:rPr lang="ru-RU" b="1" dirty="0">
                <a:solidFill>
                  <a:schemeClr val="tx1"/>
                </a:solidFill>
              </a:rPr>
              <a:t> перших «</a:t>
            </a:r>
            <a:r>
              <a:rPr lang="ru-RU" b="1" dirty="0" err="1">
                <a:solidFill>
                  <a:schemeClr val="tx1"/>
                </a:solidFill>
              </a:rPr>
              <a:t>товарних</a:t>
            </a:r>
            <a:r>
              <a:rPr lang="ru-RU" b="1" dirty="0">
                <a:solidFill>
                  <a:schemeClr val="tx1"/>
                </a:solidFill>
              </a:rPr>
              <a:t> грошей» </a:t>
            </a:r>
            <a:r>
              <a:rPr lang="ru-RU" b="1" dirty="0" err="1">
                <a:solidFill>
                  <a:schemeClr val="tx1"/>
                </a:solidFill>
              </a:rPr>
              <a:t>людство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поступово</a:t>
            </a:r>
            <a:r>
              <a:rPr lang="ru-RU" b="1" dirty="0">
                <a:solidFill>
                  <a:schemeClr val="tx1"/>
                </a:solidFill>
              </a:rPr>
              <a:t> переходило до </a:t>
            </a:r>
            <a:r>
              <a:rPr lang="ru-RU" b="1" dirty="0" err="1">
                <a:solidFill>
                  <a:schemeClr val="tx1"/>
                </a:solidFill>
              </a:rPr>
              <a:t>більш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абстрактних</a:t>
            </a:r>
            <a:r>
              <a:rPr lang="ru-RU" b="1" dirty="0">
                <a:solidFill>
                  <a:schemeClr val="tx1"/>
                </a:solidFill>
              </a:rPr>
              <a:t> форм. </a:t>
            </a:r>
            <a:r>
              <a:rPr lang="ru-RU" b="1" dirty="0" err="1">
                <a:solidFill>
                  <a:schemeClr val="tx1"/>
                </a:solidFill>
              </a:rPr>
              <a:t>Золоті</a:t>
            </a:r>
            <a:r>
              <a:rPr lang="ru-RU" b="1" dirty="0">
                <a:solidFill>
                  <a:schemeClr val="tx1"/>
                </a:solidFill>
              </a:rPr>
              <a:t> та </a:t>
            </a:r>
            <a:r>
              <a:rPr lang="ru-RU" b="1" dirty="0" err="1">
                <a:solidFill>
                  <a:schemeClr val="tx1"/>
                </a:solidFill>
              </a:rPr>
              <a:t>срібні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монети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були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цінними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самі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пособі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оскільки</a:t>
            </a:r>
            <a:r>
              <a:rPr lang="ru-RU" b="1" dirty="0">
                <a:solidFill>
                  <a:schemeClr val="tx1"/>
                </a:solidFill>
              </a:rPr>
              <a:t> вони </a:t>
            </a:r>
            <a:r>
              <a:rPr lang="ru-RU" b="1" dirty="0" err="1">
                <a:solidFill>
                  <a:schemeClr val="tx1"/>
                </a:solidFill>
              </a:rPr>
              <a:t>були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виготовлені</a:t>
            </a:r>
            <a:r>
              <a:rPr lang="ru-RU" b="1" dirty="0">
                <a:solidFill>
                  <a:schemeClr val="tx1"/>
                </a:solidFill>
              </a:rPr>
              <a:t> з </a:t>
            </a:r>
            <a:r>
              <a:rPr lang="ru-RU" b="1" dirty="0" err="1">
                <a:solidFill>
                  <a:schemeClr val="tx1"/>
                </a:solidFill>
              </a:rPr>
              <a:t>цінних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матеріалів</a:t>
            </a:r>
            <a:r>
              <a:rPr lang="ru-RU" b="1" dirty="0">
                <a:solidFill>
                  <a:schemeClr val="tx1"/>
                </a:solidFill>
              </a:rPr>
              <a:t> та </a:t>
            </a:r>
            <a:r>
              <a:rPr lang="ru-RU" b="1" dirty="0" err="1">
                <a:solidFill>
                  <a:schemeClr val="tx1"/>
                </a:solidFill>
              </a:rPr>
              <a:t>мали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вну</a:t>
            </a:r>
            <a:r>
              <a:rPr lang="ru-RU" b="1" dirty="0">
                <a:solidFill>
                  <a:schemeClr val="tx1"/>
                </a:solidFill>
              </a:rPr>
              <a:t>-</a:t>
            </a:r>
          </a:p>
          <a:p>
            <a:r>
              <a:rPr lang="ru-RU" b="1" dirty="0" err="1">
                <a:solidFill>
                  <a:schemeClr val="tx1"/>
                </a:solidFill>
              </a:rPr>
              <a:t>трішню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вартість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8196" name="Picture 4" descr="Золотые монеты: классификация, виды, самые дорогие экземпляры - Бізнес  новини Донецька">
            <a:extLst>
              <a:ext uri="{FF2B5EF4-FFF2-40B4-BE49-F238E27FC236}">
                <a16:creationId xmlns:a16="http://schemas.microsoft.com/office/drawing/2014/main" id="{BBFC6853-2661-0AD1-4BEE-2904BC7D8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758" y="1655185"/>
            <a:ext cx="5705031" cy="52028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D4D5B082-53A1-50D8-0F62-4AD834BC4A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57159"/>
            <a:ext cx="2565912" cy="100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047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hlinkClick r:id="rId2"/>
            <a:extLst>
              <a:ext uri="{FF2B5EF4-FFF2-40B4-BE49-F238E27FC236}">
                <a16:creationId xmlns:a16="http://schemas.microsoft.com/office/drawing/2014/main" id="{EC5EA35F-F885-3C9A-61EB-AC23C6D224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204265" y="5973168"/>
            <a:ext cx="891941" cy="821550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6" descr="У країнах єврозони вводяться в обіг нові купюри в 100 і 200 євро |  Європейська правда">
            <a:extLst>
              <a:ext uri="{FF2B5EF4-FFF2-40B4-BE49-F238E27FC236}">
                <a16:creationId xmlns:a16="http://schemas.microsoft.com/office/drawing/2014/main" id="{2B10B6DA-ACD6-D48B-6D27-B9190E235E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95530">
            <a:off x="403155" y="1668330"/>
            <a:ext cx="5192563" cy="27068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Банкнота нового номіналу 1000 гривень зразка 2019 року | Шевченківська  районна в місті Києві державна адміністрація">
            <a:extLst>
              <a:ext uri="{FF2B5EF4-FFF2-40B4-BE49-F238E27FC236}">
                <a16:creationId xmlns:a16="http://schemas.microsoft.com/office/drawing/2014/main" id="{0CE20C8A-576A-3AF0-6447-C2B8B2F34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3275">
            <a:off x="6195866" y="1657660"/>
            <a:ext cx="5876223" cy="3026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пачка денег на прозрачном фоне 28 фото">
            <a:extLst>
              <a:ext uri="{FF2B5EF4-FFF2-40B4-BE49-F238E27FC236}">
                <a16:creationId xmlns:a16="http://schemas.microsoft.com/office/drawing/2014/main" id="{EFD31D0D-A446-5E2F-916B-2E03FEE4C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944" y="3429000"/>
            <a:ext cx="5967346" cy="3580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Пачка грошей 200 євро ≡ купити за 23.00 грн | funfan.ua">
            <a:extLst>
              <a:ext uri="{FF2B5EF4-FFF2-40B4-BE49-F238E27FC236}">
                <a16:creationId xmlns:a16="http://schemas.microsoft.com/office/drawing/2014/main" id="{0AA750C8-76A6-8EDE-6BD6-F8EB8289A7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4750" b="71125" l="15250" r="85500">
                        <a14:foregroundMark x1="19875" y1="47750" x2="15250" y2="53250"/>
                        <a14:foregroundMark x1="15250" y1="53250" x2="17125" y2="55750"/>
                        <a14:foregroundMark x1="32000" y1="69250" x2="34000" y2="71125"/>
                        <a14:foregroundMark x1="63250" y1="28625" x2="74000" y2="32125"/>
                        <a14:foregroundMark x1="74000" y1="32125" x2="75875" y2="35875"/>
                        <a14:foregroundMark x1="82250" y1="39750" x2="85500" y2="42500"/>
                        <a14:foregroundMark x1="64500" y1="26250" x2="65125" y2="24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655" t="23859" r="10748" b="26877"/>
          <a:stretch/>
        </p:blipFill>
        <p:spPr bwMode="auto">
          <a:xfrm rot="21391085">
            <a:off x="7147525" y="4485750"/>
            <a:ext cx="3613075" cy="226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93A8C4AD-879B-FEE8-05E9-2CB4B6B96D91}"/>
              </a:ext>
            </a:extLst>
          </p:cNvPr>
          <p:cNvSpPr/>
          <p:nvPr/>
        </p:nvSpPr>
        <p:spPr>
          <a:xfrm>
            <a:off x="95794" y="87085"/>
            <a:ext cx="12000412" cy="11582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Потім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людство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пройшло</a:t>
            </a:r>
            <a:r>
              <a:rPr lang="ru-RU" b="1" dirty="0">
                <a:solidFill>
                  <a:schemeClr val="tx1"/>
                </a:solidFill>
              </a:rPr>
              <a:t> через </a:t>
            </a:r>
            <a:r>
              <a:rPr lang="ru-RU" b="1" dirty="0" err="1">
                <a:solidFill>
                  <a:schemeClr val="tx1"/>
                </a:solidFill>
              </a:rPr>
              <a:t>паперові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гроші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які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були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записами</a:t>
            </a:r>
            <a:r>
              <a:rPr lang="ru-RU" b="1" dirty="0">
                <a:solidFill>
                  <a:schemeClr val="tx1"/>
                </a:solidFill>
              </a:rPr>
              <a:t> про </a:t>
            </a:r>
            <a:r>
              <a:rPr lang="ru-RU" b="1" dirty="0" err="1">
                <a:solidFill>
                  <a:schemeClr val="tx1"/>
                </a:solidFill>
              </a:rPr>
              <a:t>щось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цінне</a:t>
            </a:r>
            <a:r>
              <a:rPr lang="ru-RU" b="1" dirty="0">
                <a:solidFill>
                  <a:schemeClr val="tx1"/>
                </a:solidFill>
              </a:rPr>
              <a:t>. В </a:t>
            </a:r>
            <a:r>
              <a:rPr lang="ru-RU" b="1" dirty="0" err="1">
                <a:solidFill>
                  <a:schemeClr val="tx1"/>
                </a:solidFill>
              </a:rPr>
              <a:t>обмін</a:t>
            </a:r>
            <a:r>
              <a:rPr lang="ru-RU" b="1" dirty="0">
                <a:solidFill>
                  <a:schemeClr val="tx1"/>
                </a:solidFill>
              </a:rPr>
              <a:t> на </a:t>
            </a:r>
            <a:r>
              <a:rPr lang="ru-RU" b="1" dirty="0" err="1">
                <a:solidFill>
                  <a:schemeClr val="tx1"/>
                </a:solidFill>
              </a:rPr>
              <a:t>ці</a:t>
            </a:r>
            <a:r>
              <a:rPr lang="ru-RU" b="1" dirty="0">
                <a:solidFill>
                  <a:schemeClr val="tx1"/>
                </a:solidFill>
              </a:rPr>
              <a:t> записи </a:t>
            </a:r>
            <a:r>
              <a:rPr lang="ru-RU" b="1" dirty="0" err="1">
                <a:solidFill>
                  <a:schemeClr val="tx1"/>
                </a:solidFill>
              </a:rPr>
              <a:t>ви</a:t>
            </a:r>
            <a:r>
              <a:rPr lang="ru-RU" b="1" dirty="0">
                <a:solidFill>
                  <a:schemeClr val="tx1"/>
                </a:solidFill>
              </a:rPr>
              <a:t> могли </a:t>
            </a:r>
            <a:r>
              <a:rPr lang="ru-RU" b="1" dirty="0" err="1">
                <a:solidFill>
                  <a:schemeClr val="tx1"/>
                </a:solidFill>
              </a:rPr>
              <a:t>отримати</a:t>
            </a:r>
            <a:r>
              <a:rPr lang="ru-RU" b="1" dirty="0">
                <a:solidFill>
                  <a:schemeClr val="tx1"/>
                </a:solidFill>
              </a:rPr>
              <a:t> золото </a:t>
            </a:r>
            <a:r>
              <a:rPr lang="ru-RU" b="1" dirty="0" err="1">
                <a:solidFill>
                  <a:schemeClr val="tx1"/>
                </a:solidFill>
              </a:rPr>
              <a:t>або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срібло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Потім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паперові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гроші</a:t>
            </a:r>
            <a:r>
              <a:rPr lang="ru-RU" b="1" dirty="0">
                <a:solidFill>
                  <a:schemeClr val="tx1"/>
                </a:solidFill>
              </a:rPr>
              <a:t> стали так </a:t>
            </a:r>
            <a:r>
              <a:rPr lang="ru-RU" b="1" dirty="0" err="1">
                <a:solidFill>
                  <a:schemeClr val="tx1"/>
                </a:solidFill>
              </a:rPr>
              <a:t>званими</a:t>
            </a:r>
            <a:r>
              <a:rPr lang="ru-RU" b="1" dirty="0">
                <a:solidFill>
                  <a:schemeClr val="tx1"/>
                </a:solidFill>
              </a:rPr>
              <a:t> «</a:t>
            </a:r>
            <a:r>
              <a:rPr lang="ru-RU" b="1" dirty="0" err="1">
                <a:solidFill>
                  <a:srgbClr val="FF0000"/>
                </a:solidFill>
              </a:rPr>
              <a:t>фіатними</a:t>
            </a:r>
            <a:r>
              <a:rPr lang="ru-RU" b="1" dirty="0">
                <a:solidFill>
                  <a:schemeClr val="tx1"/>
                </a:solidFill>
              </a:rPr>
              <a:t>» </a:t>
            </a:r>
            <a:r>
              <a:rPr lang="ru-RU" b="1" dirty="0" err="1">
                <a:solidFill>
                  <a:schemeClr val="tx1"/>
                </a:solidFill>
              </a:rPr>
              <a:t>грошима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Тобто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їхня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цінність</a:t>
            </a:r>
            <a:r>
              <a:rPr lang="ru-RU" b="1" dirty="0">
                <a:solidFill>
                  <a:schemeClr val="tx1"/>
                </a:solidFill>
              </a:rPr>
              <a:t> базу-</a:t>
            </a:r>
            <a:r>
              <a:rPr lang="ru-RU" b="1" dirty="0" err="1">
                <a:solidFill>
                  <a:schemeClr val="tx1"/>
                </a:solidFill>
              </a:rPr>
              <a:t>ється</a:t>
            </a:r>
            <a:r>
              <a:rPr lang="ru-RU" b="1" dirty="0">
                <a:solidFill>
                  <a:schemeClr val="tx1"/>
                </a:solidFill>
              </a:rPr>
              <a:t> на </a:t>
            </a:r>
            <a:r>
              <a:rPr lang="ru-RU" b="1" dirty="0" err="1">
                <a:solidFill>
                  <a:schemeClr val="tx1"/>
                </a:solidFill>
              </a:rPr>
              <a:t>довірі</a:t>
            </a:r>
            <a:r>
              <a:rPr lang="ru-RU" b="1" dirty="0">
                <a:solidFill>
                  <a:schemeClr val="tx1"/>
                </a:solidFill>
              </a:rPr>
              <a:t> до </a:t>
            </a:r>
            <a:r>
              <a:rPr lang="ru-RU" b="1" dirty="0" err="1">
                <a:solidFill>
                  <a:schemeClr val="tx1"/>
                </a:solidFill>
              </a:rPr>
              <a:t>тієї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інституції</a:t>
            </a:r>
            <a:r>
              <a:rPr lang="ru-RU" b="1" dirty="0">
                <a:solidFill>
                  <a:schemeClr val="tx1"/>
                </a:solidFill>
              </a:rPr>
              <a:t> (</a:t>
            </a:r>
            <a:r>
              <a:rPr lang="ru-RU" b="1" dirty="0" err="1">
                <a:solidFill>
                  <a:schemeClr val="tx1"/>
                </a:solidFill>
              </a:rPr>
              <a:t>зазвичай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Національного</a:t>
            </a:r>
            <a:r>
              <a:rPr lang="ru-RU" b="1" dirty="0">
                <a:solidFill>
                  <a:schemeClr val="tx1"/>
                </a:solidFill>
              </a:rPr>
              <a:t> банку </a:t>
            </a:r>
            <a:r>
              <a:rPr lang="ru-RU" b="1" dirty="0" err="1">
                <a:solidFill>
                  <a:schemeClr val="tx1"/>
                </a:solidFill>
              </a:rPr>
              <a:t>держави</a:t>
            </a:r>
            <a:r>
              <a:rPr lang="ru-RU" b="1" dirty="0">
                <a:solidFill>
                  <a:schemeClr val="tx1"/>
                </a:solidFill>
              </a:rPr>
              <a:t>), яка </a:t>
            </a:r>
            <a:r>
              <a:rPr lang="ru-RU" b="1" dirty="0" err="1">
                <a:solidFill>
                  <a:schemeClr val="tx1"/>
                </a:solidFill>
              </a:rPr>
              <a:t>їх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надрукувала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Технічно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важливим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був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етап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електронних</a:t>
            </a:r>
            <a:r>
              <a:rPr lang="ru-RU" b="1" dirty="0">
                <a:solidFill>
                  <a:schemeClr val="tx1"/>
                </a:solidFill>
              </a:rPr>
              <a:t> грошей. </a:t>
            </a:r>
            <a:r>
              <a:rPr lang="ru-RU" b="1" dirty="0" err="1">
                <a:solidFill>
                  <a:schemeClr val="tx1"/>
                </a:solidFill>
              </a:rPr>
              <a:t>Це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було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черговою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зміною</a:t>
            </a:r>
            <a:r>
              <a:rPr lang="ru-RU" b="1" dirty="0">
                <a:solidFill>
                  <a:schemeClr val="tx1"/>
                </a:solidFill>
              </a:rPr>
              <a:t> в </a:t>
            </a:r>
            <a:r>
              <a:rPr lang="ru-RU" b="1" dirty="0" err="1">
                <a:solidFill>
                  <a:schemeClr val="tx1"/>
                </a:solidFill>
              </a:rPr>
              <a:t>розумінні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поняття</a:t>
            </a:r>
            <a:r>
              <a:rPr lang="ru-RU" b="1" dirty="0">
                <a:solidFill>
                  <a:schemeClr val="tx1"/>
                </a:solidFill>
              </a:rPr>
              <a:t> «</a:t>
            </a:r>
            <a:r>
              <a:rPr lang="ru-RU" b="1" dirty="0" err="1">
                <a:solidFill>
                  <a:schemeClr val="tx1"/>
                </a:solidFill>
              </a:rPr>
              <a:t>гроші</a:t>
            </a:r>
            <a:r>
              <a:rPr lang="ru-RU" b="1" dirty="0">
                <a:solidFill>
                  <a:schemeClr val="tx1"/>
                </a:solidFill>
              </a:rPr>
              <a:t>».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8" name="Рисунок 7">
            <a:hlinkClick r:id="rId11"/>
            <a:extLst>
              <a:ext uri="{FF2B5EF4-FFF2-40B4-BE49-F238E27FC236}">
                <a16:creationId xmlns:a16="http://schemas.microsoft.com/office/drawing/2014/main" id="{DBF8A8A9-32B2-F754-E8FB-D77619956EE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57159"/>
            <a:ext cx="2565912" cy="100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748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62CB8CB9-5829-E942-D509-D7B372A07828}"/>
              </a:ext>
            </a:extLst>
          </p:cNvPr>
          <p:cNvGrpSpPr/>
          <p:nvPr/>
        </p:nvGrpSpPr>
        <p:grpSpPr>
          <a:xfrm>
            <a:off x="1723609" y="190215"/>
            <a:ext cx="9018184" cy="1271451"/>
            <a:chOff x="1010193" y="1463040"/>
            <a:chExt cx="9018184" cy="1271451"/>
          </a:xfrm>
        </p:grpSpPr>
        <p:sp>
          <p:nvSpPr>
            <p:cNvPr id="7" name="Прямокутник: зрізані протилежні кути 6">
              <a:extLst>
                <a:ext uri="{FF2B5EF4-FFF2-40B4-BE49-F238E27FC236}">
                  <a16:creationId xmlns:a16="http://schemas.microsoft.com/office/drawing/2014/main" id="{ADB43C9A-C2B4-1787-45E4-234C29312230}"/>
                </a:ext>
              </a:extLst>
            </p:cNvPr>
            <p:cNvSpPr/>
            <p:nvPr/>
          </p:nvSpPr>
          <p:spPr>
            <a:xfrm>
              <a:off x="1711232" y="1741714"/>
              <a:ext cx="8317145" cy="992777"/>
            </a:xfrm>
            <a:prstGeom prst="snip2DiagRect">
              <a:avLst/>
            </a:prstGeom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/>
                <a:t>   </a:t>
              </a:r>
              <a:r>
                <a:rPr lang="ru-RU" b="1" dirty="0" err="1">
                  <a:solidFill>
                    <a:srgbClr val="FFFF00"/>
                  </a:solidFill>
                </a:rPr>
                <a:t>Грошові</a:t>
              </a:r>
              <a:r>
                <a:rPr lang="ru-RU" b="1" dirty="0">
                  <a:solidFill>
                    <a:srgbClr val="FFFF00"/>
                  </a:solidFill>
                </a:rPr>
                <a:t> </a:t>
              </a:r>
              <a:r>
                <a:rPr lang="ru-RU" b="1" dirty="0" err="1">
                  <a:solidFill>
                    <a:srgbClr val="FFFF00"/>
                  </a:solidFill>
                </a:rPr>
                <a:t>відносини</a:t>
              </a:r>
              <a:r>
                <a:rPr lang="ru-RU" b="1" dirty="0">
                  <a:solidFill>
                    <a:srgbClr val="FFFF00"/>
                  </a:solidFill>
                </a:rPr>
                <a:t> </a:t>
              </a:r>
              <a:r>
                <a:rPr lang="ru-RU" b="1" dirty="0"/>
                <a:t>– </a:t>
              </a:r>
              <a:r>
                <a:rPr lang="ru-RU" b="1" dirty="0" err="1"/>
                <a:t>це</a:t>
              </a:r>
              <a:r>
                <a:rPr lang="ru-RU" b="1" dirty="0"/>
                <a:t> </a:t>
              </a:r>
              <a:r>
                <a:rPr lang="ru-RU" b="1" dirty="0" err="1"/>
                <a:t>взаємодія</a:t>
              </a:r>
              <a:r>
                <a:rPr lang="ru-RU" b="1" dirty="0"/>
                <a:t> </a:t>
              </a:r>
              <a:r>
                <a:rPr lang="ru-RU" b="1" dirty="0" err="1"/>
                <a:t>між</a:t>
              </a:r>
              <a:r>
                <a:rPr lang="ru-RU" b="1" dirty="0"/>
                <a:t> людьми та </a:t>
              </a:r>
              <a:r>
                <a:rPr lang="ru-RU" b="1" dirty="0" err="1"/>
                <a:t>організаціями</a:t>
              </a:r>
              <a:r>
                <a:rPr lang="ru-RU" b="1" dirty="0"/>
                <a:t>, </a:t>
              </a:r>
              <a:r>
                <a:rPr lang="ru-RU" b="1" dirty="0" err="1"/>
                <a:t>що</a:t>
              </a:r>
              <a:r>
                <a:rPr lang="ru-RU" b="1" dirty="0"/>
                <a:t> </a:t>
              </a:r>
              <a:r>
                <a:rPr lang="ru-RU" b="1" dirty="0" err="1"/>
                <a:t>включає</a:t>
              </a:r>
              <a:r>
                <a:rPr lang="ru-RU" b="1" dirty="0"/>
                <a:t> </a:t>
              </a:r>
              <a:r>
                <a:rPr lang="ru-RU" b="1" dirty="0" err="1"/>
                <a:t>обмін</a:t>
              </a:r>
              <a:r>
                <a:rPr lang="ru-RU" b="1" dirty="0"/>
                <a:t> грошей на </a:t>
              </a:r>
              <a:r>
                <a:rPr lang="ru-RU" b="1" dirty="0" err="1"/>
                <a:t>товари</a:t>
              </a:r>
              <a:r>
                <a:rPr lang="ru-RU" b="1" dirty="0"/>
                <a:t>, </a:t>
              </a:r>
              <a:r>
                <a:rPr lang="ru-RU" b="1" dirty="0" err="1"/>
                <a:t>послуги</a:t>
              </a:r>
              <a:r>
                <a:rPr lang="ru-RU" b="1" dirty="0"/>
                <a:t> </a:t>
              </a:r>
              <a:r>
                <a:rPr lang="ru-RU" b="1" dirty="0" err="1"/>
                <a:t>або</a:t>
              </a:r>
              <a:r>
                <a:rPr lang="ru-RU" b="1" dirty="0"/>
                <a:t> </a:t>
              </a:r>
              <a:r>
                <a:rPr lang="ru-RU" b="1" dirty="0" err="1"/>
                <a:t>ресурси</a:t>
              </a:r>
              <a:r>
                <a:rPr lang="ru-RU" b="1" dirty="0"/>
                <a:t>, </a:t>
              </a:r>
              <a:r>
                <a:rPr lang="ru-RU" b="1" dirty="0" err="1"/>
                <a:t>накопичення</a:t>
              </a:r>
              <a:endParaRPr lang="ru-RU" b="1" dirty="0"/>
            </a:p>
            <a:p>
              <a:pPr algn="ctr"/>
              <a:r>
                <a:rPr lang="ru-RU" b="1" dirty="0" err="1"/>
                <a:t>багатства</a:t>
              </a:r>
              <a:r>
                <a:rPr lang="ru-RU" b="1" dirty="0"/>
                <a:t> та </a:t>
              </a:r>
              <a:r>
                <a:rPr lang="ru-RU" b="1" dirty="0" err="1"/>
                <a:t>інвестування</a:t>
              </a:r>
              <a:r>
                <a:rPr lang="ru-RU" b="1" dirty="0"/>
                <a:t> в </a:t>
              </a:r>
              <a:r>
                <a:rPr lang="ru-RU" b="1" dirty="0" err="1"/>
                <a:t>майбутнє</a:t>
              </a:r>
              <a:r>
                <a:rPr lang="ru-RU" b="1" dirty="0"/>
                <a:t>.</a:t>
              </a:r>
              <a:endParaRPr lang="uk-UA" b="1" dirty="0"/>
            </a:p>
          </p:txBody>
        </p:sp>
        <p:sp>
          <p:nvSpPr>
            <p:cNvPr id="8" name="Прямокутник 7">
              <a:extLst>
                <a:ext uri="{FF2B5EF4-FFF2-40B4-BE49-F238E27FC236}">
                  <a16:creationId xmlns:a16="http://schemas.microsoft.com/office/drawing/2014/main" id="{9EC9696F-098D-99E4-1ACD-02ED1A8442D5}"/>
                </a:ext>
              </a:extLst>
            </p:cNvPr>
            <p:cNvSpPr/>
            <p:nvPr/>
          </p:nvSpPr>
          <p:spPr>
            <a:xfrm>
              <a:off x="1010193" y="1463040"/>
              <a:ext cx="949235" cy="992777"/>
            </a:xfrm>
            <a:prstGeom prst="rect">
              <a:avLst/>
            </a:prstGeom>
            <a:solidFill>
              <a:srgbClr val="00B0F0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9600" b="1" dirty="0">
                  <a:ln w="38100">
                    <a:solidFill>
                      <a:srgbClr val="FFFF00"/>
                    </a:solidFill>
                  </a:ln>
                  <a:solidFill>
                    <a:srgbClr val="FF0000"/>
                  </a:solidFill>
                </a:rPr>
                <a:t>!</a:t>
              </a:r>
            </a:p>
          </p:txBody>
        </p:sp>
      </p:grpSp>
      <p:pic>
        <p:nvPicPr>
          <p:cNvPr id="4" name="Рисунок 3">
            <a:hlinkClick r:id="rId2"/>
            <a:extLst>
              <a:ext uri="{FF2B5EF4-FFF2-40B4-BE49-F238E27FC236}">
                <a16:creationId xmlns:a16="http://schemas.microsoft.com/office/drawing/2014/main" id="{EC5EA35F-F885-3C9A-61EB-AC23C6D224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204265" y="5973168"/>
            <a:ext cx="891941" cy="821550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F632F5D-AD4C-31E5-C498-224C5B12E51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571" t="38858" r="19000" b="14793"/>
          <a:stretch/>
        </p:blipFill>
        <p:spPr>
          <a:xfrm>
            <a:off x="1915886" y="1740340"/>
            <a:ext cx="8159874" cy="4582083"/>
          </a:xfrm>
          <a:prstGeom prst="rect">
            <a:avLst/>
          </a:prstGeom>
        </p:spPr>
      </p:pic>
      <p:pic>
        <p:nvPicPr>
          <p:cNvPr id="10" name="Рисунок 9">
            <a:hlinkClick r:id="rId5"/>
            <a:extLst>
              <a:ext uri="{FF2B5EF4-FFF2-40B4-BE49-F238E27FC236}">
                <a16:creationId xmlns:a16="http://schemas.microsoft.com/office/drawing/2014/main" id="{C0C1886F-1227-F84A-2532-6A3BAD08383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57159"/>
            <a:ext cx="2565912" cy="100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296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93A8C4AD-879B-FEE8-05E9-2CB4B6B96D91}"/>
              </a:ext>
            </a:extLst>
          </p:cNvPr>
          <p:cNvSpPr/>
          <p:nvPr/>
        </p:nvSpPr>
        <p:spPr>
          <a:xfrm>
            <a:off x="95794" y="87086"/>
            <a:ext cx="12000412" cy="6618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rgbClr val="FF0000"/>
                </a:solidFill>
              </a:rPr>
              <a:t>Зарплата за роботу. </a:t>
            </a:r>
            <a:r>
              <a:rPr lang="ru-RU" b="1" dirty="0" err="1">
                <a:solidFill>
                  <a:schemeClr val="tx1"/>
                </a:solidFill>
              </a:rPr>
              <a:t>Якщо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хтось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працює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наприклад</a:t>
            </a:r>
            <a:r>
              <a:rPr lang="ru-RU" b="1" dirty="0">
                <a:solidFill>
                  <a:schemeClr val="tx1"/>
                </a:solidFill>
              </a:rPr>
              <a:t>, у </a:t>
            </a:r>
            <a:r>
              <a:rPr lang="ru-RU" b="1" dirty="0" err="1">
                <a:solidFill>
                  <a:schemeClr val="tx1"/>
                </a:solidFill>
              </a:rPr>
              <a:t>кав’ярні</a:t>
            </a:r>
            <a:r>
              <a:rPr lang="ru-RU" b="1" dirty="0">
                <a:solidFill>
                  <a:schemeClr val="tx1"/>
                </a:solidFill>
              </a:rPr>
              <a:t>, на </a:t>
            </a:r>
            <a:r>
              <a:rPr lang="ru-RU" b="1" dirty="0" err="1">
                <a:solidFill>
                  <a:schemeClr val="tx1"/>
                </a:solidFill>
              </a:rPr>
              <a:t>підприємстві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або</a:t>
            </a:r>
            <a:r>
              <a:rPr lang="ru-RU" b="1" dirty="0">
                <a:solidFill>
                  <a:schemeClr val="tx1"/>
                </a:solidFill>
              </a:rPr>
              <a:t> в </a:t>
            </a:r>
            <a:r>
              <a:rPr lang="ru-RU" b="1" dirty="0" err="1">
                <a:solidFill>
                  <a:schemeClr val="tx1"/>
                </a:solidFill>
              </a:rPr>
              <a:t>офісі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він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отримує</a:t>
            </a:r>
            <a:r>
              <a:rPr lang="ru-RU" b="1" dirty="0">
                <a:solidFill>
                  <a:schemeClr val="tx1"/>
                </a:solidFill>
              </a:rPr>
              <a:t> зарплату в </a:t>
            </a:r>
            <a:r>
              <a:rPr lang="ru-RU" b="1" dirty="0" err="1">
                <a:solidFill>
                  <a:schemeClr val="tx1"/>
                </a:solidFill>
              </a:rPr>
              <a:t>обмін</a:t>
            </a:r>
            <a:r>
              <a:rPr lang="ru-RU" b="1" dirty="0">
                <a:solidFill>
                  <a:schemeClr val="tx1"/>
                </a:solidFill>
              </a:rPr>
              <a:t> на свою </a:t>
            </a:r>
            <a:r>
              <a:rPr lang="ru-RU" b="1" dirty="0" err="1">
                <a:solidFill>
                  <a:schemeClr val="tx1"/>
                </a:solidFill>
              </a:rPr>
              <a:t>працю</a:t>
            </a:r>
            <a:r>
              <a:rPr lang="ru-RU" b="1" dirty="0">
                <a:solidFill>
                  <a:schemeClr val="tx1"/>
                </a:solidFill>
              </a:rPr>
              <a:t>. Тут </a:t>
            </a:r>
            <a:r>
              <a:rPr lang="ru-RU" b="1" dirty="0" err="1">
                <a:solidFill>
                  <a:schemeClr val="tx1"/>
                </a:solidFill>
              </a:rPr>
              <a:t>гроші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слугують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винагородою</a:t>
            </a:r>
            <a:r>
              <a:rPr lang="ru-RU" b="1" dirty="0">
                <a:solidFill>
                  <a:schemeClr val="tx1"/>
                </a:solidFill>
              </a:rPr>
              <a:t> за </a:t>
            </a:r>
            <a:r>
              <a:rPr lang="ru-RU" b="1" dirty="0" err="1">
                <a:solidFill>
                  <a:schemeClr val="tx1"/>
                </a:solidFill>
              </a:rPr>
              <a:t>виконану</a:t>
            </a:r>
            <a:r>
              <a:rPr lang="ru-RU" b="1" dirty="0">
                <a:solidFill>
                  <a:schemeClr val="tx1"/>
                </a:solidFill>
              </a:rPr>
              <a:t> роботу.</a:t>
            </a:r>
          </a:p>
        </p:txBody>
      </p:sp>
      <p:pic>
        <p:nvPicPr>
          <p:cNvPr id="4" name="Рисунок 3">
            <a:hlinkClick r:id="rId2"/>
            <a:extLst>
              <a:ext uri="{FF2B5EF4-FFF2-40B4-BE49-F238E27FC236}">
                <a16:creationId xmlns:a16="http://schemas.microsoft.com/office/drawing/2014/main" id="{EC5EA35F-F885-3C9A-61EB-AC23C6D224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204265" y="5973168"/>
            <a:ext cx="891941" cy="821550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F2826B7-71B2-895A-7AC0-4D347A928EC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143" t="34667" r="30214" b="10222"/>
          <a:stretch/>
        </p:blipFill>
        <p:spPr>
          <a:xfrm>
            <a:off x="3483428" y="853439"/>
            <a:ext cx="4798423" cy="5800877"/>
          </a:xfrm>
          <a:prstGeom prst="rect">
            <a:avLst/>
          </a:prstGeom>
        </p:spPr>
      </p:pic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53C0102E-4C67-73E3-2C16-CC38757BE9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57159"/>
            <a:ext cx="2565912" cy="100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55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hlinkClick r:id="rId2"/>
            <a:extLst>
              <a:ext uri="{FF2B5EF4-FFF2-40B4-BE49-F238E27FC236}">
                <a16:creationId xmlns:a16="http://schemas.microsoft.com/office/drawing/2014/main" id="{EC5EA35F-F885-3C9A-61EB-AC23C6D224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204265" y="5973168"/>
            <a:ext cx="891941" cy="821550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93A8C4AD-879B-FEE8-05E9-2CB4B6B96D91}"/>
              </a:ext>
            </a:extLst>
          </p:cNvPr>
          <p:cNvSpPr/>
          <p:nvPr/>
        </p:nvSpPr>
        <p:spPr>
          <a:xfrm>
            <a:off x="95794" y="87085"/>
            <a:ext cx="12000412" cy="90569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rgbClr val="FF0000"/>
                </a:solidFill>
              </a:rPr>
              <a:t>Виплата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податків</a:t>
            </a:r>
            <a:r>
              <a:rPr lang="ru-RU" b="1" dirty="0">
                <a:solidFill>
                  <a:srgbClr val="FF0000"/>
                </a:solidFill>
              </a:rPr>
              <a:t>. </a:t>
            </a:r>
            <a:r>
              <a:rPr lang="ru-RU" b="1" dirty="0">
                <a:solidFill>
                  <a:schemeClr val="tx1"/>
                </a:solidFill>
              </a:rPr>
              <a:t>Коли люди </a:t>
            </a:r>
            <a:r>
              <a:rPr lang="ru-RU" b="1" dirty="0" err="1">
                <a:solidFill>
                  <a:schemeClr val="tx1"/>
                </a:solidFill>
              </a:rPr>
              <a:t>або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компанії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заробляють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гроші</a:t>
            </a:r>
            <a:r>
              <a:rPr lang="ru-RU" b="1" dirty="0">
                <a:solidFill>
                  <a:schemeClr val="tx1"/>
                </a:solidFill>
              </a:rPr>
              <a:t>, вони </a:t>
            </a:r>
            <a:r>
              <a:rPr lang="ru-RU" b="1" dirty="0" err="1">
                <a:solidFill>
                  <a:schemeClr val="tx1"/>
                </a:solidFill>
              </a:rPr>
              <a:t>мають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платити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частину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цих</a:t>
            </a:r>
            <a:r>
              <a:rPr lang="ru-RU" b="1" dirty="0">
                <a:solidFill>
                  <a:schemeClr val="tx1"/>
                </a:solidFill>
              </a:rPr>
              <a:t> грошей у </a:t>
            </a:r>
            <a:r>
              <a:rPr lang="ru-RU" b="1" dirty="0" err="1">
                <a:solidFill>
                  <a:schemeClr val="tx1"/>
                </a:solidFill>
              </a:rPr>
              <a:t>вигляді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податків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державі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Ці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гроші</a:t>
            </a:r>
            <a:r>
              <a:rPr lang="ru-RU" b="1" dirty="0">
                <a:solidFill>
                  <a:schemeClr val="tx1"/>
                </a:solidFill>
              </a:rPr>
              <a:t> держава </a:t>
            </a:r>
            <a:r>
              <a:rPr lang="ru-RU" b="1" dirty="0" err="1">
                <a:solidFill>
                  <a:schemeClr val="tx1"/>
                </a:solidFill>
              </a:rPr>
              <a:t>використовує</a:t>
            </a:r>
            <a:r>
              <a:rPr lang="ru-RU" b="1" dirty="0">
                <a:solidFill>
                  <a:schemeClr val="tx1"/>
                </a:solidFill>
              </a:rPr>
              <a:t> на </a:t>
            </a:r>
            <a:r>
              <a:rPr lang="ru-RU" b="1" dirty="0" err="1">
                <a:solidFill>
                  <a:schemeClr val="tx1"/>
                </a:solidFill>
              </a:rPr>
              <a:t>різні</a:t>
            </a:r>
            <a:r>
              <a:rPr lang="ru-RU" b="1" dirty="0">
                <a:solidFill>
                  <a:schemeClr val="tx1"/>
                </a:solidFill>
              </a:rPr>
              <a:t> потреби </a:t>
            </a:r>
            <a:r>
              <a:rPr lang="ru-RU" b="1" dirty="0" err="1">
                <a:solidFill>
                  <a:schemeClr val="tx1"/>
                </a:solidFill>
              </a:rPr>
              <a:t>суспільства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наприклад</a:t>
            </a:r>
            <a:r>
              <a:rPr lang="ru-RU" b="1" dirty="0">
                <a:solidFill>
                  <a:schemeClr val="tx1"/>
                </a:solidFill>
              </a:rPr>
              <a:t>, на </a:t>
            </a:r>
            <a:r>
              <a:rPr lang="ru-RU" b="1" dirty="0" err="1">
                <a:solidFill>
                  <a:schemeClr val="tx1"/>
                </a:solidFill>
              </a:rPr>
              <a:t>будівництво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доріг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освіту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медичне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обслуговування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тощо</a:t>
            </a:r>
            <a:r>
              <a:rPr lang="ru-RU" b="1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0FC39B7-0FB3-2C4F-C5CD-A455E0B5356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285" t="31619" r="13215" b="9968"/>
          <a:stretch/>
        </p:blipFill>
        <p:spPr>
          <a:xfrm>
            <a:off x="1550125" y="1219200"/>
            <a:ext cx="9303026" cy="5225143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A0F53A25-3F95-BCC8-82BA-3CF2B8632ED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57159"/>
            <a:ext cx="2565912" cy="100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805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hlinkClick r:id="rId2"/>
            <a:extLst>
              <a:ext uri="{FF2B5EF4-FFF2-40B4-BE49-F238E27FC236}">
                <a16:creationId xmlns:a16="http://schemas.microsoft.com/office/drawing/2014/main" id="{EC5EA35F-F885-3C9A-61EB-AC23C6D224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204265" y="5973168"/>
            <a:ext cx="891941" cy="821550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93A8C4AD-879B-FEE8-05E9-2CB4B6B96D91}"/>
              </a:ext>
            </a:extLst>
          </p:cNvPr>
          <p:cNvSpPr/>
          <p:nvPr/>
        </p:nvSpPr>
        <p:spPr>
          <a:xfrm>
            <a:off x="95794" y="87085"/>
            <a:ext cx="12000412" cy="37446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Уявімо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що</a:t>
            </a:r>
            <a:r>
              <a:rPr lang="ru-RU" b="1" dirty="0">
                <a:solidFill>
                  <a:schemeClr val="tx1"/>
                </a:solidFill>
              </a:rPr>
              <a:t> у </a:t>
            </a:r>
            <a:r>
              <a:rPr lang="ru-RU" b="1" dirty="0" err="1">
                <a:solidFill>
                  <a:schemeClr val="tx1"/>
                </a:solidFill>
              </a:rPr>
              <a:t>світі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раптом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зникли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гроші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Що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тоді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сталося</a:t>
            </a:r>
            <a:r>
              <a:rPr lang="ru-RU" b="1" dirty="0">
                <a:solidFill>
                  <a:schemeClr val="tx1"/>
                </a:solidFill>
              </a:rPr>
              <a:t> б?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0D06048-83E6-1BE0-45F1-86C6C6CB9AF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0429" t="19301" r="37143" b="17714"/>
          <a:stretch/>
        </p:blipFill>
        <p:spPr>
          <a:xfrm>
            <a:off x="95793" y="770252"/>
            <a:ext cx="6230913" cy="5202916"/>
          </a:xfrm>
          <a:prstGeom prst="roundRect">
            <a:avLst>
              <a:gd name="adj" fmla="val 8718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F5A4D96-5436-423D-2F5F-52F8E3ED34F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52572" t="22349" r="9572" b="32063"/>
          <a:stretch/>
        </p:blipFill>
        <p:spPr>
          <a:xfrm>
            <a:off x="6425743" y="1192618"/>
            <a:ext cx="5670463" cy="3840937"/>
          </a:xfrm>
          <a:prstGeom prst="roundRect">
            <a:avLst>
              <a:gd name="adj" fmla="val 9431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>
            <a:hlinkClick r:id="rId8"/>
            <a:extLst>
              <a:ext uri="{FF2B5EF4-FFF2-40B4-BE49-F238E27FC236}">
                <a16:creationId xmlns:a16="http://schemas.microsoft.com/office/drawing/2014/main" id="{5EC9BB45-ADD6-FE6C-0560-DB93D0AA54A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57159"/>
            <a:ext cx="2565912" cy="100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59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hlinkClick r:id="rId2"/>
            <a:extLst>
              <a:ext uri="{FF2B5EF4-FFF2-40B4-BE49-F238E27FC236}">
                <a16:creationId xmlns:a16="http://schemas.microsoft.com/office/drawing/2014/main" id="{EC5EA35F-F885-3C9A-61EB-AC23C6D224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204265" y="5973168"/>
            <a:ext cx="891941" cy="821550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Прямокутник: округлені кути 4">
            <a:extLst>
              <a:ext uri="{FF2B5EF4-FFF2-40B4-BE49-F238E27FC236}">
                <a16:creationId xmlns:a16="http://schemas.microsoft.com/office/drawing/2014/main" id="{93A8C4AD-879B-FEE8-05E9-2CB4B6B96D91}"/>
              </a:ext>
            </a:extLst>
          </p:cNvPr>
          <p:cNvSpPr/>
          <p:nvPr/>
        </p:nvSpPr>
        <p:spPr>
          <a:xfrm>
            <a:off x="95794" y="87085"/>
            <a:ext cx="12000412" cy="38317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Основні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функції</a:t>
            </a:r>
            <a:r>
              <a:rPr lang="ru-RU" b="1" dirty="0">
                <a:solidFill>
                  <a:schemeClr val="tx1"/>
                </a:solidFill>
              </a:rPr>
              <a:t> грошей: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B60FE25-FA69-9D8C-BF14-EB271670984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5642" t="63125" r="12072" b="24989"/>
          <a:stretch/>
        </p:blipFill>
        <p:spPr>
          <a:xfrm>
            <a:off x="1454328" y="675874"/>
            <a:ext cx="9117839" cy="978755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Сейф с деньгами и монетами | Премиум вектор">
            <a:extLst>
              <a:ext uri="{FF2B5EF4-FFF2-40B4-BE49-F238E27FC236}">
                <a16:creationId xmlns:a16="http://schemas.microsoft.com/office/drawing/2014/main" id="{5C2BAA73-A41E-35E7-AE4A-FEBF30E9AE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285" y="803225"/>
            <a:ext cx="7168379" cy="6572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099341F6-4FC2-1B85-2F9F-343B7F4F97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57159"/>
            <a:ext cx="2565912" cy="100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12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304</Words>
  <Application>Microsoft Office PowerPoint</Application>
  <PresentationFormat>Широкий екран</PresentationFormat>
  <Paragraphs>18</Paragraphs>
  <Slides>9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5" baseType="lpstr">
      <vt:lpstr>Arial</vt:lpstr>
      <vt:lpstr>Arial Black</vt:lpstr>
      <vt:lpstr>BauhausC Medium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39</cp:revision>
  <dcterms:created xsi:type="dcterms:W3CDTF">2025-03-03T20:30:53Z</dcterms:created>
  <dcterms:modified xsi:type="dcterms:W3CDTF">2025-08-28T18:47:22Z</dcterms:modified>
</cp:coreProperties>
</file>