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327" r:id="rId4"/>
    <p:sldId id="262" r:id="rId5"/>
    <p:sldId id="285" r:id="rId6"/>
    <p:sldId id="286" r:id="rId7"/>
    <p:sldId id="303" r:id="rId8"/>
    <p:sldId id="304" r:id="rId9"/>
    <p:sldId id="284" r:id="rId10"/>
    <p:sldId id="287" r:id="rId11"/>
    <p:sldId id="305" r:id="rId12"/>
    <p:sldId id="330" r:id="rId13"/>
    <p:sldId id="288" r:id="rId14"/>
    <p:sldId id="308" r:id="rId15"/>
    <p:sldId id="309" r:id="rId16"/>
    <p:sldId id="310" r:id="rId17"/>
    <p:sldId id="312" r:id="rId18"/>
    <p:sldId id="324" r:id="rId19"/>
    <p:sldId id="300" r:id="rId20"/>
    <p:sldId id="299" r:id="rId21"/>
    <p:sldId id="318" r:id="rId22"/>
    <p:sldId id="325" r:id="rId23"/>
    <p:sldId id="295" r:id="rId24"/>
    <p:sldId id="298" r:id="rId25"/>
    <p:sldId id="314" r:id="rId26"/>
    <p:sldId id="315" r:id="rId27"/>
    <p:sldId id="289" r:id="rId28"/>
    <p:sldId id="322" r:id="rId29"/>
    <p:sldId id="319" r:id="rId30"/>
    <p:sldId id="329" r:id="rId31"/>
    <p:sldId id="306" r:id="rId32"/>
    <p:sldId id="290" r:id="rId33"/>
    <p:sldId id="316" r:id="rId34"/>
    <p:sldId id="291" r:id="rId35"/>
    <p:sldId id="328" r:id="rId36"/>
    <p:sldId id="320" r:id="rId37"/>
    <p:sldId id="292" r:id="rId38"/>
    <p:sldId id="326" r:id="rId39"/>
    <p:sldId id="323" r:id="rId40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73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3" Type="http://schemas.openxmlformats.org/officeDocument/2006/relationships/tableStyles" Target="tableStyles.xml"/><Relationship Id="rId42" Type="http://schemas.openxmlformats.org/officeDocument/2006/relationships/viewProps" Target="viewProps.xml"/><Relationship Id="rId41" Type="http://schemas.openxmlformats.org/officeDocument/2006/relationships/presProps" Target="presProps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80FC79B3-1F3E-4951-9A79-DD90FA7CC97D}" type="datetimeFigureOut">
              <a:rPr lang="uk-UA" smtClean="0"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4B0F1FE-2DD5-4FA1-9A51-13DF089A7FF8}" type="slidenum">
              <a:rPr lang="uk-UA" smtClean="0"/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C79B3-1F3E-4951-9A79-DD90FA7CC97D}" type="datetimeFigureOut">
              <a:rPr lang="uk-UA" smtClean="0"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0F1FE-2DD5-4FA1-9A51-13DF089A7FF8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C79B3-1F3E-4951-9A79-DD90FA7CC97D}" type="datetimeFigureOut">
              <a:rPr lang="uk-UA" smtClean="0"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0F1FE-2DD5-4FA1-9A51-13DF089A7FF8}" type="slidenum">
              <a:rPr lang="uk-UA" smtClean="0"/>
            </a:fld>
            <a:endParaRPr lang="uk-UA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C79B3-1F3E-4951-9A79-DD90FA7CC97D}" type="datetimeFigureOut">
              <a:rPr lang="uk-UA" smtClean="0"/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0F1FE-2DD5-4FA1-9A51-13DF089A7FF8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0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0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C79B3-1F3E-4951-9A79-DD90FA7CC97D}" type="datetimeFigureOut">
              <a:rPr lang="uk-UA" smtClean="0"/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0F1FE-2DD5-4FA1-9A51-13DF089A7FF8}" type="slidenum">
              <a:rPr lang="uk-UA" smtClean="0"/>
            </a:fld>
            <a:endParaRPr lang="uk-UA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C79B3-1F3E-4951-9A79-DD90FA7CC97D}" type="datetimeFigureOut">
              <a:rPr lang="uk-UA" smtClean="0"/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0F1FE-2DD5-4FA1-9A51-13DF089A7FF8}" type="slidenum">
              <a:rPr lang="uk-UA" smtClean="0"/>
            </a:fld>
            <a:endParaRPr lang="uk-UA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C79B3-1F3E-4951-9A79-DD90FA7CC97D}" type="datetimeFigureOut">
              <a:rPr lang="uk-UA" smtClean="0"/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0F1FE-2DD5-4FA1-9A51-13DF089A7FF8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C79B3-1F3E-4951-9A79-DD90FA7CC97D}" type="datetimeFigureOut">
              <a:rPr lang="uk-UA" smtClean="0"/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0F1FE-2DD5-4FA1-9A51-13DF089A7FF8}" type="slidenum">
              <a:rPr lang="uk-UA" smtClean="0"/>
            </a:fld>
            <a:endParaRPr lang="uk-UA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C79B3-1F3E-4951-9A79-DD90FA7CC97D}" type="datetimeFigureOut">
              <a:rPr lang="uk-UA" smtClean="0"/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0F1FE-2DD5-4FA1-9A51-13DF089A7FF8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C79B3-1F3E-4951-9A79-DD90FA7CC97D}" type="datetimeFigureOut">
              <a:rPr lang="uk-UA" smtClean="0"/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0F1FE-2DD5-4FA1-9A51-13DF089A7FF8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C79B3-1F3E-4951-9A79-DD90FA7CC97D}" type="datetimeFigureOut">
              <a:rPr lang="uk-UA" smtClean="0"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0F1FE-2DD5-4FA1-9A51-13DF089A7FF8}" type="slidenum">
              <a:rPr lang="uk-UA" smtClean="0"/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C79B3-1F3E-4951-9A79-DD90FA7CC97D}" type="datetimeFigureOut">
              <a:rPr lang="uk-UA" smtClean="0"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0F1FE-2DD5-4FA1-9A51-13DF089A7FF8}" type="slidenum">
              <a:rPr lang="uk-UA" smtClean="0"/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C79B3-1F3E-4951-9A79-DD90FA7CC97D}" type="datetimeFigureOut">
              <a:rPr lang="uk-UA" smtClean="0"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0F1FE-2DD5-4FA1-9A51-13DF089A7FF8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C79B3-1F3E-4951-9A79-DD90FA7CC97D}" type="datetimeFigureOut">
              <a:rPr lang="uk-UA" smtClean="0"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0F1FE-2DD5-4FA1-9A51-13DF089A7FF8}" type="slidenum">
              <a:rPr lang="uk-UA" smtClean="0"/>
            </a:fld>
            <a:endParaRPr lang="uk-UA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C79B3-1F3E-4951-9A79-DD90FA7CC97D}" type="datetimeFigureOut">
              <a:rPr lang="uk-UA" smtClean="0"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0F1FE-2DD5-4FA1-9A51-13DF089A7FF8}" type="slidenum">
              <a:rPr lang="uk-UA" smtClean="0"/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C79B3-1F3E-4951-9A79-DD90FA7CC97D}" type="datetimeFigureOut">
              <a:rPr lang="uk-UA" smtClean="0"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0F1FE-2DD5-4FA1-9A51-13DF089A7FF8}" type="slidenum">
              <a:rPr lang="uk-UA" smtClean="0"/>
            </a:fld>
            <a:endParaRPr lang="uk-UA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C79B3-1F3E-4951-9A79-DD90FA7CC97D}" type="datetimeFigureOut">
              <a:rPr lang="uk-UA" smtClean="0"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0F1FE-2DD5-4FA1-9A51-13DF089A7FF8}" type="slidenum">
              <a:rPr lang="uk-UA" smtClean="0"/>
            </a:fld>
            <a:endParaRPr lang="uk-UA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0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9" Type="http://schemas.openxmlformats.org/officeDocument/2006/relationships/image" Target="../media/image4.png"/><Relationship Id="rId18" Type="http://schemas.openxmlformats.org/officeDocument/2006/relationships/image" Target="../media/image3.png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0FC79B3-1F3E-4951-9A79-DD90FA7CC97D}" type="datetimeFigureOut">
              <a:rPr lang="uk-UA" smtClean="0"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4B0F1FE-2DD5-4FA1-9A51-13DF089A7FF8}" type="slidenum">
              <a:rPr lang="uk-UA" smtClean="0"/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9.jpeg"/><Relationship Id="rId1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0.png"/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2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34.jpeg"/><Relationship Id="rId1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36.jpeg"/><Relationship Id="rId1" Type="http://schemas.openxmlformats.org/officeDocument/2006/relationships/hyperlink" Target="https://bladenonline.com/celebrate-a-fall-favorite-national-pumpkin-day-is-tomorrow/" TargetMode="External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image" Target="../media/image40.png"/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42.jpeg"/><Relationship Id="rId1" Type="http://schemas.openxmlformats.org/officeDocument/2006/relationships/image" Target="../media/image4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44.png"/><Relationship Id="rId1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5.jpeg"/></Relationships>
</file>

<file path=ppt/slides/_rels/slide3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image" Target="../media/image4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50.png"/><Relationship Id="rId1" Type="http://schemas.openxmlformats.org/officeDocument/2006/relationships/image" Target="../media/image4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52.png"/><Relationship Id="rId1" Type="http://schemas.openxmlformats.org/officeDocument/2006/relationships/image" Target="../media/image51.jpeg"/></Relationships>
</file>

<file path=ppt/slides/_rels/slide3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image" Target="../media/image53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5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hyperlink" Target="https://propozitsiya.com/ua/ukrayina-zaymaye-druge-misce-v-sviti-za-vyrobnyctvom-garbuziv" TargetMode="External"/><Relationship Id="rId1" Type="http://schemas.openxmlformats.org/officeDocument/2006/relationships/hyperlink" Target="https://propozitsiya.com/ua/tehnologiya-vyroshchuvannya-garbuza-golonasinnog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uk-UA" sz="5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uk-UA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Відкритий  захід з економіки</a:t>
            </a:r>
            <a:r>
              <a:rPr lang="uk-UA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  </a:t>
            </a:r>
            <a:br>
              <a:rPr lang="uk-UA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uk-UA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на тему:</a:t>
            </a:r>
            <a:br>
              <a:rPr lang="uk-UA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endParaRPr lang="uk-UA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462217"/>
            <a:ext cx="9601196" cy="171936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uk-UA" sz="1200" b="1" i="1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uk-UA" sz="5400" b="1" i="1" dirty="0" smtClean="0">
                <a:solidFill>
                  <a:srgbClr val="7030A0"/>
                </a:solidFill>
              </a:rPr>
              <a:t>“Економічні поняття в повсякденному житті”</a:t>
            </a:r>
            <a:endParaRPr lang="uk-UA" sz="5400" b="1" dirty="0">
              <a:solidFill>
                <a:srgbClr val="7030A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14509" y="4746661"/>
            <a:ext cx="4438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dirty="0" smtClean="0"/>
              <a:t>ВИКЛАДАЧ КОЛЕДЖУ ВНЗ «КИЇВСЬКИЙ УНІВЕРСИТЕТ РИНКОВИХ ВІДНОСИН»</a:t>
            </a:r>
            <a:endParaRPr lang="uk-UA" i="1" dirty="0" smtClean="0"/>
          </a:p>
          <a:p>
            <a:r>
              <a:rPr lang="uk-UA" i="1" dirty="0" smtClean="0"/>
              <a:t>КУРГАН ТЕТЯНА ВОЛОДИМИРІВНА</a:t>
            </a:r>
            <a:endParaRPr lang="ru-RU" i="1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8951" y="462336"/>
            <a:ext cx="9601196" cy="4736387"/>
          </a:xfrm>
        </p:spPr>
        <p:txBody>
          <a:bodyPr>
            <a:normAutofit fontScale="25000" lnSpcReduction="20000"/>
          </a:bodyPr>
          <a:lstStyle/>
          <a:p>
            <a:pPr marL="0" indent="360680">
              <a:lnSpc>
                <a:spcPct val="120000"/>
              </a:lnSpc>
              <a:buNone/>
            </a:pPr>
            <a:r>
              <a:rPr lang="ru-RU" sz="9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Мета:</a:t>
            </a:r>
            <a:endParaRPr lang="ru-RU" sz="96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ru-RU" sz="8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навчальна</a:t>
            </a:r>
            <a:r>
              <a:rPr lang="ru-RU" sz="8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актуалізувати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поглибити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студентів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економічні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продукт», 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потреби», «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виробництво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«попит», «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пропозиція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ціна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гроші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ru-RU" sz="8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виховна</a:t>
            </a:r>
            <a:r>
              <a:rPr lang="ru-RU" sz="8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 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виховати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інтерес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економіки</a:t>
            </a:r>
            <a:r>
              <a:rPr lang="ru-RU" sz="8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зацікавленість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вивченні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предмету,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самосвідомість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громадську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гідність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сформувати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свідомість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любов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рідного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краю,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повагу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культури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історії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рідного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народу,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виховання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шанобливого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ставлення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культури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усіх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народів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ru-RU" sz="8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розвиваюча</a:t>
            </a:r>
            <a:r>
              <a:rPr lang="ru-RU" sz="8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 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сформувати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вміння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логічно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нестандартно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мислити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виділяти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головне та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робити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висновки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розвивати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професійне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розвивати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уміння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узагальнювати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систематизувати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створювати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ситуації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зацікавленості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позитивні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емоції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відношенню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7927" y="2312457"/>
            <a:ext cx="9601196" cy="1303867"/>
          </a:xfrm>
        </p:spPr>
        <p:txBody>
          <a:bodyPr>
            <a:normAutofit fontScale="90000"/>
          </a:bodyPr>
          <a:lstStyle/>
          <a:p>
            <a:pPr algn="r"/>
            <a:r>
              <a:rPr lang="uk-UA" dirty="0"/>
              <a:t>“</a:t>
            </a:r>
            <a:r>
              <a:rPr dirty="0"/>
              <a:t>Я не чекав натхнення. Успіх прийшов після того, як я щодня вставав і працював для досягнення мети.</a:t>
            </a:r>
            <a:r>
              <a:rPr lang="uk-UA" dirty="0"/>
              <a:t>”</a:t>
            </a:r>
            <a:r>
              <a:rPr dirty="0"/>
              <a:t> </a:t>
            </a:r>
            <a:br>
              <a:rPr dirty="0"/>
            </a:br>
            <a:br>
              <a:rPr dirty="0"/>
            </a:br>
            <a:r>
              <a:rPr sz="3200" b="1" i="1" dirty="0">
                <a:solidFill>
                  <a:srgbClr val="FF0000"/>
                </a:solidFill>
              </a:rPr>
              <a:t>Фрік Вермюлен,</a:t>
            </a:r>
            <a:br>
              <a:rPr sz="3200" b="1" i="1" dirty="0">
                <a:solidFill>
                  <a:srgbClr val="FF0000"/>
                </a:solidFill>
              </a:rPr>
            </a:br>
            <a:r>
              <a:rPr sz="3200" b="1" i="1" dirty="0">
                <a:solidFill>
                  <a:srgbClr val="FF0000"/>
                </a:solidFill>
              </a:rPr>
              <a:t> підприємець </a:t>
            </a:r>
            <a:br>
              <a:rPr sz="3200" b="1" i="1" dirty="0">
                <a:solidFill>
                  <a:srgbClr val="FF0000"/>
                </a:solidFill>
              </a:rPr>
            </a:br>
            <a:r>
              <a:rPr sz="3200" b="1" i="1" dirty="0">
                <a:solidFill>
                  <a:srgbClr val="FF0000"/>
                </a:solidFill>
              </a:rPr>
              <a:t>Лондонської школи </a:t>
            </a:r>
            <a:br>
              <a:rPr sz="3200" b="1" i="1" dirty="0">
                <a:solidFill>
                  <a:srgbClr val="FF0000"/>
                </a:solidFill>
              </a:rPr>
            </a:br>
            <a:r>
              <a:rPr sz="3200" b="1" i="1" dirty="0">
                <a:solidFill>
                  <a:srgbClr val="FF0000"/>
                </a:solidFill>
              </a:rPr>
              <a:t>бізнесу і стратегії</a:t>
            </a:r>
            <a:r>
              <a:rPr lang="uk-UA" sz="3200" b="1" i="1" dirty="0" smtClean="0">
                <a:solidFill>
                  <a:srgbClr val="FF0000"/>
                </a:solidFill>
              </a:rPr>
              <a:t>  </a:t>
            </a:r>
            <a:r>
              <a:rPr lang="uk-UA" sz="3200" i="1" dirty="0" smtClean="0"/>
              <a:t>                                </a:t>
            </a:r>
            <a:br>
              <a:rPr lang="uk-UA" sz="3200" i="1" dirty="0"/>
            </a:br>
            <a:endParaRPr lang="uk-UA" sz="3200" i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906780" y="3129280"/>
            <a:ext cx="4565650" cy="30264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uk-UA" altLang="en-US" sz="3200" b="1" i="1" u="sng">
                <a:solidFill>
                  <a:srgbClr val="FF0000"/>
                </a:solidFill>
              </a:rPr>
              <a:t>Повторення</a:t>
            </a:r>
            <a:endParaRPr lang="uk-UA" altLang="en-US" sz="3200" b="1" i="1" u="sng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575" y="2560320"/>
            <a:ext cx="7966710" cy="3310255"/>
          </a:xfrm>
        </p:spPr>
        <p:txBody>
          <a:bodyPr/>
          <a:lstStyle/>
          <a:p>
            <a:r>
              <a:rPr lang="uk-UA" altLang="en-US" sz="6600"/>
              <a:t>Що таке продукт?</a:t>
            </a:r>
            <a:endParaRPr lang="uk-UA" altLang="en-US" sz="660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7768590" y="4229735"/>
            <a:ext cx="3790315" cy="19932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1086" y="1034202"/>
            <a:ext cx="9601196" cy="3318936"/>
          </a:xfrm>
        </p:spPr>
        <p:txBody>
          <a:bodyPr>
            <a:noAutofit/>
          </a:bodyPr>
          <a:lstStyle/>
          <a:p>
            <a:pPr algn="l"/>
            <a:r>
              <a:rPr 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</a:t>
            </a:r>
            <a:r>
              <a:rPr lang="uk-UA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одукт</a:t>
            </a:r>
            <a:r>
              <a:rPr lang="en-US" sz="4400"/>
              <a:t>— речовий або інтелектуальний результат людської праці, або речовина, яка служить матеріалом для виготовлення або вироблення чого-небудь, а також товар, який задовільняє бажання чи потреби ринку.</a:t>
            </a:r>
            <a:endParaRPr lang="en-US" sz="4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uk-UA" altLang="en-US" sz="3200" b="1" i="1" u="sng">
                <a:solidFill>
                  <a:srgbClr val="FF0000"/>
                </a:solidFill>
              </a:rPr>
              <a:t>Повторення</a:t>
            </a:r>
            <a:endParaRPr lang="uk-UA" altLang="en-US" sz="3200" b="1" i="1" u="sng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575" y="2560320"/>
            <a:ext cx="7629525" cy="3310255"/>
          </a:xfrm>
        </p:spPr>
        <p:txBody>
          <a:bodyPr/>
          <a:lstStyle/>
          <a:p>
            <a:r>
              <a:rPr lang="uk-UA" altLang="en-US" sz="6600"/>
              <a:t>Що таке потреби?</a:t>
            </a:r>
            <a:endParaRPr lang="uk-UA" altLang="en-US" sz="660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7724775" y="3846195"/>
            <a:ext cx="3862070" cy="24072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b="1">
                <a:solidFill>
                  <a:srgbClr val="FF0000"/>
                </a:solidFill>
              </a:rPr>
              <a:t>Потреби</a:t>
            </a:r>
            <a:r>
              <a:rPr lang="en-US" sz="4400"/>
              <a:t> — це прояв необхідності отримати певні блага, відчуття нестачі чогось, бажання це придбати.</a:t>
            </a:r>
            <a:endParaRPr lang="en-US" sz="4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89" y="1213107"/>
            <a:ext cx="8639708" cy="1303867"/>
          </a:xfrm>
        </p:spPr>
        <p:txBody>
          <a:bodyPr>
            <a:noAutofit/>
          </a:bodyPr>
          <a:lstStyle/>
          <a:p>
            <a:r>
              <a:rPr lang="uk-UA" altLang="en-US" sz="3600" dirty="0"/>
              <a:t>Сьогодні мова буде іти про економіку певного продукту. </a:t>
            </a:r>
            <a:r>
              <a:rPr lang="en-US" sz="3600" dirty="0" err="1"/>
              <a:t>Вчені</a:t>
            </a:r>
            <a:r>
              <a:rPr lang="en-US" sz="3600" dirty="0"/>
              <a:t> </a:t>
            </a:r>
            <a:r>
              <a:rPr lang="en-US" sz="3600" dirty="0" err="1"/>
              <a:t>досі</a:t>
            </a:r>
            <a:r>
              <a:rPr lang="en-US" sz="3600" dirty="0"/>
              <a:t> </a:t>
            </a:r>
            <a:r>
              <a:rPr lang="en-US" sz="3600" dirty="0" err="1"/>
              <a:t>сперечаються</a:t>
            </a:r>
            <a:r>
              <a:rPr lang="en-US" sz="3600" dirty="0"/>
              <a:t>: </a:t>
            </a:r>
            <a:br>
              <a:rPr lang="en-US" sz="3600" dirty="0"/>
            </a:br>
            <a:r>
              <a:rPr lang="en-US" sz="3600" dirty="0" err="1"/>
              <a:t>це</a:t>
            </a:r>
            <a:r>
              <a:rPr lang="en-US" sz="3600" dirty="0"/>
              <a:t> </a:t>
            </a:r>
            <a:r>
              <a:rPr lang="en-US" sz="3600" dirty="0" err="1"/>
              <a:t>ягода</a:t>
            </a:r>
            <a:r>
              <a:rPr lang="en-US" sz="3600" dirty="0"/>
              <a:t> </a:t>
            </a:r>
            <a:r>
              <a:rPr lang="en-US" sz="3600" dirty="0" err="1"/>
              <a:t>або</a:t>
            </a:r>
            <a:r>
              <a:rPr lang="en-US" sz="3600" dirty="0"/>
              <a:t> </a:t>
            </a:r>
            <a:r>
              <a:rPr lang="en-US" sz="3600" dirty="0" err="1"/>
              <a:t>фрукт</a:t>
            </a:r>
            <a:r>
              <a:rPr lang="uk-UA" altLang="en-US" sz="3600" dirty="0"/>
              <a:t>, </a:t>
            </a:r>
            <a:r>
              <a:rPr lang="en-US" sz="3600" dirty="0" err="1"/>
              <a:t>або</a:t>
            </a:r>
            <a:r>
              <a:rPr lang="en-US" sz="3600" dirty="0"/>
              <a:t> </a:t>
            </a:r>
            <a:r>
              <a:rPr lang="en-US" sz="3600" dirty="0" err="1"/>
              <a:t>овоч</a:t>
            </a:r>
            <a:r>
              <a:rPr lang="en-US" sz="3600" dirty="0"/>
              <a:t>.</a:t>
            </a:r>
            <a:br>
              <a:rPr lang="en-US" sz="3600" dirty="0"/>
            </a:br>
            <a:endParaRPr lang="en-US" sz="3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976078" y="2612997"/>
            <a:ext cx="2142490" cy="3556635"/>
          </a:xfrm>
          <a:prstGeom prst="rect">
            <a:avLst/>
          </a:prstGeom>
        </p:spPr>
      </p:pic>
      <p:pic>
        <p:nvPicPr>
          <p:cNvPr id="10242" name="Picture 2" descr="Фото картинки здивува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1768" y="488148"/>
            <a:ext cx="2257425" cy="202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altLang="en-US" sz="7200" b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ГАРБУЗ</a:t>
            </a:r>
            <a:r>
              <a:rPr lang="uk-UA" altLang="en-US" sz="7200" b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символ української культури</a:t>
            </a:r>
            <a:endParaRPr lang="uk-UA" altLang="en-US" sz="7200" b="1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845820" y="2675255"/>
            <a:ext cx="5175250" cy="3443605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219190" y="2675255"/>
            <a:ext cx="5173980" cy="34436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арбуз -смачний символ Хеллоуїна | Інтернет магазин посуду - купити посуд  Київ, посуд для кухні, напоїв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7324" y="4187824"/>
            <a:ext cx="2266950" cy="2019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6869" y="674450"/>
            <a:ext cx="9601196" cy="1303867"/>
          </a:xfrm>
        </p:spPr>
        <p:txBody>
          <a:bodyPr/>
          <a:lstStyle/>
          <a:p>
            <a:r>
              <a:rPr lang="en-US" sz="6000" b="1" dirty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</a:rPr>
              <a:t>26 </a:t>
            </a:r>
            <a:r>
              <a:rPr lang="en-US" sz="6000" b="1" dirty="0" err="1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</a:rPr>
              <a:t>жовтня</a:t>
            </a:r>
            <a:r>
              <a:rPr lang="en-US" sz="6000" b="1" dirty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</a:rPr>
              <a:t> - </a:t>
            </a:r>
            <a:r>
              <a:rPr lang="en-US" sz="6000" b="1" dirty="0" err="1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</a:rPr>
              <a:t>День</a:t>
            </a:r>
            <a:r>
              <a:rPr lang="en-US" sz="6000" b="1" dirty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en-US" sz="6000" b="1" dirty="0" err="1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</a:rPr>
              <a:t>гарбуза</a:t>
            </a:r>
            <a:endParaRPr lang="en-US" sz="6000" b="1" dirty="0"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0015" y="1887220"/>
            <a:ext cx="9627235" cy="3310255"/>
          </a:xfrm>
        </p:spPr>
        <p:txBody>
          <a:bodyPr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sz="2800" dirty="0" err="1" smtClean="0"/>
              <a:t>Найбільше</a:t>
            </a:r>
            <a:r>
              <a:rPr lang="en-US" sz="2800" dirty="0" smtClean="0"/>
              <a:t> </a:t>
            </a:r>
            <a:r>
              <a:rPr lang="en-US" sz="2800" dirty="0" err="1"/>
              <a:t>це</a:t>
            </a:r>
            <a:r>
              <a:rPr lang="en-US" sz="2800" dirty="0"/>
              <a:t> </a:t>
            </a:r>
            <a:r>
              <a:rPr lang="en-US" sz="2800" dirty="0" err="1"/>
              <a:t>свято</a:t>
            </a:r>
            <a:r>
              <a:rPr lang="en-US" sz="2800" dirty="0"/>
              <a:t> </a:t>
            </a:r>
            <a:r>
              <a:rPr lang="en-US" sz="2800" dirty="0" err="1" smtClean="0"/>
              <a:t>популярне</a:t>
            </a:r>
            <a:r>
              <a:rPr lang="en-US" sz="2800" dirty="0" smtClean="0"/>
              <a:t> </a:t>
            </a:r>
            <a:r>
              <a:rPr lang="en-US" sz="2800" dirty="0"/>
              <a:t>в США, </a:t>
            </a:r>
            <a:endParaRPr lang="uk-UA" sz="2800" dirty="0"/>
          </a:p>
          <a:p>
            <a:pPr marL="0" indent="0" algn="ctr">
              <a:lnSpc>
                <a:spcPct val="120000"/>
              </a:lnSpc>
              <a:buNone/>
              <a:tabLst>
                <a:tab pos="3769995" algn="l"/>
              </a:tabLst>
            </a:pPr>
            <a:r>
              <a:rPr lang="en-US" sz="2800" dirty="0" err="1" smtClean="0"/>
              <a:t>але</a:t>
            </a:r>
            <a:r>
              <a:rPr lang="en-US" sz="2800" dirty="0" smtClean="0"/>
              <a:t> </a:t>
            </a:r>
            <a:r>
              <a:rPr lang="en-US" sz="2800" dirty="0" err="1"/>
              <a:t>щороку</a:t>
            </a:r>
            <a:r>
              <a:rPr lang="en-US" sz="2800" dirty="0"/>
              <a:t> </a:t>
            </a:r>
            <a:r>
              <a:rPr lang="en-US" sz="2800" dirty="0" err="1"/>
              <a:t>поширюється</a:t>
            </a:r>
            <a:r>
              <a:rPr lang="en-US" sz="2800" dirty="0"/>
              <a:t> </a:t>
            </a:r>
            <a:r>
              <a:rPr lang="en-US" sz="2800" dirty="0" err="1"/>
              <a:t>світом</a:t>
            </a:r>
            <a:r>
              <a:rPr lang="en-US" sz="2800" dirty="0"/>
              <a:t>.</a:t>
            </a:r>
            <a:endParaRPr lang="en-US" sz="2800" dirty="0"/>
          </a:p>
          <a:p>
            <a:pPr>
              <a:lnSpc>
                <a:spcPct val="120000"/>
              </a:lnSpc>
            </a:pPr>
            <a:r>
              <a:rPr lang="en-US" sz="2800" dirty="0" err="1"/>
              <a:t>Ця</a:t>
            </a:r>
            <a:r>
              <a:rPr lang="en-US" sz="2800" dirty="0"/>
              <a:t> </a:t>
            </a:r>
            <a:r>
              <a:rPr lang="en-US" sz="2800" dirty="0" err="1"/>
              <a:t>традиція</a:t>
            </a:r>
            <a:r>
              <a:rPr lang="en-US" sz="2800" dirty="0"/>
              <a:t> </a:t>
            </a:r>
            <a:r>
              <a:rPr lang="en-US" sz="2800" dirty="0" err="1"/>
              <a:t>бере</a:t>
            </a:r>
            <a:r>
              <a:rPr lang="en-US" sz="2800" dirty="0"/>
              <a:t> </a:t>
            </a:r>
            <a:r>
              <a:rPr lang="en-US" sz="2800" dirty="0" err="1"/>
              <a:t>свій</a:t>
            </a:r>
            <a:r>
              <a:rPr lang="en-US" sz="2800" dirty="0"/>
              <a:t> </a:t>
            </a:r>
            <a:r>
              <a:rPr lang="en-US" sz="2800" dirty="0" err="1"/>
              <a:t>початок</a:t>
            </a:r>
            <a:r>
              <a:rPr lang="en-US" sz="2800" dirty="0"/>
              <a:t> з </a:t>
            </a:r>
            <a:r>
              <a:rPr lang="en-US" sz="2800" dirty="0" err="1"/>
              <a:t>тих</a:t>
            </a:r>
            <a:r>
              <a:rPr lang="en-US" sz="2800" dirty="0"/>
              <a:t> </a:t>
            </a:r>
            <a:r>
              <a:rPr lang="en-US" sz="2800" dirty="0" err="1"/>
              <a:t>далеких</a:t>
            </a:r>
            <a:r>
              <a:rPr lang="en-US" sz="2800" dirty="0"/>
              <a:t> </a:t>
            </a:r>
            <a:r>
              <a:rPr lang="en-US" sz="2800" dirty="0" err="1"/>
              <a:t>днів</a:t>
            </a:r>
            <a:r>
              <a:rPr lang="en-US" sz="2800" dirty="0"/>
              <a:t>, </a:t>
            </a:r>
            <a:r>
              <a:rPr lang="en-US" sz="2800" dirty="0" err="1"/>
              <a:t>коли</a:t>
            </a:r>
            <a:r>
              <a:rPr lang="en-US" sz="2800" dirty="0"/>
              <a:t> </a:t>
            </a:r>
            <a:r>
              <a:rPr lang="en-US" sz="2800" dirty="0" err="1"/>
              <a:t>перші</a:t>
            </a:r>
            <a:r>
              <a:rPr lang="en-US" sz="2800" dirty="0"/>
              <a:t> </a:t>
            </a:r>
            <a:r>
              <a:rPr lang="en-US" sz="2800" dirty="0" err="1"/>
              <a:t>люди</a:t>
            </a:r>
            <a:r>
              <a:rPr lang="en-US" sz="2800" dirty="0"/>
              <a:t> </a:t>
            </a:r>
            <a:r>
              <a:rPr lang="en-US" sz="2800" dirty="0" err="1"/>
              <a:t>оселилися</a:t>
            </a:r>
            <a:r>
              <a:rPr lang="en-US" sz="2800" dirty="0"/>
              <a:t> </a:t>
            </a:r>
            <a:r>
              <a:rPr lang="en-US" sz="2800" dirty="0" err="1"/>
              <a:t>на</a:t>
            </a:r>
            <a:r>
              <a:rPr lang="en-US" sz="2800" dirty="0"/>
              <a:t> </a:t>
            </a:r>
            <a:r>
              <a:rPr lang="en-US" sz="2800" dirty="0" err="1"/>
              <a:t>континенті</a:t>
            </a:r>
            <a:r>
              <a:rPr lang="en-US" sz="2800" dirty="0"/>
              <a:t>. </a:t>
            </a:r>
            <a:r>
              <a:rPr lang="en-US" sz="2800" dirty="0" err="1"/>
              <a:t>Основною</a:t>
            </a:r>
            <a:r>
              <a:rPr lang="en-US" sz="2800" dirty="0"/>
              <a:t> </a:t>
            </a:r>
            <a:r>
              <a:rPr lang="en-US" sz="2800" dirty="0" err="1"/>
              <a:t>проблемою</a:t>
            </a:r>
            <a:r>
              <a:rPr lang="en-US" sz="2800" dirty="0"/>
              <a:t> </a:t>
            </a:r>
            <a:r>
              <a:rPr lang="en-US" sz="2800" dirty="0" err="1"/>
              <a:t>для</a:t>
            </a:r>
            <a:r>
              <a:rPr lang="en-US" sz="2800" dirty="0"/>
              <a:t> </a:t>
            </a:r>
            <a:r>
              <a:rPr lang="en-US" sz="2800" dirty="0" err="1"/>
              <a:t>них</a:t>
            </a:r>
            <a:r>
              <a:rPr lang="en-US" sz="2800" dirty="0"/>
              <a:t> </a:t>
            </a:r>
            <a:r>
              <a:rPr lang="en-US" sz="2800" dirty="0" err="1"/>
              <a:t>стала</a:t>
            </a:r>
            <a:r>
              <a:rPr lang="en-US" sz="2800" dirty="0"/>
              <a:t> </a:t>
            </a:r>
            <a:r>
              <a:rPr lang="en-US" sz="2800" dirty="0" err="1"/>
              <a:t>нестача</a:t>
            </a:r>
            <a:r>
              <a:rPr lang="en-US" sz="2800" dirty="0"/>
              <a:t> </a:t>
            </a:r>
            <a:r>
              <a:rPr lang="en-US" sz="2800" dirty="0" err="1"/>
              <a:t>їжі</a:t>
            </a:r>
            <a:r>
              <a:rPr lang="en-US" sz="2800" dirty="0"/>
              <a:t>, </a:t>
            </a:r>
            <a:r>
              <a:rPr lang="en-US" sz="2800" dirty="0" err="1"/>
              <a:t>яку</a:t>
            </a:r>
            <a:r>
              <a:rPr lang="en-US" sz="2800" dirty="0"/>
              <a:t> </a:t>
            </a:r>
            <a:r>
              <a:rPr lang="en-US" sz="2800" dirty="0" err="1"/>
              <a:t>вони</a:t>
            </a:r>
            <a:r>
              <a:rPr lang="en-US" sz="2800" dirty="0"/>
              <a:t> </a:t>
            </a:r>
            <a:r>
              <a:rPr lang="en-US" sz="2800" dirty="0" err="1"/>
              <a:t>змогли</a:t>
            </a:r>
            <a:r>
              <a:rPr lang="en-US" sz="2800" dirty="0"/>
              <a:t> </a:t>
            </a:r>
            <a:r>
              <a:rPr lang="en-US" sz="2800" dirty="0" err="1"/>
              <a:t>вирішити</a:t>
            </a:r>
            <a:r>
              <a:rPr lang="en-US" sz="2800" dirty="0"/>
              <a:t> </a:t>
            </a:r>
            <a:r>
              <a:rPr lang="en-US" sz="2800" dirty="0" err="1"/>
              <a:t>за</a:t>
            </a:r>
            <a:r>
              <a:rPr lang="en-US" sz="2800" dirty="0"/>
              <a:t> </a:t>
            </a:r>
            <a:r>
              <a:rPr lang="en-US" sz="2800" dirty="0" err="1"/>
              <a:t>допомогою</a:t>
            </a:r>
            <a:r>
              <a:rPr lang="en-US" sz="2800" dirty="0"/>
              <a:t> </a:t>
            </a:r>
            <a:r>
              <a:rPr lang="en-US" sz="2800" dirty="0" err="1"/>
              <a:t>вирощування</a:t>
            </a:r>
            <a:r>
              <a:rPr lang="en-US" sz="2800" dirty="0"/>
              <a:t> </a:t>
            </a:r>
            <a:r>
              <a:rPr lang="en-US" sz="2800" dirty="0" err="1"/>
              <a:t>гарбузів</a:t>
            </a:r>
            <a:r>
              <a:rPr lang="en-US" sz="2800" dirty="0"/>
              <a:t>. З </a:t>
            </a:r>
            <a:r>
              <a:rPr lang="en-US" sz="2800" dirty="0" err="1"/>
              <a:t>розвитком</a:t>
            </a:r>
            <a:r>
              <a:rPr lang="en-US" sz="2800" dirty="0"/>
              <a:t> </a:t>
            </a:r>
            <a:r>
              <a:rPr lang="en-US" sz="2800" dirty="0" err="1"/>
              <a:t>промисловості</a:t>
            </a:r>
            <a:r>
              <a:rPr lang="en-US" sz="2800" dirty="0"/>
              <a:t> </a:t>
            </a:r>
            <a:r>
              <a:rPr lang="en-US" sz="2800" dirty="0" err="1"/>
              <a:t>велика</a:t>
            </a:r>
            <a:r>
              <a:rPr lang="en-US" sz="2800" dirty="0"/>
              <a:t> </a:t>
            </a:r>
            <a:r>
              <a:rPr lang="en-US" sz="2800" dirty="0" err="1"/>
              <a:t>частина</a:t>
            </a:r>
            <a:r>
              <a:rPr lang="en-US" sz="2800" dirty="0"/>
              <a:t> </a:t>
            </a:r>
            <a:r>
              <a:rPr lang="en-US" sz="2800" dirty="0" err="1"/>
              <a:t>населення</a:t>
            </a:r>
            <a:r>
              <a:rPr lang="en-US" sz="2800" dirty="0"/>
              <a:t> </a:t>
            </a:r>
            <a:r>
              <a:rPr lang="en-US" sz="2800" dirty="0" err="1"/>
              <a:t>переселилася</a:t>
            </a:r>
            <a:r>
              <a:rPr lang="en-US" sz="2800" dirty="0"/>
              <a:t> в </a:t>
            </a:r>
            <a:r>
              <a:rPr lang="en-US" sz="2800" dirty="0" err="1"/>
              <a:t>міста</a:t>
            </a:r>
            <a:r>
              <a:rPr lang="en-US" sz="2800" dirty="0"/>
              <a:t>, </a:t>
            </a:r>
            <a:r>
              <a:rPr lang="en-US" sz="2800" dirty="0" err="1"/>
              <a:t>де</a:t>
            </a:r>
            <a:r>
              <a:rPr lang="en-US" sz="2800" dirty="0"/>
              <a:t> </a:t>
            </a:r>
            <a:r>
              <a:rPr lang="en-US" sz="2800" dirty="0" err="1"/>
              <a:t>гарбуз</a:t>
            </a:r>
            <a:r>
              <a:rPr lang="en-US" sz="2800" dirty="0"/>
              <a:t> </a:t>
            </a:r>
            <a:r>
              <a:rPr lang="en-US" sz="2800" dirty="0" err="1"/>
              <a:t>перестав</a:t>
            </a:r>
            <a:r>
              <a:rPr lang="en-US" sz="2800" dirty="0"/>
              <a:t> </a:t>
            </a:r>
            <a:r>
              <a:rPr lang="en-US" sz="2800" dirty="0" err="1"/>
              <a:t>посідати</a:t>
            </a:r>
            <a:r>
              <a:rPr lang="en-US" sz="2800" dirty="0"/>
              <a:t> </a:t>
            </a:r>
            <a:r>
              <a:rPr lang="en-US" sz="2800" dirty="0" err="1"/>
              <a:t>важливе</a:t>
            </a:r>
            <a:r>
              <a:rPr lang="en-US" sz="2800" dirty="0"/>
              <a:t> </a:t>
            </a:r>
            <a:r>
              <a:rPr lang="en-US" sz="2800" dirty="0" err="1"/>
              <a:t>місце</a:t>
            </a:r>
            <a:r>
              <a:rPr lang="en-US" sz="2800" dirty="0"/>
              <a:t> в </a:t>
            </a:r>
            <a:r>
              <a:rPr lang="en-US" sz="2800" dirty="0" err="1"/>
              <a:t>раціоні</a:t>
            </a:r>
            <a:r>
              <a:rPr lang="en-US" sz="2800" dirty="0"/>
              <a:t>.</a:t>
            </a:r>
            <a:endParaRPr lang="en-US" sz="2800" dirty="0"/>
          </a:p>
          <a:p>
            <a:pPr>
              <a:lnSpc>
                <a:spcPct val="120000"/>
              </a:lnSpc>
            </a:pPr>
            <a:endParaRPr lang="en-US" sz="2300" dirty="0"/>
          </a:p>
          <a:p>
            <a:pPr>
              <a:lnSpc>
                <a:spcPct val="120000"/>
              </a:lnSpc>
            </a:pPr>
            <a:endParaRPr lang="en-US" sz="2300" dirty="0"/>
          </a:p>
        </p:txBody>
      </p:sp>
      <p:pic>
        <p:nvPicPr>
          <p:cNvPr id="2052" name="Picture 4" descr="Немає опису світлини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937639" cy="2979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589" y="2888148"/>
            <a:ext cx="6348572" cy="1303867"/>
          </a:xfrm>
        </p:spPr>
        <p:txBody>
          <a:bodyPr>
            <a:noAutofit/>
          </a:bodyPr>
          <a:lstStyle/>
          <a:p>
            <a:pPr algn="l"/>
            <a:r>
              <a:rPr lang="ru-RU" sz="3600" dirty="0" err="1"/>
              <a:t>Термін</a:t>
            </a:r>
            <a:r>
              <a:rPr lang="ru-RU" sz="3600" dirty="0"/>
              <a:t> "</a:t>
            </a:r>
            <a:r>
              <a:rPr lang="ru-RU" sz="3600" dirty="0" err="1"/>
              <a:t>гарбуз</a:t>
            </a:r>
            <a:r>
              <a:rPr lang="ru-RU" sz="3600" dirty="0"/>
              <a:t>" </a:t>
            </a:r>
            <a:r>
              <a:rPr lang="ru-RU" sz="3600" dirty="0" err="1"/>
              <a:t>еволюціонував</a:t>
            </a:r>
            <a:r>
              <a:rPr lang="ru-RU" sz="3600" dirty="0"/>
              <a:t> з часом. У 1500-х роках </a:t>
            </a:r>
            <a:r>
              <a:rPr lang="ru-RU" sz="3600" dirty="0" err="1"/>
              <a:t>французький</a:t>
            </a:r>
            <a:r>
              <a:rPr lang="ru-RU" sz="3600" dirty="0"/>
              <a:t> </a:t>
            </a:r>
            <a:r>
              <a:rPr lang="ru-RU" sz="3600" dirty="0" err="1"/>
              <a:t>дослідник</a:t>
            </a:r>
            <a:r>
              <a:rPr lang="ru-RU" sz="3600" dirty="0"/>
              <a:t> </a:t>
            </a:r>
            <a:r>
              <a:rPr lang="ru-RU" sz="3600" b="1" i="1" dirty="0">
                <a:solidFill>
                  <a:srgbClr val="FF0000"/>
                </a:solidFill>
              </a:rPr>
              <a:t>Жак </a:t>
            </a:r>
            <a:r>
              <a:rPr lang="ru-RU" sz="3600" b="1" i="1" dirty="0" err="1">
                <a:solidFill>
                  <a:srgbClr val="FF0000"/>
                </a:solidFill>
              </a:rPr>
              <a:t>Картьє</a:t>
            </a:r>
            <a:r>
              <a:rPr lang="ru-RU" sz="3600" dirty="0"/>
              <a:t>, </a:t>
            </a:r>
            <a:r>
              <a:rPr lang="ru-RU" sz="3600" dirty="0" err="1"/>
              <a:t>досліджуючи</a:t>
            </a:r>
            <a:r>
              <a:rPr lang="ru-RU" sz="3600" dirty="0"/>
              <a:t> </a:t>
            </a:r>
            <a:r>
              <a:rPr lang="ru-RU" sz="3600" dirty="0" err="1"/>
              <a:t>регіон</a:t>
            </a:r>
            <a:r>
              <a:rPr lang="ru-RU" sz="3600" dirty="0"/>
              <a:t> Святого </a:t>
            </a:r>
            <a:r>
              <a:rPr lang="ru-RU" sz="3600" dirty="0" err="1"/>
              <a:t>Лаврентія</a:t>
            </a:r>
            <a:r>
              <a:rPr lang="ru-RU" sz="3600" dirty="0"/>
              <a:t> в </a:t>
            </a:r>
            <a:r>
              <a:rPr lang="ru-RU" sz="3600" dirty="0" err="1"/>
              <a:t>Північній</a:t>
            </a:r>
            <a:r>
              <a:rPr lang="ru-RU" sz="3600" dirty="0"/>
              <a:t> </a:t>
            </a:r>
            <a:r>
              <a:rPr lang="ru-RU" sz="3600" dirty="0" err="1"/>
              <a:t>Америці</a:t>
            </a:r>
            <a:r>
              <a:rPr lang="ru-RU" sz="3600" dirty="0"/>
              <a:t>, назвав </a:t>
            </a:r>
            <a:r>
              <a:rPr lang="ru-RU" sz="3600" dirty="0" err="1"/>
              <a:t>їх</a:t>
            </a:r>
            <a:r>
              <a:rPr lang="ru-RU" sz="3600" dirty="0"/>
              <a:t> "</a:t>
            </a:r>
            <a:r>
              <a:rPr lang="en-US" sz="3600" dirty="0" err="1"/>
              <a:t>gros</a:t>
            </a:r>
            <a:r>
              <a:rPr lang="en-US" sz="3600" dirty="0"/>
              <a:t> melons" ("</a:t>
            </a:r>
            <a:r>
              <a:rPr lang="ru-RU" sz="3600" dirty="0"/>
              <a:t>велика </a:t>
            </a:r>
            <a:r>
              <a:rPr lang="ru-RU" sz="3600" dirty="0" err="1"/>
              <a:t>диня</a:t>
            </a:r>
            <a:r>
              <a:rPr lang="ru-RU" sz="3600" dirty="0"/>
              <a:t>"), </a:t>
            </a:r>
            <a:r>
              <a:rPr lang="ru-RU" sz="3600" dirty="0" err="1"/>
              <a:t>що</a:t>
            </a:r>
            <a:r>
              <a:rPr lang="ru-RU" sz="3600" dirty="0"/>
              <a:t> </a:t>
            </a:r>
            <a:r>
              <a:rPr lang="ru-RU" sz="3600" dirty="0" err="1"/>
              <a:t>пізніше</a:t>
            </a:r>
            <a:r>
              <a:rPr lang="ru-RU" sz="3600" dirty="0"/>
              <a:t> </a:t>
            </a:r>
            <a:r>
              <a:rPr lang="ru-RU" sz="3600" dirty="0" err="1"/>
              <a:t>було</a:t>
            </a:r>
            <a:r>
              <a:rPr lang="ru-RU" sz="3600" dirty="0"/>
              <a:t> </a:t>
            </a:r>
            <a:r>
              <a:rPr lang="ru-RU" sz="3600" dirty="0" err="1"/>
              <a:t>перекладено</a:t>
            </a:r>
            <a:r>
              <a:rPr lang="ru-RU" sz="3600" dirty="0"/>
              <a:t> </a:t>
            </a:r>
            <a:r>
              <a:rPr lang="ru-RU" sz="3600" dirty="0" err="1"/>
              <a:t>англійською</a:t>
            </a:r>
            <a:r>
              <a:rPr lang="ru-RU" sz="3600" dirty="0"/>
              <a:t> як "</a:t>
            </a:r>
            <a:r>
              <a:rPr lang="en-US" sz="3600" dirty="0" err="1"/>
              <a:t>pompions</a:t>
            </a:r>
            <a:r>
              <a:rPr lang="en-US" sz="3600" dirty="0"/>
              <a:t>", </a:t>
            </a:r>
            <a:r>
              <a:rPr lang="ru-RU" sz="3600" dirty="0"/>
              <a:t>а </a:t>
            </a:r>
            <a:r>
              <a:rPr lang="ru-RU" sz="3600" dirty="0" err="1"/>
              <a:t>згодом</a:t>
            </a:r>
            <a:r>
              <a:rPr lang="ru-RU" sz="3600" dirty="0"/>
              <a:t> стало "</a:t>
            </a:r>
            <a:r>
              <a:rPr lang="en-US" sz="3600" dirty="0"/>
              <a:t>pumpkin".</a:t>
            </a:r>
            <a:endParaRPr lang="ru-RU" sz="3600" dirty="0"/>
          </a:p>
        </p:txBody>
      </p:sp>
      <p:pic>
        <p:nvPicPr>
          <p:cNvPr id="1026" name="Picture 2" descr="https://upload.wikimedia.org/wikipedia/commons/thumb/d/df/Jacques_Cartier_1851-1852.jpg/200px-Jacques_Cartier_1851-1852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131"/>
            <a:ext cx="3635589" cy="4889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Свято гарбузової каші — Зоря Полтавщин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3885" y="1356188"/>
            <a:ext cx="2705100" cy="168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Снимок экрана 2024-10-20 000424"/>
          <p:cNvPicPr>
            <a:picLocks noGrp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6525895" cy="6393180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210050" y="0"/>
            <a:ext cx="7981950" cy="5332095"/>
          </a:xfrm>
          <a:prstGeom prst="rect">
            <a:avLst/>
          </a:prstGeom>
        </p:spPr>
      </p:pic>
      <p:sp>
        <p:nvSpPr>
          <p:cNvPr id="2" name="Text Box 1"/>
          <p:cNvSpPr txBox="1"/>
          <p:nvPr/>
        </p:nvSpPr>
        <p:spPr>
          <a:xfrm>
            <a:off x="5946775" y="5332095"/>
            <a:ext cx="6322695" cy="119888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n-US" sz="2400" b="1" i="1" dirty="0" err="1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Україну</a:t>
            </a:r>
            <a:r>
              <a:rPr lang="en-US" sz="2400" b="1" i="1" dirty="0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 </a:t>
            </a:r>
            <a:r>
              <a:rPr lang="en-US" sz="2400" b="1" i="1" dirty="0" err="1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не</a:t>
            </a:r>
            <a:r>
              <a:rPr lang="en-US" sz="2400" b="1" i="1" dirty="0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 </a:t>
            </a:r>
            <a:r>
              <a:rPr lang="en-US" sz="2400" b="1" i="1" dirty="0" err="1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можливо</a:t>
            </a:r>
            <a:r>
              <a:rPr lang="en-US" sz="2400" b="1" i="1" dirty="0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 </a:t>
            </a:r>
            <a:r>
              <a:rPr lang="en-US" sz="2400" b="1" i="1" dirty="0" err="1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уявити</a:t>
            </a:r>
            <a:r>
              <a:rPr lang="en-US" sz="2400" b="1" i="1" dirty="0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 </a:t>
            </a:r>
            <a:r>
              <a:rPr lang="en-US" sz="2400" b="1" i="1" dirty="0" err="1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без</a:t>
            </a:r>
            <a:r>
              <a:rPr lang="en-US" sz="2400" b="1" i="1" dirty="0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 </a:t>
            </a:r>
            <a:r>
              <a:rPr lang="en-US" sz="2400" b="1" i="1" dirty="0" err="1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гарбузів</a:t>
            </a:r>
            <a:r>
              <a:rPr lang="en-US" sz="2400" b="1" i="1" dirty="0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. </a:t>
            </a:r>
            <a:r>
              <a:rPr lang="en-US" sz="2400" b="1" i="1" dirty="0" err="1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Його</a:t>
            </a:r>
            <a:r>
              <a:rPr lang="en-US" sz="2400" b="1" i="1" dirty="0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 </a:t>
            </a:r>
            <a:r>
              <a:rPr lang="en-US" sz="2400" b="1" i="1" dirty="0" err="1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можна</a:t>
            </a:r>
            <a:r>
              <a:rPr lang="en-US" sz="2400" b="1" i="1" dirty="0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 </a:t>
            </a:r>
            <a:r>
              <a:rPr lang="en-US" sz="2400" b="1" i="1" dirty="0" err="1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сміливо</a:t>
            </a:r>
            <a:r>
              <a:rPr lang="en-US" sz="2400" b="1" i="1" dirty="0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 </a:t>
            </a:r>
            <a:r>
              <a:rPr lang="en-US" sz="2400" b="1" i="1" dirty="0" err="1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назвати</a:t>
            </a:r>
            <a:r>
              <a:rPr lang="en-US" sz="2400" b="1" i="1" dirty="0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 </a:t>
            </a:r>
            <a:r>
              <a:rPr lang="en-US" sz="2400" b="1" i="1" dirty="0" err="1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одним</a:t>
            </a:r>
            <a:r>
              <a:rPr lang="en-US" sz="2400" b="1" i="1" dirty="0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 з </a:t>
            </a:r>
            <a:r>
              <a:rPr lang="en-US" sz="2400" b="1" i="1" dirty="0" err="1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атрибутів</a:t>
            </a:r>
            <a:r>
              <a:rPr lang="en-US" sz="2400" b="1" i="1" dirty="0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 </a:t>
            </a:r>
            <a:r>
              <a:rPr lang="en-US" sz="2400" b="1" i="1" dirty="0" err="1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осені</a:t>
            </a:r>
            <a:r>
              <a:rPr lang="en-US" sz="2400" b="1" i="1" dirty="0">
                <a:solidFill>
                  <a:schemeClr val="accent5">
                    <a:lumMod val="75000"/>
                  </a:schemeClr>
                </a:solidFill>
                <a:effectLst/>
                <a:sym typeface="+mn-ea"/>
              </a:rPr>
              <a:t>.</a:t>
            </a:r>
            <a:endParaRPr lang="en-US" sz="2400" b="1" i="1" dirty="0">
              <a:solidFill>
                <a:schemeClr val="accent5">
                  <a:lumMod val="75000"/>
                </a:schemeClr>
              </a:solidFill>
              <a:effectLst/>
              <a:sym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84663" y="5529943"/>
            <a:ext cx="4458788" cy="4702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uk-UA" altLang="en-US" sz="3200" b="1" i="1" u="sng">
                <a:solidFill>
                  <a:srgbClr val="FF0000"/>
                </a:solidFill>
              </a:rPr>
              <a:t>Повторення</a:t>
            </a:r>
            <a:endParaRPr lang="uk-UA" altLang="en-US" sz="3200" b="1" i="1" u="sng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575" y="2560320"/>
            <a:ext cx="9168765" cy="3310255"/>
          </a:xfrm>
        </p:spPr>
        <p:txBody>
          <a:bodyPr/>
          <a:lstStyle/>
          <a:p>
            <a:r>
              <a:rPr lang="uk-UA" altLang="en-US" sz="6600"/>
              <a:t>Що таке виробництво?</a:t>
            </a:r>
            <a:endParaRPr lang="uk-UA" altLang="en-US" sz="660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7699375" y="4249420"/>
            <a:ext cx="3879215" cy="187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2836" y="927522"/>
            <a:ext cx="9601196" cy="3318936"/>
          </a:xfrm>
        </p:spPr>
        <p:txBody>
          <a:bodyPr>
            <a:noAutofit/>
          </a:bodyPr>
          <a:lstStyle/>
          <a:p>
            <a:r>
              <a:rPr lang="en-US" sz="4400" b="1">
                <a:solidFill>
                  <a:srgbClr val="FF0000"/>
                </a:solidFill>
              </a:rPr>
              <a:t>Виробництво</a:t>
            </a:r>
            <a:r>
              <a:rPr lang="en-US" sz="4400"/>
              <a:t> – процес взаємодії людей, в якому вони, впливаючи на природу, створюють матеріальні й нематеріальні блага.</a:t>
            </a:r>
            <a:endParaRPr lang="en-US" sz="4400"/>
          </a:p>
          <a:p>
            <a:r>
              <a:rPr lang="en-US" sz="4400"/>
              <a:t>До матеріальних належать готові продукти, до нематеріальних – послуги.</a:t>
            </a:r>
            <a:endParaRPr lang="en-US" sz="4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5810885" y="3769995"/>
            <a:ext cx="5784215" cy="24657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uk-UA" altLang="en-US" sz="3200" b="1" i="1" u="sng">
                <a:solidFill>
                  <a:srgbClr val="FF0000"/>
                </a:solidFill>
              </a:rPr>
              <a:t>Повторення</a:t>
            </a:r>
            <a:endParaRPr lang="uk-UA" altLang="en-US" sz="3200" b="1" i="1" u="sng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575" y="2560320"/>
            <a:ext cx="7198995" cy="3310255"/>
          </a:xfrm>
        </p:spPr>
        <p:txBody>
          <a:bodyPr/>
          <a:lstStyle/>
          <a:p>
            <a:r>
              <a:rPr lang="uk-UA" altLang="en-US" sz="6600"/>
              <a:t>Що таке попит і пропозиція?</a:t>
            </a:r>
            <a:endParaRPr lang="uk-UA" altLang="en-US" sz="6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9496" y="1065952"/>
            <a:ext cx="9601196" cy="3318936"/>
          </a:xfrm>
        </p:spPr>
        <p:txBody>
          <a:bodyPr>
            <a:noAutofit/>
          </a:bodyPr>
          <a:lstStyle/>
          <a:p>
            <a:r>
              <a:rPr lang="en-US" sz="4000" b="1">
                <a:solidFill>
                  <a:srgbClr val="FF0000"/>
                </a:solidFill>
              </a:rPr>
              <a:t>Попит (D- demand)</a:t>
            </a:r>
            <a:r>
              <a:rPr lang="en-US" sz="4000"/>
              <a:t> це платоспроможна потреба, тобто кількість товарів, яку споживачі хочуть і можуть придбати в даний момент часу по даній ціні.</a:t>
            </a:r>
            <a:endParaRPr lang="en-US" sz="4000"/>
          </a:p>
          <a:p>
            <a:r>
              <a:rPr lang="en-US" sz="4000" b="1">
                <a:solidFill>
                  <a:srgbClr val="FF0000"/>
                </a:solidFill>
              </a:rPr>
              <a:t>Пропозиція (Supply, S)</a:t>
            </a:r>
            <a:r>
              <a:rPr lang="en-US" sz="4000"/>
              <a:t> – готовність фірм, виробників та продавців товарів поставити на ринок певну кількість товарів за даною ціною.</a:t>
            </a:r>
            <a:endParaRPr lang="en-US" sz="4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6999" y="129377"/>
            <a:ext cx="10109770" cy="3137805"/>
          </a:xfrm>
        </p:spPr>
        <p:txBody>
          <a:bodyPr>
            <a:noAutofit/>
          </a:bodyPr>
          <a:lstStyle/>
          <a:p>
            <a:pPr algn="l"/>
            <a:r>
              <a:rPr lang="uk-UA" sz="2400" dirty="0" smtClean="0"/>
              <a:t>Станом на 2021 р. </a:t>
            </a:r>
            <a:r>
              <a:rPr lang="ru-RU" sz="2400" dirty="0" err="1"/>
              <a:t>Україна</a:t>
            </a:r>
            <a:r>
              <a:rPr lang="ru-RU" sz="2400" dirty="0"/>
              <a:t> </a:t>
            </a:r>
            <a:r>
              <a:rPr lang="ru-RU" sz="2400" dirty="0" err="1" smtClean="0"/>
              <a:t>займала</a:t>
            </a:r>
            <a:r>
              <a:rPr lang="ru-RU" sz="2400" dirty="0" smtClean="0"/>
              <a:t> </a:t>
            </a:r>
            <a:r>
              <a:rPr lang="ru-RU" sz="2400" dirty="0"/>
              <a:t>2-ге </a:t>
            </a:r>
            <a:r>
              <a:rPr lang="ru-RU" sz="2400" dirty="0" err="1"/>
              <a:t>місце</a:t>
            </a:r>
            <a:r>
              <a:rPr lang="ru-RU" sz="2400" dirty="0"/>
              <a:t> в рейтингу </a:t>
            </a:r>
            <a:r>
              <a:rPr lang="ru-RU" sz="2400" dirty="0" err="1"/>
              <a:t>найбільших</a:t>
            </a:r>
            <a:r>
              <a:rPr lang="ru-RU" sz="2400" dirty="0"/>
              <a:t> </a:t>
            </a:r>
            <a:r>
              <a:rPr lang="ru-RU" sz="2400" dirty="0" err="1"/>
              <a:t>виробників</a:t>
            </a:r>
            <a:r>
              <a:rPr lang="ru-RU" sz="2400" dirty="0"/>
              <a:t> </a:t>
            </a:r>
            <a:r>
              <a:rPr lang="ru-RU" sz="2400" dirty="0" err="1"/>
              <a:t>продукції</a:t>
            </a:r>
            <a:r>
              <a:rPr lang="ru-RU" sz="2400" dirty="0"/>
              <a:t> </a:t>
            </a:r>
            <a:r>
              <a:rPr lang="ru-RU" sz="2400" dirty="0" err="1"/>
              <a:t>родини</a:t>
            </a:r>
            <a:r>
              <a:rPr lang="ru-RU" sz="2400" dirty="0"/>
              <a:t> </a:t>
            </a:r>
            <a:r>
              <a:rPr lang="ru-RU" sz="2400" dirty="0" err="1"/>
              <a:t>гарбузових</a:t>
            </a:r>
            <a:r>
              <a:rPr lang="ru-RU" sz="2400" dirty="0"/>
              <a:t> (</a:t>
            </a:r>
            <a:r>
              <a:rPr lang="ru-RU" sz="2400" dirty="0" err="1"/>
              <a:t>куди</a:t>
            </a:r>
            <a:r>
              <a:rPr lang="ru-RU" sz="2400" dirty="0"/>
              <a:t> </a:t>
            </a:r>
            <a:r>
              <a:rPr lang="ru-RU" sz="2400" dirty="0" err="1"/>
              <a:t>входять</a:t>
            </a:r>
            <a:r>
              <a:rPr lang="ru-RU" sz="2400" dirty="0"/>
              <a:t> </a:t>
            </a:r>
            <a:r>
              <a:rPr lang="ru-RU" sz="2400" dirty="0" err="1"/>
              <a:t>гарбуз</a:t>
            </a:r>
            <a:r>
              <a:rPr lang="ru-RU" sz="2400" dirty="0"/>
              <a:t> та кабачки), </a:t>
            </a:r>
            <a:r>
              <a:rPr lang="ru-RU" sz="2400" dirty="0" err="1"/>
              <a:t>поступаючись</a:t>
            </a:r>
            <a:r>
              <a:rPr lang="ru-RU" sz="2400" dirty="0"/>
              <a:t> </a:t>
            </a:r>
            <a:r>
              <a:rPr lang="ru-RU" sz="2400" dirty="0" err="1"/>
              <a:t>лише</a:t>
            </a:r>
            <a:r>
              <a:rPr lang="ru-RU" sz="2400" dirty="0"/>
              <a:t> Китаю (</a:t>
            </a:r>
            <a:r>
              <a:rPr lang="ru-RU" sz="2400" dirty="0" err="1"/>
              <a:t>дані</a:t>
            </a:r>
            <a:r>
              <a:rPr lang="ru-RU" sz="2400" dirty="0"/>
              <a:t> ФАО, 2019 р), </a:t>
            </a:r>
            <a:r>
              <a:rPr lang="ru-RU" sz="2400" dirty="0" err="1"/>
              <a:t>йдеться</a:t>
            </a:r>
            <a:r>
              <a:rPr lang="ru-RU" sz="2400" dirty="0"/>
              <a:t> у </a:t>
            </a:r>
            <a:r>
              <a:rPr lang="ru-RU" sz="2400" dirty="0" err="1"/>
              <a:t>повідомленні</a:t>
            </a:r>
            <a:r>
              <a:rPr lang="ru-RU" sz="2400" dirty="0"/>
              <a:t> </a:t>
            </a:r>
            <a:r>
              <a:rPr lang="ru-RU" sz="2400" dirty="0" err="1"/>
              <a:t>асоціації</a:t>
            </a:r>
            <a:r>
              <a:rPr lang="ru-RU" sz="2400" dirty="0"/>
              <a:t> «</a:t>
            </a:r>
            <a:r>
              <a:rPr lang="ru-RU" sz="2400" dirty="0" err="1"/>
              <a:t>Український</a:t>
            </a:r>
            <a:r>
              <a:rPr lang="ru-RU" sz="2400" dirty="0"/>
              <a:t> клуб аграрного </a:t>
            </a:r>
            <a:r>
              <a:rPr lang="ru-RU" sz="2400" dirty="0" err="1"/>
              <a:t>бізнесу</a:t>
            </a:r>
            <a:r>
              <a:rPr lang="ru-RU" sz="2400" dirty="0"/>
              <a:t>».</a:t>
            </a:r>
            <a:br>
              <a:rPr lang="ru-RU" sz="2400" dirty="0"/>
            </a:br>
            <a:br>
              <a:rPr lang="ru-RU" sz="1800" dirty="0"/>
            </a:br>
            <a:endParaRPr lang="ru-RU" sz="1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07707"/>
            <a:ext cx="6553688" cy="4350293"/>
          </a:xfrm>
        </p:spPr>
      </p:pic>
      <p:pic>
        <p:nvPicPr>
          <p:cNvPr id="6146" name="Picture 2" descr="Вирощування гарбузів - перспективний аграрний бізнес | ІАС &quot;Аграрії разом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9424" y="2507707"/>
            <a:ext cx="5392576" cy="3235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569" y="2129027"/>
            <a:ext cx="7588250" cy="1303655"/>
          </a:xfrm>
        </p:spPr>
        <p:txBody>
          <a:bodyPr>
            <a:normAutofit fontScale="90000"/>
          </a:bodyPr>
          <a:lstStyle/>
          <a:p>
            <a:pPr algn="l"/>
            <a:r>
              <a:rPr lang="uk-UA" altLang="en-US" sz="3555" dirty="0"/>
              <a:t>Т</a:t>
            </a:r>
            <a:r>
              <a:rPr lang="en-US" sz="3555" dirty="0" err="1"/>
              <a:t>ривалий</a:t>
            </a:r>
            <a:r>
              <a:rPr lang="en-US" sz="3555" dirty="0"/>
              <a:t> </a:t>
            </a:r>
            <a:r>
              <a:rPr lang="en-US" sz="3555" dirty="0" err="1"/>
              <a:t>час</a:t>
            </a:r>
            <a:r>
              <a:rPr lang="en-US" sz="3555" dirty="0"/>
              <a:t> </a:t>
            </a:r>
            <a:r>
              <a:rPr lang="en-US" sz="3555" dirty="0" err="1"/>
              <a:t>ринок</a:t>
            </a:r>
            <a:r>
              <a:rPr lang="en-US" sz="3555" dirty="0"/>
              <a:t> </a:t>
            </a:r>
            <a:r>
              <a:rPr lang="en-US" sz="3555" dirty="0" err="1"/>
              <a:t>насіння</a:t>
            </a:r>
            <a:r>
              <a:rPr lang="en-US" sz="3555" dirty="0"/>
              <a:t> </a:t>
            </a:r>
            <a:r>
              <a:rPr lang="en-US" sz="3555" dirty="0" err="1"/>
              <a:t>гарбуза</a:t>
            </a:r>
            <a:r>
              <a:rPr lang="en-US" sz="3555" dirty="0"/>
              <a:t> </a:t>
            </a:r>
            <a:r>
              <a:rPr lang="en-US" sz="3555" dirty="0" err="1"/>
              <a:t>був</a:t>
            </a:r>
            <a:r>
              <a:rPr lang="en-US" sz="3555" dirty="0"/>
              <a:t> </a:t>
            </a:r>
            <a:r>
              <a:rPr lang="en-US" sz="3555" dirty="0" err="1"/>
              <a:t>досить</a:t>
            </a:r>
            <a:r>
              <a:rPr lang="en-US" sz="3555" dirty="0"/>
              <a:t> </a:t>
            </a:r>
            <a:r>
              <a:rPr lang="en-US" sz="3555" dirty="0" err="1"/>
              <a:t>стабільним</a:t>
            </a:r>
            <a:r>
              <a:rPr lang="en-US" sz="3555" dirty="0"/>
              <a:t> і </a:t>
            </a:r>
            <a:r>
              <a:rPr lang="en-US" sz="3555" dirty="0" err="1"/>
              <a:t>зазнав</a:t>
            </a:r>
            <a:r>
              <a:rPr lang="en-US" sz="3555" dirty="0"/>
              <a:t> </a:t>
            </a:r>
            <a:r>
              <a:rPr lang="en-US" sz="3555" dirty="0" err="1"/>
              <a:t>суттєвого</a:t>
            </a:r>
            <a:r>
              <a:rPr lang="en-US" sz="3555" dirty="0"/>
              <a:t> </a:t>
            </a:r>
            <a:r>
              <a:rPr lang="en-US" sz="3555" dirty="0" err="1"/>
              <a:t>зниження</a:t>
            </a:r>
            <a:r>
              <a:rPr lang="en-US" sz="3555" dirty="0"/>
              <a:t> в </a:t>
            </a:r>
            <a:r>
              <a:rPr lang="en-US" sz="3555" dirty="0" err="1"/>
              <a:t>сезоні</a:t>
            </a:r>
            <a:r>
              <a:rPr lang="en-US" sz="3555" dirty="0"/>
              <a:t> </a:t>
            </a:r>
            <a:r>
              <a:rPr lang="en-US" sz="3555" dirty="0" smtClean="0"/>
              <a:t>2</a:t>
            </a:r>
            <a:r>
              <a:rPr lang="uk-UA" sz="3555" dirty="0" smtClean="0"/>
              <a:t>0</a:t>
            </a:r>
            <a:r>
              <a:rPr lang="en-US" sz="3555" dirty="0" smtClean="0"/>
              <a:t>22</a:t>
            </a:r>
            <a:r>
              <a:rPr lang="uk-UA" sz="3555" dirty="0" smtClean="0"/>
              <a:t> р.</a:t>
            </a:r>
            <a:r>
              <a:rPr lang="en-US" sz="3555" dirty="0" smtClean="0"/>
              <a:t>, </a:t>
            </a:r>
            <a:r>
              <a:rPr lang="en-US" sz="3555" dirty="0" err="1"/>
              <a:t>оскільки</a:t>
            </a:r>
            <a:r>
              <a:rPr lang="en-US" sz="3555" dirty="0"/>
              <a:t> </a:t>
            </a:r>
            <a:r>
              <a:rPr lang="en-US" sz="3555" dirty="0" err="1"/>
              <a:t>значна</a:t>
            </a:r>
            <a:r>
              <a:rPr lang="en-US" sz="3555" dirty="0"/>
              <a:t> </a:t>
            </a:r>
            <a:r>
              <a:rPr lang="en-US" sz="3555" dirty="0" err="1"/>
              <a:t>частина</a:t>
            </a:r>
            <a:r>
              <a:rPr lang="en-US" sz="3555" dirty="0"/>
              <a:t> </a:t>
            </a:r>
            <a:r>
              <a:rPr lang="en-US" sz="3555" dirty="0" err="1"/>
              <a:t>території</a:t>
            </a:r>
            <a:r>
              <a:rPr lang="en-US" sz="3555" dirty="0"/>
              <a:t>, </a:t>
            </a:r>
            <a:r>
              <a:rPr lang="en-US" sz="3555" dirty="0" err="1"/>
              <a:t>на</a:t>
            </a:r>
            <a:r>
              <a:rPr lang="en-US" sz="3555" dirty="0"/>
              <a:t> </a:t>
            </a:r>
            <a:r>
              <a:rPr lang="en-US" sz="3555" dirty="0" err="1"/>
              <a:t>якій</a:t>
            </a:r>
            <a:r>
              <a:rPr lang="en-US" sz="3555" dirty="0"/>
              <a:t> </a:t>
            </a:r>
            <a:r>
              <a:rPr lang="en-US" sz="3555" dirty="0" err="1"/>
              <a:t>вирощувались</a:t>
            </a:r>
            <a:r>
              <a:rPr lang="en-US" sz="3555" dirty="0"/>
              <a:t> </a:t>
            </a:r>
            <a:r>
              <a:rPr lang="en-US" sz="3555" dirty="0" err="1"/>
              <a:t>гарбузи</a:t>
            </a:r>
            <a:r>
              <a:rPr lang="en-US" sz="3555" dirty="0"/>
              <a:t>, </a:t>
            </a:r>
            <a:r>
              <a:rPr lang="en-US" sz="3555" dirty="0" err="1" smtClean="0"/>
              <a:t>окупована</a:t>
            </a:r>
            <a:r>
              <a:rPr lang="en-US" sz="3555" dirty="0"/>
              <a:t>, </a:t>
            </a:r>
            <a:r>
              <a:rPr lang="en-US" sz="3555" dirty="0" err="1"/>
              <a:t>або</a:t>
            </a:r>
            <a:r>
              <a:rPr lang="en-US" sz="3555" dirty="0"/>
              <a:t> </a:t>
            </a:r>
            <a:r>
              <a:rPr lang="en-US" sz="3555" dirty="0" err="1"/>
              <a:t>там</a:t>
            </a:r>
            <a:r>
              <a:rPr lang="en-US" sz="3555" dirty="0"/>
              <a:t> </a:t>
            </a:r>
            <a:r>
              <a:rPr lang="en-US" sz="3555" dirty="0" err="1" smtClean="0"/>
              <a:t>ве</a:t>
            </a:r>
            <a:r>
              <a:rPr lang="uk-UA" sz="3555" dirty="0" err="1" smtClean="0"/>
              <a:t>дуться</a:t>
            </a:r>
            <a:br>
              <a:rPr lang="uk-UA" sz="3555" dirty="0" smtClean="0"/>
            </a:br>
            <a:r>
              <a:rPr lang="en-US" sz="3555" dirty="0" smtClean="0"/>
              <a:t> </a:t>
            </a:r>
            <a:r>
              <a:rPr lang="en-US" sz="3555" dirty="0" err="1"/>
              <a:t>бойові</a:t>
            </a:r>
            <a:r>
              <a:rPr lang="en-US" sz="3555" dirty="0"/>
              <a:t> </a:t>
            </a:r>
            <a:r>
              <a:rPr lang="en-US" sz="3555" dirty="0" err="1"/>
              <a:t>дії</a:t>
            </a:r>
            <a:r>
              <a:rPr lang="en-US" sz="3555" dirty="0"/>
              <a:t>. </a:t>
            </a:r>
            <a:r>
              <a:rPr lang="en-US" sz="3555" dirty="0" err="1"/>
              <a:t>Однак</a:t>
            </a:r>
            <a:r>
              <a:rPr lang="en-US" sz="3555" dirty="0"/>
              <a:t> у 2023 </a:t>
            </a:r>
            <a:r>
              <a:rPr lang="en-US" sz="3555" dirty="0" err="1"/>
              <a:t>році</a:t>
            </a:r>
            <a:r>
              <a:rPr lang="en-US" sz="3555" dirty="0"/>
              <a:t> </a:t>
            </a:r>
            <a:r>
              <a:rPr lang="en-US" sz="3555" dirty="0" err="1"/>
              <a:t>на</a:t>
            </a:r>
            <a:r>
              <a:rPr lang="en-US" sz="3555" dirty="0"/>
              <a:t> </a:t>
            </a:r>
            <a:r>
              <a:rPr lang="en-US" sz="3555" dirty="0" err="1"/>
              <a:t>тлі</a:t>
            </a:r>
            <a:r>
              <a:rPr lang="en-US" sz="3555" dirty="0"/>
              <a:t> </a:t>
            </a:r>
            <a:r>
              <a:rPr lang="en-US" sz="3555" dirty="0" err="1"/>
              <a:t>дефіциту</a:t>
            </a:r>
            <a:r>
              <a:rPr lang="en-US" sz="3555" dirty="0"/>
              <a:t> </a:t>
            </a:r>
            <a:r>
              <a:rPr lang="en-US" sz="3555" dirty="0" err="1"/>
              <a:t>продукції</a:t>
            </a:r>
            <a:r>
              <a:rPr lang="en-US" sz="3555" dirty="0"/>
              <a:t> </a:t>
            </a:r>
            <a:r>
              <a:rPr lang="en-US" sz="3555" dirty="0" err="1"/>
              <a:t>фермери</a:t>
            </a:r>
            <a:r>
              <a:rPr lang="en-US" sz="3555" dirty="0"/>
              <a:t> </a:t>
            </a:r>
            <a:r>
              <a:rPr lang="en-US" sz="3555" dirty="0" err="1"/>
              <a:t>збільшили</a:t>
            </a:r>
            <a:r>
              <a:rPr lang="en-US" sz="3555" dirty="0"/>
              <a:t> </a:t>
            </a:r>
            <a:r>
              <a:rPr lang="en-US" sz="3555" dirty="0" err="1"/>
              <a:t>насадження</a:t>
            </a:r>
            <a:r>
              <a:rPr lang="en-US" sz="3555" dirty="0"/>
              <a:t> </a:t>
            </a:r>
            <a:r>
              <a:rPr lang="en-US" sz="3555" dirty="0" err="1"/>
              <a:t>гарбузів</a:t>
            </a:r>
            <a:r>
              <a:rPr lang="en-US" sz="3555" dirty="0"/>
              <a:t> і </a:t>
            </a:r>
            <a:r>
              <a:rPr lang="en-US" sz="3555" dirty="0" err="1"/>
              <a:t>за</a:t>
            </a:r>
            <a:r>
              <a:rPr lang="en-US" sz="3555" dirty="0"/>
              <a:t> </a:t>
            </a:r>
            <a:r>
              <a:rPr lang="en-US" sz="3555" dirty="0" err="1"/>
              <a:t>посівними</a:t>
            </a:r>
            <a:r>
              <a:rPr lang="en-US" sz="3555" dirty="0"/>
              <a:t> </a:t>
            </a:r>
            <a:r>
              <a:rPr lang="en-US" sz="3555" dirty="0" err="1"/>
              <a:t>площами</a:t>
            </a:r>
            <a:r>
              <a:rPr lang="en-US" sz="3555" dirty="0"/>
              <a:t> </a:t>
            </a:r>
            <a:r>
              <a:rPr lang="en-US" sz="3555" dirty="0" err="1"/>
              <a:t>вийшли</a:t>
            </a:r>
            <a:r>
              <a:rPr lang="en-US" sz="3555" dirty="0"/>
              <a:t> </a:t>
            </a:r>
            <a:r>
              <a:rPr lang="en-US" sz="3555" dirty="0" err="1"/>
              <a:t>майже</a:t>
            </a:r>
            <a:r>
              <a:rPr lang="en-US" sz="3555" dirty="0"/>
              <a:t> </a:t>
            </a:r>
            <a:r>
              <a:rPr lang="en-US" sz="3555" dirty="0" err="1"/>
              <a:t>на</a:t>
            </a:r>
            <a:r>
              <a:rPr lang="en-US" sz="3555" dirty="0"/>
              <a:t> </a:t>
            </a:r>
            <a:r>
              <a:rPr lang="en-US" sz="3555" dirty="0" err="1"/>
              <a:t>сезон</a:t>
            </a:r>
            <a:r>
              <a:rPr lang="en-US" sz="3555" dirty="0"/>
              <a:t> 2020/21.</a:t>
            </a:r>
            <a:endParaRPr lang="en-US" sz="3555" dirty="0"/>
          </a:p>
        </p:txBody>
      </p:sp>
      <p:sp>
        <p:nvSpPr>
          <p:cNvPr id="3" name="AutoShape 2" descr="Як отримати високий врожай насіннєвих гарбузів"/>
          <p:cNvSpPr>
            <a:spLocks noChangeAspect="1" noChangeArrowheads="1"/>
          </p:cNvSpPr>
          <p:nvPr/>
        </p:nvSpPr>
        <p:spPr bwMode="auto">
          <a:xfrm>
            <a:off x="1749242" y="5010693"/>
            <a:ext cx="1054917" cy="1054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4978" y="1914997"/>
            <a:ext cx="4577022" cy="25631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3472" y="1285027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en-US" sz="3555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Урожай</a:t>
            </a:r>
            <a:r>
              <a:rPr lang="en-US" sz="355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гарбузів цього</a:t>
            </a:r>
            <a:r>
              <a:rPr lang="uk-UA" altLang="en-US" sz="355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2024</a:t>
            </a:r>
            <a:r>
              <a:rPr lang="en-US" sz="355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року </a:t>
            </a:r>
            <a:r>
              <a:rPr lang="en-US" sz="3555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був сприятливим</a:t>
            </a:r>
            <a:r>
              <a:rPr lang="en-US" sz="355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через стабільні погодні умови в основних регіонах вирощування — на Закарпатті, у західних та південних регіонах України. </a:t>
            </a:r>
            <a:br>
              <a:rPr lang="en-US" sz="355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br>
              <a:rPr lang="en-US" sz="2665"/>
            </a:br>
            <a:endParaRPr lang="en-US" sz="2665"/>
          </a:p>
        </p:txBody>
      </p:sp>
      <p:sp>
        <p:nvSpPr>
          <p:cNvPr id="5" name="Text Box 4"/>
          <p:cNvSpPr txBox="1"/>
          <p:nvPr/>
        </p:nvSpPr>
        <p:spPr>
          <a:xfrm>
            <a:off x="844550" y="2588895"/>
            <a:ext cx="6776720" cy="37846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665" dirty="0">
                <a:sym typeface="+mn-ea"/>
              </a:rPr>
              <a:t>«</a:t>
            </a:r>
            <a:r>
              <a:rPr lang="en-US" sz="2665" dirty="0" err="1">
                <a:sym typeface="+mn-ea"/>
              </a:rPr>
              <a:t>Порівняно</a:t>
            </a:r>
            <a:r>
              <a:rPr lang="en-US" sz="2665" dirty="0">
                <a:sym typeface="+mn-ea"/>
              </a:rPr>
              <a:t> з </a:t>
            </a:r>
            <a:r>
              <a:rPr lang="en-US" sz="2665" dirty="0" err="1">
                <a:sym typeface="+mn-ea"/>
              </a:rPr>
              <a:t>попередніми</a:t>
            </a:r>
            <a:r>
              <a:rPr lang="en-US" sz="2665" dirty="0"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роками</a:t>
            </a:r>
            <a:r>
              <a:rPr lang="en-US" sz="2665" dirty="0">
                <a:sym typeface="+mn-ea"/>
              </a:rPr>
              <a:t> </a:t>
            </a:r>
            <a:r>
              <a:rPr lang="en-US" sz="2665" b="1" dirty="0" err="1">
                <a:solidFill>
                  <a:srgbClr val="FF0000"/>
                </a:solidFill>
                <a:sym typeface="+mn-ea"/>
              </a:rPr>
              <a:t>обсяг</a:t>
            </a:r>
            <a:r>
              <a:rPr lang="en-US" sz="2665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en-US" sz="2665" b="1" dirty="0" err="1">
                <a:solidFill>
                  <a:srgbClr val="FF0000"/>
                </a:solidFill>
                <a:sym typeface="+mn-ea"/>
              </a:rPr>
              <a:t>вирощування</a:t>
            </a:r>
            <a:r>
              <a:rPr lang="en-US" sz="2665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en-US" sz="2665" b="1" dirty="0" err="1">
                <a:solidFill>
                  <a:srgbClr val="FF0000"/>
                </a:solidFill>
                <a:sym typeface="+mn-ea"/>
              </a:rPr>
              <a:t>гарбуза</a:t>
            </a:r>
            <a:r>
              <a:rPr lang="en-US" sz="2665" b="1" dirty="0">
                <a:solidFill>
                  <a:srgbClr val="FF0000"/>
                </a:solidFill>
                <a:sym typeface="+mn-ea"/>
              </a:rPr>
              <a:t> в 2024 </a:t>
            </a:r>
            <a:r>
              <a:rPr lang="en-US" sz="2665" b="1" dirty="0" err="1">
                <a:solidFill>
                  <a:srgbClr val="FF0000"/>
                </a:solidFill>
                <a:sym typeface="+mn-ea"/>
              </a:rPr>
              <a:t>році</a:t>
            </a:r>
            <a:r>
              <a:rPr lang="en-US" sz="2665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en-US" sz="2665" b="1" dirty="0" err="1">
                <a:solidFill>
                  <a:srgbClr val="FF0000"/>
                </a:solidFill>
                <a:sym typeface="+mn-ea"/>
              </a:rPr>
              <a:t>збільшується</a:t>
            </a:r>
            <a:r>
              <a:rPr lang="en-US" sz="2665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через</a:t>
            </a:r>
            <a:r>
              <a:rPr lang="en-US" sz="2665" dirty="0"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зростання</a:t>
            </a:r>
            <a:r>
              <a:rPr lang="en-US" sz="2665" dirty="0"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тренду</a:t>
            </a:r>
            <a:r>
              <a:rPr lang="en-US" sz="2665" dirty="0"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здорового</a:t>
            </a:r>
            <a:r>
              <a:rPr lang="en-US" sz="2665" dirty="0"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харчування</a:t>
            </a:r>
            <a:r>
              <a:rPr lang="en-US" sz="2665" dirty="0">
                <a:sym typeface="+mn-ea"/>
              </a:rPr>
              <a:t>, </a:t>
            </a:r>
            <a:r>
              <a:rPr lang="en-US" sz="2665" dirty="0" err="1">
                <a:sym typeface="+mn-ea"/>
              </a:rPr>
              <a:t>що</a:t>
            </a:r>
            <a:r>
              <a:rPr lang="en-US" sz="2665" dirty="0"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включає</a:t>
            </a:r>
            <a:r>
              <a:rPr lang="en-US" sz="2665" dirty="0"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страви</a:t>
            </a:r>
            <a:r>
              <a:rPr lang="en-US" sz="2665" dirty="0">
                <a:sym typeface="+mn-ea"/>
              </a:rPr>
              <a:t> з </a:t>
            </a:r>
            <a:r>
              <a:rPr lang="en-US" sz="2665" dirty="0" err="1">
                <a:sym typeface="+mn-ea"/>
              </a:rPr>
              <a:t>гарбуза</a:t>
            </a:r>
            <a:r>
              <a:rPr lang="en-US" sz="2665" dirty="0"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та</a:t>
            </a:r>
            <a:r>
              <a:rPr lang="en-US" sz="2665" dirty="0"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гарбузове</a:t>
            </a:r>
            <a:r>
              <a:rPr lang="en-US" sz="2665" dirty="0"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насіння</a:t>
            </a:r>
            <a:r>
              <a:rPr lang="en-US" sz="2665" dirty="0">
                <a:sym typeface="+mn-ea"/>
              </a:rPr>
              <a:t>. </a:t>
            </a:r>
            <a:r>
              <a:rPr lang="en-US" sz="2665" dirty="0" err="1">
                <a:sym typeface="+mn-ea"/>
              </a:rPr>
              <a:t>Спостерігається</a:t>
            </a:r>
            <a:r>
              <a:rPr lang="en-US" sz="2665" dirty="0">
                <a:sym typeface="+mn-ea"/>
              </a:rPr>
              <a:t> </a:t>
            </a:r>
            <a:r>
              <a:rPr lang="en-US" sz="2665" b="1" dirty="0" err="1">
                <a:solidFill>
                  <a:srgbClr val="FF0000"/>
                </a:solidFill>
                <a:sym typeface="+mn-ea"/>
              </a:rPr>
              <a:t>активний</a:t>
            </a:r>
            <a:r>
              <a:rPr lang="en-US" sz="2665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en-US" sz="2665" b="1" dirty="0" err="1">
                <a:solidFill>
                  <a:srgbClr val="FF0000"/>
                </a:solidFill>
                <a:sym typeface="+mn-ea"/>
              </a:rPr>
              <a:t>попит</a:t>
            </a:r>
            <a:r>
              <a:rPr lang="en-US" sz="2665" dirty="0"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на</a:t>
            </a:r>
            <a:r>
              <a:rPr lang="en-US" sz="2665" dirty="0"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гарбузове</a:t>
            </a:r>
            <a:r>
              <a:rPr lang="en-US" sz="2665" dirty="0"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насіння</a:t>
            </a:r>
            <a:r>
              <a:rPr lang="en-US" sz="2665" dirty="0">
                <a:sym typeface="+mn-ea"/>
              </a:rPr>
              <a:t>, </a:t>
            </a:r>
            <a:r>
              <a:rPr lang="en-US" sz="2665" dirty="0" err="1">
                <a:sym typeface="+mn-ea"/>
              </a:rPr>
              <a:t>що</a:t>
            </a:r>
            <a:r>
              <a:rPr lang="en-US" sz="2665" dirty="0"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використовується</a:t>
            </a:r>
            <a:r>
              <a:rPr lang="en-US" sz="2665" dirty="0"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як</a:t>
            </a:r>
            <a:r>
              <a:rPr lang="en-US" sz="2665" dirty="0"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корисний</a:t>
            </a:r>
            <a:r>
              <a:rPr lang="en-US" sz="2665" dirty="0"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перекус</a:t>
            </a:r>
            <a:r>
              <a:rPr lang="en-US" sz="2665" dirty="0">
                <a:sym typeface="+mn-ea"/>
              </a:rPr>
              <a:t>, </a:t>
            </a:r>
            <a:r>
              <a:rPr lang="en-US" sz="2665" dirty="0" err="1">
                <a:sym typeface="+mn-ea"/>
              </a:rPr>
              <a:t>інгредієнт</a:t>
            </a:r>
            <a:r>
              <a:rPr lang="en-US" sz="2665" dirty="0">
                <a:sym typeface="+mn-ea"/>
              </a:rPr>
              <a:t> у </a:t>
            </a:r>
            <a:r>
              <a:rPr lang="en-US" sz="2665" dirty="0" err="1">
                <a:sym typeface="+mn-ea"/>
              </a:rPr>
              <a:t>кулінарії</a:t>
            </a:r>
            <a:r>
              <a:rPr lang="en-US" sz="2665" dirty="0"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або</a:t>
            </a:r>
            <a:r>
              <a:rPr lang="en-US" sz="2665" dirty="0">
                <a:sym typeface="+mn-ea"/>
              </a:rPr>
              <a:t> ж </a:t>
            </a:r>
            <a:r>
              <a:rPr lang="en-US" sz="2665" dirty="0" err="1">
                <a:sym typeface="+mn-ea"/>
              </a:rPr>
              <a:t>переробляється</a:t>
            </a:r>
            <a:r>
              <a:rPr lang="en-US" sz="2665" dirty="0"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на</a:t>
            </a:r>
            <a:r>
              <a:rPr lang="en-US" sz="2665" dirty="0">
                <a:sym typeface="+mn-ea"/>
              </a:rPr>
              <a:t> </a:t>
            </a:r>
            <a:r>
              <a:rPr lang="en-US" sz="2665" dirty="0" err="1">
                <a:sym typeface="+mn-ea"/>
              </a:rPr>
              <a:t>олію</a:t>
            </a:r>
            <a:r>
              <a:rPr lang="en-US" sz="2665" dirty="0">
                <a:sym typeface="+mn-ea"/>
              </a:rPr>
              <a:t>»</a:t>
            </a:r>
            <a:r>
              <a:rPr lang="uk-UA" altLang="en-US" sz="2665" dirty="0">
                <a:sym typeface="+mn-ea"/>
              </a:rPr>
              <a:t> </a:t>
            </a:r>
            <a:r>
              <a:rPr lang="uk-UA" altLang="en-US" sz="2665" i="1" dirty="0">
                <a:sym typeface="+mn-ea"/>
              </a:rPr>
              <a:t>agroportal.ua</a:t>
            </a:r>
            <a:endParaRPr lang="uk-UA" altLang="en-US" sz="2665" i="1" dirty="0">
              <a:sym typeface="+mn-ea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287260" y="2513965"/>
            <a:ext cx="4401820" cy="29508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319" y="1071849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en-US" sz="4000" dirty="0" err="1"/>
              <a:t>Закарпаття</a:t>
            </a:r>
            <a:r>
              <a:rPr lang="en-US" sz="4000" dirty="0"/>
              <a:t> </a:t>
            </a:r>
            <a:r>
              <a:rPr lang="en-US" sz="4000" dirty="0" err="1"/>
              <a:t>спеціалізується</a:t>
            </a:r>
            <a:r>
              <a:rPr lang="en-US" sz="4000" dirty="0"/>
              <a:t> </a:t>
            </a:r>
            <a:r>
              <a:rPr lang="en-US" sz="4000" dirty="0" err="1"/>
              <a:t>на</a:t>
            </a:r>
            <a:r>
              <a:rPr lang="en-US" sz="4000" dirty="0"/>
              <a:t> </a:t>
            </a:r>
            <a:r>
              <a:rPr lang="en-US" sz="4000" dirty="0" err="1"/>
              <a:t>столових</a:t>
            </a:r>
            <a:r>
              <a:rPr lang="en-US" sz="4000" dirty="0"/>
              <a:t> </a:t>
            </a:r>
            <a:r>
              <a:rPr lang="en-US" sz="4000" dirty="0" err="1"/>
              <a:t>гарбузах</a:t>
            </a:r>
            <a:r>
              <a:rPr lang="en-US" sz="4000" dirty="0"/>
              <a:t>, </a:t>
            </a:r>
            <a:r>
              <a:rPr lang="en-US" sz="4000" dirty="0" err="1"/>
              <a:t>Одеська</a:t>
            </a:r>
            <a:r>
              <a:rPr lang="en-US" sz="4000" dirty="0"/>
              <a:t> </a:t>
            </a:r>
            <a:r>
              <a:rPr lang="en-US" sz="4000" dirty="0" err="1"/>
              <a:t>та</a:t>
            </a:r>
            <a:r>
              <a:rPr lang="en-US" sz="4000" dirty="0"/>
              <a:t> </a:t>
            </a:r>
            <a:r>
              <a:rPr lang="en-US" sz="4000" dirty="0" err="1"/>
              <a:t>Херсонська</a:t>
            </a:r>
            <a:r>
              <a:rPr lang="en-US" sz="4000" dirty="0"/>
              <a:t> </a:t>
            </a:r>
            <a:r>
              <a:rPr lang="en-US" sz="4000" dirty="0" err="1"/>
              <a:t>області</a:t>
            </a:r>
            <a:r>
              <a:rPr lang="en-US" sz="4000" dirty="0"/>
              <a:t> – </a:t>
            </a:r>
            <a:r>
              <a:rPr lang="en-US" sz="4000" dirty="0" err="1"/>
              <a:t>на</a:t>
            </a:r>
            <a:r>
              <a:rPr lang="en-US" sz="4000" dirty="0"/>
              <a:t> </a:t>
            </a:r>
            <a:r>
              <a:rPr lang="en-US" sz="4000" dirty="0" err="1"/>
              <a:t>гарбузовому</a:t>
            </a:r>
            <a:r>
              <a:rPr lang="en-US" sz="4000" dirty="0"/>
              <a:t> </a:t>
            </a:r>
            <a:r>
              <a:rPr lang="en-US" sz="4000" dirty="0" err="1"/>
              <a:t>насінні</a:t>
            </a:r>
            <a:r>
              <a:rPr lang="en-US" sz="4000" dirty="0"/>
              <a:t>, а </a:t>
            </a:r>
            <a:r>
              <a:rPr lang="en-US" sz="4000" dirty="0" err="1"/>
              <a:t>Волинь</a:t>
            </a:r>
            <a:r>
              <a:rPr lang="en-US" sz="4000" dirty="0"/>
              <a:t> </a:t>
            </a:r>
            <a:r>
              <a:rPr lang="en-US" sz="4000" dirty="0" err="1"/>
              <a:t>та</a:t>
            </a:r>
            <a:r>
              <a:rPr lang="en-US" sz="4000" dirty="0"/>
              <a:t> </a:t>
            </a:r>
            <a:r>
              <a:rPr lang="en-US" sz="4000" dirty="0" err="1"/>
              <a:t>Рівненщина</a:t>
            </a:r>
            <a:r>
              <a:rPr lang="en-US" sz="4000" dirty="0"/>
              <a:t> </a:t>
            </a:r>
            <a:r>
              <a:rPr lang="en-US" sz="4000" dirty="0" err="1"/>
              <a:t>постачають</a:t>
            </a:r>
            <a:r>
              <a:rPr lang="en-US" sz="4000" dirty="0"/>
              <a:t> </a:t>
            </a:r>
            <a:r>
              <a:rPr lang="en-US" sz="4000" dirty="0" err="1"/>
              <a:t>органічну</a:t>
            </a:r>
            <a:r>
              <a:rPr lang="en-US" sz="4000" dirty="0"/>
              <a:t> </a:t>
            </a:r>
            <a:r>
              <a:rPr lang="en-US" sz="4000" dirty="0" err="1"/>
              <a:t>продукцію</a:t>
            </a:r>
            <a:r>
              <a:rPr lang="en-US" sz="4000" dirty="0"/>
              <a:t>.</a:t>
            </a:r>
            <a:endParaRPr lang="en-US" sz="4000" dirty="0"/>
          </a:p>
        </p:txBody>
      </p:sp>
      <p:sp>
        <p:nvSpPr>
          <p:cNvPr id="4" name="Text Box 3"/>
          <p:cNvSpPr txBox="1"/>
          <p:nvPr/>
        </p:nvSpPr>
        <p:spPr>
          <a:xfrm>
            <a:off x="651574" y="2805278"/>
            <a:ext cx="7326358" cy="2168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</a:pPr>
            <a:r>
              <a:rPr b="1" i="0" dirty="0" err="1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Roboto Condensed"/>
                <a:ea typeface="Roboto Condensed"/>
              </a:rPr>
              <a:t>Основними</a:t>
            </a:r>
            <a:r>
              <a:rPr b="1" i="0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Roboto Condensed"/>
                <a:ea typeface="Roboto Condensed"/>
              </a:rPr>
              <a:t> </a:t>
            </a:r>
            <a:r>
              <a:rPr b="1" i="0" dirty="0" err="1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Roboto Condensed"/>
                <a:ea typeface="Roboto Condensed"/>
              </a:rPr>
              <a:t>постачальниками</a:t>
            </a:r>
            <a:r>
              <a:rPr b="1" i="0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Roboto Condensed"/>
                <a:ea typeface="Roboto Condensed"/>
              </a:rPr>
              <a:t> </a:t>
            </a:r>
            <a:r>
              <a:rPr b="1" i="0" dirty="0" err="1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Roboto Condensed"/>
                <a:ea typeface="Roboto Condensed"/>
              </a:rPr>
              <a:t>гарбузів</a:t>
            </a:r>
            <a:r>
              <a:rPr b="1" i="0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Roboto Condensed"/>
                <a:ea typeface="Roboto Condensed"/>
              </a:rPr>
              <a:t> і </a:t>
            </a:r>
            <a:r>
              <a:rPr b="1" i="0" dirty="0" err="1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Roboto Condensed"/>
                <a:ea typeface="Roboto Condensed"/>
              </a:rPr>
              <a:t>насіння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 є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як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великі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агропідприємства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,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так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 і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малі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фермерські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господарства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.</a:t>
            </a:r>
            <a:endParaRPr b="0" i="0" dirty="0">
              <a:solidFill>
                <a:srgbClr val="333333"/>
              </a:solidFill>
              <a:latin typeface="Roboto Condensed"/>
              <a:ea typeface="Roboto Condensed"/>
            </a:endParaRPr>
          </a:p>
          <a:p>
            <a:pPr marL="0" indent="0">
              <a:lnSpc>
                <a:spcPct val="150000"/>
              </a:lnSpc>
            </a:pP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Розвиток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фермерських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господарств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,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що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спеціалізуються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на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нішевих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продуктах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,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таких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як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гарбуз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та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його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похідні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,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сприяє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подальшому</a:t>
            </a:r>
            <a:r>
              <a:rPr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b="1" i="0" dirty="0" err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Roboto Condensed"/>
                <a:ea typeface="Roboto Condensed"/>
              </a:rPr>
              <a:t>збільшенню</a:t>
            </a:r>
            <a:r>
              <a:rPr b="1" i="0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Roboto Condensed"/>
                <a:ea typeface="Roboto Condensed"/>
              </a:rPr>
              <a:t> </a:t>
            </a:r>
            <a:r>
              <a:rPr b="1" i="0" dirty="0" err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Roboto Condensed"/>
                <a:ea typeface="Roboto Condensed"/>
              </a:rPr>
              <a:t>попиту</a:t>
            </a:r>
            <a:r>
              <a:rPr b="1" i="0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Roboto Condensed"/>
                <a:ea typeface="Roboto Condensed"/>
              </a:rPr>
              <a:t> </a:t>
            </a:r>
            <a:r>
              <a:rPr b="1" i="0" dirty="0" err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Roboto Condensed"/>
                <a:ea typeface="Roboto Condensed"/>
              </a:rPr>
              <a:t>та</a:t>
            </a:r>
            <a:r>
              <a:rPr b="1" i="0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Roboto Condensed"/>
                <a:ea typeface="Roboto Condensed"/>
              </a:rPr>
              <a:t> </a:t>
            </a:r>
            <a:r>
              <a:rPr b="1" i="0" dirty="0" err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Roboto Condensed"/>
                <a:ea typeface="Roboto Condensed"/>
              </a:rPr>
              <a:t>пропозиції</a:t>
            </a:r>
            <a:r>
              <a:rPr b="1" i="0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Roboto Condensed"/>
                <a:ea typeface="Roboto Condensed"/>
              </a:rPr>
              <a:t> </a:t>
            </a:r>
            <a:r>
              <a:rPr b="1" i="0" dirty="0" err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Roboto Condensed"/>
                <a:ea typeface="Roboto Condensed"/>
              </a:rPr>
              <a:t>на</a:t>
            </a:r>
            <a:r>
              <a:rPr b="1" i="0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Roboto Condensed"/>
                <a:ea typeface="Roboto Condensed"/>
              </a:rPr>
              <a:t> </a:t>
            </a:r>
            <a:r>
              <a:rPr b="1" i="0" dirty="0" err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Roboto Condensed"/>
                <a:ea typeface="Roboto Condensed"/>
              </a:rPr>
              <a:t>ринку</a:t>
            </a:r>
            <a:r>
              <a:rPr b="1" i="0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Roboto Condensed"/>
                <a:ea typeface="Roboto Condensed"/>
              </a:rPr>
              <a:t>.</a:t>
            </a:r>
            <a:endParaRPr b="1" i="0" dirty="0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Roboto Condensed"/>
              <a:ea typeface="Roboto Condensed"/>
            </a:endParaRPr>
          </a:p>
        </p:txBody>
      </p:sp>
      <p:pic>
        <p:nvPicPr>
          <p:cNvPr id="5" name="Content Placeholder 7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847330" y="2901315"/>
            <a:ext cx="3886835" cy="2562860"/>
          </a:xfrm>
          <a:prstGeom prst="rect">
            <a:avLst/>
          </a:prstGeom>
        </p:spPr>
      </p:pic>
      <p:sp>
        <p:nvSpPr>
          <p:cNvPr id="6" name="Заголовок 1"/>
          <p:cNvSpPr txBox="1"/>
          <p:nvPr/>
        </p:nvSpPr>
        <p:spPr>
          <a:xfrm>
            <a:off x="744173" y="4973803"/>
            <a:ext cx="6581301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ru-RU" sz="2800" i="1" dirty="0" err="1" smtClean="0"/>
              <a:t>Поласувати</a:t>
            </a:r>
            <a:r>
              <a:rPr lang="ru-RU" sz="2800" i="1" dirty="0" smtClean="0"/>
              <a:t> </a:t>
            </a:r>
            <a:r>
              <a:rPr lang="ru-RU" sz="2800" i="1" dirty="0" err="1" smtClean="0"/>
              <a:t>свіжим</a:t>
            </a:r>
            <a:r>
              <a:rPr lang="ru-RU" sz="2800" i="1" dirty="0" smtClean="0"/>
              <a:t> </a:t>
            </a:r>
            <a:r>
              <a:rPr lang="ru-RU" sz="2800" i="1" dirty="0" err="1" smtClean="0"/>
              <a:t>врожаєм</a:t>
            </a:r>
            <a:r>
              <a:rPr lang="ru-RU" sz="2800" i="1" dirty="0" smtClean="0"/>
              <a:t> з </a:t>
            </a:r>
            <a:r>
              <a:rPr lang="ru-RU" sz="2800" i="1" dirty="0" err="1" smtClean="0"/>
              <a:t>місцевих</a:t>
            </a:r>
            <a:r>
              <a:rPr lang="ru-RU" sz="2800" i="1" dirty="0" smtClean="0"/>
              <a:t> </a:t>
            </a:r>
            <a:r>
              <a:rPr lang="ru-RU" sz="2800" i="1" dirty="0" err="1" smtClean="0"/>
              <a:t>полів</a:t>
            </a:r>
            <a:r>
              <a:rPr lang="ru-RU" sz="2800" i="1" dirty="0" smtClean="0"/>
              <a:t> </a:t>
            </a:r>
            <a:r>
              <a:rPr lang="ru-RU" sz="2800" i="1" dirty="0" err="1" smtClean="0"/>
              <a:t>можна</a:t>
            </a:r>
            <a:r>
              <a:rPr lang="ru-RU" sz="2800" i="1" dirty="0" smtClean="0"/>
              <a:t> з </a:t>
            </a:r>
            <a:r>
              <a:rPr lang="ru-RU" sz="2800" i="1" dirty="0" err="1" smtClean="0"/>
              <a:t>серпня</a:t>
            </a:r>
            <a:r>
              <a:rPr lang="ru-RU" sz="2800" i="1" dirty="0" smtClean="0"/>
              <a:t> по листопад.</a:t>
            </a:r>
            <a:endParaRPr lang="ru-RU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4674" y="778939"/>
            <a:ext cx="652409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>
                <a:solidFill>
                  <a:srgbClr val="3A414A"/>
                </a:solidFill>
                <a:latin typeface="Arial" panose="020B0604020202020204" pitchFamily="34" charset="0"/>
              </a:rPr>
              <a:t>Тож</a:t>
            </a:r>
            <a:r>
              <a:rPr lang="ru-RU" sz="2800" dirty="0">
                <a:solidFill>
                  <a:srgbClr val="3A414A"/>
                </a:solidFill>
                <a:latin typeface="Arial" panose="020B0604020202020204" pitchFamily="34" charset="0"/>
              </a:rPr>
              <a:t>, попит та </a:t>
            </a:r>
            <a:r>
              <a:rPr lang="ru-RU" sz="2800" dirty="0" err="1">
                <a:solidFill>
                  <a:srgbClr val="3A414A"/>
                </a:solidFill>
                <a:latin typeface="Arial" panose="020B0604020202020204" pitchFamily="34" charset="0"/>
              </a:rPr>
              <a:t>пропозиція</a:t>
            </a:r>
            <a:r>
              <a:rPr lang="ru-RU" sz="2800" dirty="0">
                <a:solidFill>
                  <a:srgbClr val="3A414A"/>
                </a:solidFill>
                <a:latin typeface="Arial" panose="020B0604020202020204" pitchFamily="34" charset="0"/>
              </a:rPr>
              <a:t> на ринку </a:t>
            </a:r>
            <a:r>
              <a:rPr lang="ru-RU" sz="2800" dirty="0" err="1">
                <a:solidFill>
                  <a:srgbClr val="3A414A"/>
                </a:solidFill>
                <a:latin typeface="Arial" panose="020B0604020202020204" pitchFamily="34" charset="0"/>
              </a:rPr>
              <a:t>продовжують</a:t>
            </a:r>
            <a:r>
              <a:rPr lang="ru-RU" sz="2800" dirty="0">
                <a:solidFill>
                  <a:srgbClr val="3A414A"/>
                </a:solidFill>
                <a:latin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rgbClr val="3A414A"/>
                </a:solidFill>
                <a:latin typeface="Arial" panose="020B0604020202020204" pitchFamily="34" charset="0"/>
              </a:rPr>
              <a:t>зростати</a:t>
            </a:r>
            <a:r>
              <a:rPr lang="ru-RU" sz="2800" dirty="0">
                <a:solidFill>
                  <a:srgbClr val="3A414A"/>
                </a:solidFill>
                <a:latin typeface="Arial" panose="020B0604020202020204" pitchFamily="34" charset="0"/>
              </a:rPr>
              <a:t>, </a:t>
            </a:r>
            <a:r>
              <a:rPr lang="ru-RU" sz="2800" dirty="0" err="1">
                <a:solidFill>
                  <a:srgbClr val="3A414A"/>
                </a:solidFill>
                <a:latin typeface="Arial" panose="020B0604020202020204" pitchFamily="34" charset="0"/>
              </a:rPr>
              <a:t>адже</a:t>
            </a:r>
            <a:r>
              <a:rPr lang="ru-RU" sz="2800" dirty="0">
                <a:solidFill>
                  <a:srgbClr val="3A414A"/>
                </a:solidFill>
                <a:latin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rgbClr val="3A414A"/>
                </a:solidFill>
                <a:latin typeface="Arial" panose="020B0604020202020204" pitchFamily="34" charset="0"/>
              </a:rPr>
              <a:t>фермери</a:t>
            </a:r>
            <a:r>
              <a:rPr lang="ru-RU" sz="2800" dirty="0">
                <a:solidFill>
                  <a:srgbClr val="3A414A"/>
                </a:solidFill>
                <a:latin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rgbClr val="3A414A"/>
                </a:solidFill>
                <a:latin typeface="Arial" panose="020B0604020202020204" pitchFamily="34" charset="0"/>
              </a:rPr>
              <a:t>розвивають</a:t>
            </a:r>
            <a:r>
              <a:rPr lang="ru-RU" sz="2800" dirty="0">
                <a:solidFill>
                  <a:srgbClr val="3A414A"/>
                </a:solidFill>
                <a:latin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rgbClr val="3A414A"/>
                </a:solidFill>
                <a:latin typeface="Arial" panose="020B0604020202020204" pitchFamily="34" charset="0"/>
              </a:rPr>
              <a:t>своє</a:t>
            </a:r>
            <a:r>
              <a:rPr lang="ru-RU" sz="2800" dirty="0">
                <a:solidFill>
                  <a:srgbClr val="3A414A"/>
                </a:solidFill>
                <a:latin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rgbClr val="3A414A"/>
                </a:solidFill>
                <a:latin typeface="Arial" panose="020B0604020202020204" pitchFamily="34" charset="0"/>
              </a:rPr>
              <a:t>господарство</a:t>
            </a:r>
            <a:r>
              <a:rPr lang="ru-RU" sz="2800" dirty="0">
                <a:solidFill>
                  <a:srgbClr val="3A414A"/>
                </a:solidFill>
                <a:latin typeface="Arial" panose="020B0604020202020204" pitchFamily="34" charset="0"/>
              </a:rPr>
              <a:t> з </a:t>
            </a:r>
            <a:r>
              <a:rPr lang="ru-RU" sz="2800" dirty="0" err="1">
                <a:solidFill>
                  <a:srgbClr val="3A414A"/>
                </a:solidFill>
                <a:latin typeface="Arial" panose="020B0604020202020204" pitchFamily="34" charset="0"/>
              </a:rPr>
              <a:t>вирощування</a:t>
            </a:r>
            <a:r>
              <a:rPr lang="ru-RU" sz="2800" dirty="0">
                <a:solidFill>
                  <a:srgbClr val="3A414A"/>
                </a:solidFill>
                <a:latin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rgbClr val="3A414A"/>
                </a:solidFill>
                <a:latin typeface="Arial" panose="020B0604020202020204" pitchFamily="34" charset="0"/>
              </a:rPr>
              <a:t>гарбузів</a:t>
            </a:r>
            <a:r>
              <a:rPr lang="ru-RU" sz="2800" dirty="0">
                <a:solidFill>
                  <a:srgbClr val="3A414A"/>
                </a:solidFill>
                <a:latin typeface="Arial" panose="020B0604020202020204" pitchFamily="34" charset="0"/>
              </a:rPr>
              <a:t>.</a:t>
            </a:r>
            <a:endParaRPr lang="ru-RU" sz="2800" dirty="0"/>
          </a:p>
        </p:txBody>
      </p:sp>
      <p:pic>
        <p:nvPicPr>
          <p:cNvPr id="8196" name="Picture 4" descr="Все, що треба знати фермеру про вирощування гарбуза на насіння: сорти,  технології, збирання врожаю - Новини АПК | Головні фермерські новини України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5300" y="3514662"/>
            <a:ext cx="4426700" cy="267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Гарбузи — гіганти — Soncesad Гарбузи — гіганти — Sonces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260" y="3514662"/>
            <a:ext cx="3864931" cy="2739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Стало відомо, яка рентабельність вирощування голонасінних гарбузів — КУРКУЛ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35252"/>
            <a:ext cx="4406151" cy="2253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797405" y="2445943"/>
            <a:ext cx="8588337" cy="673637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rgbClr val="002060"/>
                </a:solidFill>
              </a:rPr>
              <a:t>https://www.youtube.com/watch?v=aBhSpMDKhTM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742" y="487343"/>
            <a:ext cx="2223499" cy="22234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uk-UA" altLang="en-US" sz="3200" b="1" i="1" u="sng">
                <a:solidFill>
                  <a:srgbClr val="FF0000"/>
                </a:solidFill>
              </a:rPr>
              <a:t>Повторення</a:t>
            </a:r>
            <a:endParaRPr lang="uk-UA" altLang="en-US" sz="3200" b="1" i="1" u="sng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575" y="2560320"/>
            <a:ext cx="7604125" cy="3310255"/>
          </a:xfrm>
        </p:spPr>
        <p:txBody>
          <a:bodyPr/>
          <a:lstStyle/>
          <a:p>
            <a:r>
              <a:rPr lang="uk-UA" altLang="en-US" sz="6600"/>
              <a:t>Що таке ціна?</a:t>
            </a:r>
            <a:endParaRPr lang="uk-UA" altLang="en-US" sz="660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8380730" y="2714625"/>
            <a:ext cx="2873375" cy="327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6016" y="938317"/>
            <a:ext cx="9601196" cy="3318936"/>
          </a:xfrm>
        </p:spPr>
        <p:txBody>
          <a:bodyPr>
            <a:noAutofit/>
          </a:bodyPr>
          <a:lstStyle/>
          <a:p>
            <a:r>
              <a:rPr lang="en-US" sz="4400" b="1">
                <a:solidFill>
                  <a:srgbClr val="FF0000"/>
                </a:solidFill>
              </a:rPr>
              <a:t>Ціна</a:t>
            </a:r>
            <a:r>
              <a:rPr lang="uk-UA" altLang="en-US" sz="4400" b="1">
                <a:solidFill>
                  <a:srgbClr val="FF0000"/>
                </a:solidFill>
              </a:rPr>
              <a:t> </a:t>
            </a:r>
            <a:r>
              <a:rPr lang="en-US" sz="4400"/>
              <a:t>— фундаментальна економічна категорія, яка означає кількість грошей, за яку продавець згоден продати, а покупець готовий купити одиницю товару (певної цінності, в т. ч. нематеріальної).</a:t>
            </a:r>
            <a:endParaRPr lang="en-US" sz="4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uk-UA" altLang="en-US" sz="3200" b="1" i="1" u="sng">
                <a:solidFill>
                  <a:srgbClr val="FF0000"/>
                </a:solidFill>
              </a:rPr>
              <a:t>Повторення</a:t>
            </a:r>
            <a:endParaRPr lang="uk-UA" altLang="en-US" sz="3200" b="1" i="1" u="sng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575" y="2560320"/>
            <a:ext cx="6687185" cy="3310255"/>
          </a:xfrm>
        </p:spPr>
        <p:txBody>
          <a:bodyPr/>
          <a:lstStyle/>
          <a:p>
            <a:r>
              <a:rPr lang="uk-UA" altLang="en-US" sz="6600"/>
              <a:t>Що таке гроші?</a:t>
            </a:r>
            <a:endParaRPr lang="uk-UA" altLang="en-US" sz="660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8267065" y="3054350"/>
            <a:ext cx="2704465" cy="31464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9515" y="1055370"/>
            <a:ext cx="10250170" cy="3319145"/>
          </a:xfrm>
        </p:spPr>
        <p:txBody>
          <a:bodyPr>
            <a:noAutofit/>
          </a:bodyPr>
          <a:lstStyle/>
          <a:p>
            <a:r>
              <a:rPr lang="en-US" sz="4400" b="1">
                <a:solidFill>
                  <a:srgbClr val="FF0000"/>
                </a:solidFill>
              </a:rPr>
              <a:t>Гроші </a:t>
            </a:r>
            <a:r>
              <a:rPr lang="en-US" sz="4400"/>
              <a:t>— це особливий товар, який виконує роль загального еквівалента, виступає посередником в обміні товарів і виражає економічні відносини між людьми з приводу виробництва та обміну товарів.</a:t>
            </a:r>
            <a:endParaRPr lang="en-US" sz="4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Снимок экрана 2024-10-19 224012"/>
          <p:cNvPicPr>
            <a:picLocks noGrp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8743315" cy="6845935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706485" y="0"/>
            <a:ext cx="3485515" cy="2611120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551957" y="2379454"/>
            <a:ext cx="3640043" cy="1945965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en-US" dirty="0" err="1"/>
              <a:t>Ціни</a:t>
            </a:r>
            <a:r>
              <a:rPr lang="en-US" dirty="0"/>
              <a:t> </a:t>
            </a:r>
            <a:r>
              <a:rPr lang="en-US" dirty="0" err="1"/>
              <a:t>на</a:t>
            </a:r>
            <a:r>
              <a:rPr lang="en-US" dirty="0"/>
              <a:t> </a:t>
            </a:r>
            <a:r>
              <a:rPr lang="en-US" dirty="0" err="1"/>
              <a:t>гарбуз</a:t>
            </a:r>
            <a:r>
              <a:rPr lang="en-US" dirty="0"/>
              <a:t> в </a:t>
            </a:r>
            <a:r>
              <a:rPr lang="en-US" dirty="0" err="1"/>
              <a:t>Україні</a:t>
            </a:r>
            <a:r>
              <a:rPr lang="en-US" dirty="0"/>
              <a:t> </a:t>
            </a:r>
            <a:r>
              <a:rPr lang="en-US" dirty="0" err="1"/>
              <a:t>за</a:t>
            </a:r>
            <a:r>
              <a:rPr lang="en-US" dirty="0"/>
              <a:t> </a:t>
            </a:r>
            <a:r>
              <a:rPr lang="en-US" dirty="0" err="1"/>
              <a:t>рік</a:t>
            </a:r>
            <a:r>
              <a:rPr lang="en-US" dirty="0"/>
              <a:t> </a:t>
            </a:r>
            <a:r>
              <a:rPr lang="en-US" dirty="0" err="1"/>
              <a:t>зросли</a:t>
            </a:r>
            <a:r>
              <a:rPr lang="en-US" dirty="0"/>
              <a:t> </a:t>
            </a:r>
            <a:r>
              <a:rPr lang="en-US" dirty="0" err="1"/>
              <a:t>на</a:t>
            </a:r>
            <a:r>
              <a:rPr lang="en-US" dirty="0"/>
              <a:t> 40%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467" y="1084518"/>
            <a:ext cx="3421295" cy="1144974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Гарбуз голонасінний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63033"/>
            <a:ext cx="4394967" cy="4394967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513762" y="0"/>
            <a:ext cx="8734316" cy="6935056"/>
          </a:xfrm>
          <a:solidFill>
            <a:schemeClr val="bg1"/>
          </a:solidFill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Перші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згадування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гарбуз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датують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1911 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1935 р.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вчений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К.І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Пангало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зробив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опис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голонасінного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гарбуза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відзначив</a:t>
            </a: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високі</a:t>
            </a: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перспективи</a:t>
            </a: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підвиду</a:t>
            </a: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олійної</a:t>
            </a: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промисловості</a:t>
            </a: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аж до початку 2000-х широкого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розповсюдження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гарбуз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голонасінний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набув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А от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протягом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останніх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наші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сільгоспвиробники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зацікавилися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цією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культурою, і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почалося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промислове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вирощування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отримання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насіння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Характерною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особливістю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виду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бізнесу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те,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невелика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частка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товарного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насіння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залишається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майже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весь урожай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продається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кордон,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переважно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Австрію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для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виготовлення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гарбузової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олії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dirty="0"/>
              <a:t> </a:t>
            </a:r>
            <a:endParaRPr lang="ru-RU" sz="2000" dirty="0" smtClean="0"/>
          </a:p>
          <a:p>
            <a:r>
              <a:rPr lang="ru-RU" dirty="0" err="1" smtClean="0"/>
              <a:t>Сьогодні</a:t>
            </a:r>
            <a:r>
              <a:rPr lang="ru-RU" dirty="0" smtClean="0"/>
              <a:t> </a:t>
            </a:r>
            <a:r>
              <a:rPr lang="ru-RU" dirty="0" err="1"/>
              <a:t>вартість</a:t>
            </a:r>
            <a:r>
              <a:rPr lang="ru-RU" dirty="0"/>
              <a:t> </a:t>
            </a:r>
            <a:r>
              <a:rPr lang="ru-RU" dirty="0" err="1"/>
              <a:t>штирійської</a:t>
            </a:r>
            <a:r>
              <a:rPr lang="ru-RU" dirty="0"/>
              <a:t> </a:t>
            </a:r>
            <a:r>
              <a:rPr lang="ru-RU" dirty="0" err="1"/>
              <a:t>гарбузової</a:t>
            </a:r>
            <a:r>
              <a:rPr lang="ru-RU" dirty="0"/>
              <a:t> </a:t>
            </a:r>
            <a:r>
              <a:rPr lang="ru-RU" dirty="0" err="1"/>
              <a:t>олії</a:t>
            </a:r>
            <a:r>
              <a:rPr lang="ru-RU" dirty="0"/>
              <a:t> на </a:t>
            </a:r>
            <a:r>
              <a:rPr lang="ru-RU" dirty="0" err="1"/>
              <a:t>європейському</a:t>
            </a:r>
            <a:r>
              <a:rPr lang="ru-RU" dirty="0"/>
              <a:t> </a:t>
            </a:r>
            <a:r>
              <a:rPr lang="ru-RU" dirty="0" smtClean="0"/>
              <a:t>ринку </a:t>
            </a:r>
            <a:r>
              <a:rPr lang="ru-RU" dirty="0" err="1" smtClean="0"/>
              <a:t>досить</a:t>
            </a:r>
            <a:r>
              <a:rPr lang="ru-RU" dirty="0" smtClean="0"/>
              <a:t> </a:t>
            </a:r>
            <a:r>
              <a:rPr lang="ru-RU" dirty="0" err="1"/>
              <a:t>висока</a:t>
            </a:r>
            <a:r>
              <a:rPr lang="ru-RU" dirty="0"/>
              <a:t> — </a:t>
            </a:r>
            <a:r>
              <a:rPr lang="ru-RU" dirty="0" err="1"/>
              <a:t>понад</a:t>
            </a:r>
            <a:r>
              <a:rPr lang="ru-RU" dirty="0"/>
              <a:t> 20 </a:t>
            </a:r>
            <a:r>
              <a:rPr lang="ru-RU" dirty="0" err="1"/>
              <a:t>євро</a:t>
            </a:r>
            <a:r>
              <a:rPr lang="ru-RU" dirty="0"/>
              <a:t> за </a:t>
            </a:r>
            <a:r>
              <a:rPr lang="ru-RU" dirty="0" err="1"/>
              <a:t>літр</a:t>
            </a:r>
            <a:r>
              <a:rPr lang="ru-RU" dirty="0"/>
              <a:t>.</a:t>
            </a:r>
            <a:endParaRPr lang="ru-RU" dirty="0"/>
          </a:p>
          <a:p>
            <a:pPr marL="0" indent="0">
              <a:buNone/>
            </a:pPr>
            <a:b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600" dirty="0"/>
            </a:b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2800" dirty="0"/>
              <a:t>В </a:t>
            </a:r>
            <a:r>
              <a:rPr lang="ru-RU" sz="2800" dirty="0" err="1"/>
              <a:t>гарбузів</a:t>
            </a:r>
            <a:r>
              <a:rPr lang="ru-RU" sz="2800" dirty="0"/>
              <a:t> </a:t>
            </a:r>
            <a:r>
              <a:rPr lang="ru-RU" sz="2800" dirty="0" err="1"/>
              <a:t>навіть</a:t>
            </a:r>
            <a:r>
              <a:rPr lang="ru-RU" sz="2800" dirty="0"/>
              <a:t> є своя </a:t>
            </a:r>
            <a:r>
              <a:rPr lang="ru-RU" sz="2800" dirty="0" err="1"/>
              <a:t>столиця</a:t>
            </a:r>
            <a:r>
              <a:rPr lang="ru-RU" sz="2800" dirty="0"/>
              <a:t> — у </a:t>
            </a:r>
            <a:r>
              <a:rPr lang="ru-RU" sz="2800" dirty="0" err="1"/>
              <a:t>Мортоні</a:t>
            </a:r>
            <a:r>
              <a:rPr lang="ru-RU" sz="2800" dirty="0"/>
              <a:t>, штат </a:t>
            </a:r>
            <a:r>
              <a:rPr lang="ru-RU" sz="2800" dirty="0" err="1">
                <a:solidFill>
                  <a:schemeClr val="tx1"/>
                </a:solidFill>
              </a:rPr>
              <a:t>Іллінойс</a:t>
            </a:r>
            <a:r>
              <a:rPr lang="ru-RU" sz="2800" dirty="0" smtClean="0"/>
              <a:t>. </a:t>
            </a:r>
            <a:r>
              <a:rPr lang="ru-RU" sz="2800" dirty="0" err="1"/>
              <a:t>Розташований</a:t>
            </a:r>
            <a:r>
              <a:rPr lang="ru-RU" sz="2800" dirty="0"/>
              <a:t> </a:t>
            </a:r>
            <a:r>
              <a:rPr lang="ru-RU" sz="2800" b="1" dirty="0">
                <a:solidFill>
                  <a:srgbClr val="7030A0"/>
                </a:solidFill>
              </a:rPr>
              <a:t>там завод </a:t>
            </a:r>
            <a:r>
              <a:rPr lang="ru-RU" sz="2800" b="1" dirty="0" err="1" smtClean="0">
                <a:solidFill>
                  <a:srgbClr val="7030A0"/>
                </a:solidFill>
              </a:rPr>
              <a:t>виробляє</a:t>
            </a:r>
            <a:r>
              <a:rPr lang="ru-RU" sz="2800" b="1" dirty="0" smtClean="0">
                <a:solidFill>
                  <a:srgbClr val="7030A0"/>
                </a:solidFill>
              </a:rPr>
              <a:t> </a:t>
            </a:r>
            <a:r>
              <a:rPr lang="ru-RU" sz="2800" b="1" dirty="0" err="1">
                <a:solidFill>
                  <a:srgbClr val="7030A0"/>
                </a:solidFill>
              </a:rPr>
              <a:t>понад</a:t>
            </a:r>
            <a:r>
              <a:rPr lang="ru-RU" sz="2800" b="1" dirty="0">
                <a:solidFill>
                  <a:srgbClr val="7030A0"/>
                </a:solidFill>
              </a:rPr>
              <a:t> 90% </a:t>
            </a:r>
            <a:r>
              <a:rPr lang="ru-RU" sz="2800" b="1" dirty="0" err="1">
                <a:solidFill>
                  <a:srgbClr val="7030A0"/>
                </a:solidFill>
              </a:rPr>
              <a:t>консервованих</a:t>
            </a:r>
            <a:r>
              <a:rPr lang="ru-RU" sz="2800" b="1" dirty="0">
                <a:solidFill>
                  <a:srgbClr val="7030A0"/>
                </a:solidFill>
              </a:rPr>
              <a:t> </a:t>
            </a:r>
            <a:r>
              <a:rPr lang="ru-RU" sz="2800" b="1" dirty="0" err="1">
                <a:solidFill>
                  <a:srgbClr val="7030A0"/>
                </a:solidFill>
              </a:rPr>
              <a:t>гарбузів</a:t>
            </a:r>
            <a:r>
              <a:rPr lang="ru-RU" sz="2800" b="1" dirty="0">
                <a:solidFill>
                  <a:srgbClr val="7030A0"/>
                </a:solidFill>
              </a:rPr>
              <a:t>, </a:t>
            </a:r>
            <a:r>
              <a:rPr lang="ru-RU" sz="2800" b="1" dirty="0" err="1">
                <a:solidFill>
                  <a:srgbClr val="7030A0"/>
                </a:solidFill>
              </a:rPr>
              <a:t>споживаних</a:t>
            </a:r>
            <a:r>
              <a:rPr lang="ru-RU" sz="2800" b="1" dirty="0">
                <a:solidFill>
                  <a:srgbClr val="7030A0"/>
                </a:solidFill>
              </a:rPr>
              <a:t> у США. </a:t>
            </a:r>
            <a:r>
              <a:rPr lang="ru-RU" sz="2800" dirty="0" err="1"/>
              <a:t>Також</a:t>
            </a:r>
            <a:r>
              <a:rPr lang="ru-RU" sz="2800" dirty="0"/>
              <a:t> там з 1966 року проходить </a:t>
            </a:r>
            <a:r>
              <a:rPr lang="ru-RU" sz="2800" dirty="0" err="1"/>
              <a:t>щорічний</a:t>
            </a:r>
            <a:r>
              <a:rPr lang="ru-RU" sz="2800" dirty="0"/>
              <a:t> фестиваль, </a:t>
            </a:r>
            <a:r>
              <a:rPr lang="ru-RU" sz="2800" dirty="0" err="1"/>
              <a:t>присвячений</a:t>
            </a:r>
            <a:r>
              <a:rPr lang="ru-RU" sz="2800" dirty="0"/>
              <a:t> </a:t>
            </a:r>
            <a:r>
              <a:rPr lang="ru-RU" sz="2800" dirty="0" err="1"/>
              <a:t>гарбузам</a:t>
            </a:r>
            <a:r>
              <a:rPr lang="ru-RU" sz="2800" dirty="0"/>
              <a:t>.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77208" y="2776077"/>
            <a:ext cx="4718304" cy="3310128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tx1"/>
                </a:solidFill>
              </a:rPr>
              <a:t>У США </a:t>
            </a:r>
            <a:r>
              <a:rPr lang="ru-RU" sz="2800" dirty="0" err="1">
                <a:solidFill>
                  <a:schemeClr val="tx1"/>
                </a:solidFill>
              </a:rPr>
              <a:t>найбільше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гарбузів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виробляє</a:t>
            </a:r>
            <a:r>
              <a:rPr lang="ru-RU" sz="2800" dirty="0">
                <a:solidFill>
                  <a:schemeClr val="tx1"/>
                </a:solidFill>
              </a:rPr>
              <a:t> штат </a:t>
            </a:r>
            <a:r>
              <a:rPr lang="ru-RU" sz="2800" dirty="0" err="1">
                <a:solidFill>
                  <a:schemeClr val="tx1"/>
                </a:solidFill>
              </a:rPr>
              <a:t>Іллінойс</a:t>
            </a:r>
            <a:r>
              <a:rPr lang="ru-RU" sz="2800" dirty="0">
                <a:solidFill>
                  <a:schemeClr val="tx1"/>
                </a:solidFill>
              </a:rPr>
              <a:t>, а </a:t>
            </a:r>
            <a:r>
              <a:rPr lang="ru-RU" sz="2800" dirty="0" err="1">
                <a:solidFill>
                  <a:schemeClr val="tx1"/>
                </a:solidFill>
              </a:rPr>
              <a:t>загалом</a:t>
            </a:r>
            <a:r>
              <a:rPr lang="ru-RU" sz="2800" dirty="0">
                <a:solidFill>
                  <a:schemeClr val="tx1"/>
                </a:solidFill>
              </a:rPr>
              <a:t> по </a:t>
            </a:r>
            <a:r>
              <a:rPr lang="ru-RU" sz="2800" dirty="0" err="1">
                <a:solidFill>
                  <a:schemeClr val="tx1"/>
                </a:solidFill>
              </a:rPr>
              <a:t>країні</a:t>
            </a:r>
            <a:r>
              <a:rPr lang="ru-RU" sz="2800" dirty="0">
                <a:solidFill>
                  <a:schemeClr val="tx1"/>
                </a:solidFill>
              </a:rPr>
              <a:t> в </a:t>
            </a:r>
            <a:r>
              <a:rPr lang="ru-RU" sz="2800" dirty="0" err="1">
                <a:solidFill>
                  <a:schemeClr val="tx1"/>
                </a:solidFill>
              </a:rPr>
              <a:t>цілому</a:t>
            </a:r>
            <a:r>
              <a:rPr lang="ru-RU" sz="2800" dirty="0">
                <a:solidFill>
                  <a:schemeClr val="tx1"/>
                </a:solidFill>
              </a:rPr>
              <a:t> </a:t>
            </a:r>
            <a:r>
              <a:rPr lang="ru-RU" sz="2800" dirty="0" err="1">
                <a:solidFill>
                  <a:schemeClr val="tx1"/>
                </a:solidFill>
                <a:hlinkClick r:id="rId1"/>
              </a:rPr>
              <a:t>вирощують</a:t>
            </a:r>
            <a:r>
              <a:rPr lang="ru-RU" sz="2800" dirty="0">
                <a:solidFill>
                  <a:schemeClr val="tx1"/>
                </a:solidFill>
              </a:rPr>
              <a:t> </a:t>
            </a:r>
            <a:r>
              <a:rPr lang="ru-RU" sz="2800" dirty="0" err="1">
                <a:solidFill>
                  <a:schemeClr val="tx1"/>
                </a:solidFill>
              </a:rPr>
              <a:t>близько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понад</a:t>
            </a:r>
            <a:r>
              <a:rPr lang="ru-RU" sz="2800" dirty="0">
                <a:solidFill>
                  <a:schemeClr val="tx1"/>
                </a:solidFill>
              </a:rPr>
              <a:t> 680 млн кг </a:t>
            </a:r>
            <a:r>
              <a:rPr lang="ru-RU" sz="2800" dirty="0" err="1">
                <a:solidFill>
                  <a:schemeClr val="tx1"/>
                </a:solidFill>
              </a:rPr>
              <a:t>гарбузів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щорічно</a:t>
            </a:r>
            <a:r>
              <a:rPr lang="ru-RU" sz="2800" dirty="0">
                <a:solidFill>
                  <a:schemeClr val="tx1"/>
                </a:solidFill>
              </a:rPr>
              <a:t>.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529" y="2575381"/>
            <a:ext cx="5675009" cy="37809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8548" y="745826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chemeClr val="accent5">
                    <a:lumMod val="75000"/>
                  </a:schemeClr>
                </a:solidFill>
              </a:rPr>
              <a:t>Осінні</a:t>
            </a:r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accent5">
                    <a:lumMod val="75000"/>
                  </a:schemeClr>
                </a:solidFill>
              </a:rPr>
              <a:t>Базари</a:t>
            </a:r>
            <a:b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</a:b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78644" y="1512356"/>
            <a:ext cx="4718304" cy="1395231"/>
          </a:xfrm>
        </p:spPr>
        <p:txBody>
          <a:bodyPr/>
          <a:lstStyle/>
          <a:p>
            <a:r>
              <a:rPr lang="ru-RU" b="1" dirty="0" err="1"/>
              <a:t>Гарбузовий</a:t>
            </a:r>
            <a:r>
              <a:rPr lang="ru-RU" b="1" dirty="0"/>
              <a:t> </a:t>
            </a:r>
            <a:r>
              <a:rPr lang="ru-RU" b="1" dirty="0" err="1"/>
              <a:t>ринок</a:t>
            </a:r>
            <a:r>
              <a:rPr lang="ru-RU" b="1" dirty="0"/>
              <a:t> в </a:t>
            </a:r>
            <a:r>
              <a:rPr lang="ru-RU" b="1" dirty="0" smtClean="0"/>
              <a:t>США</a:t>
            </a:r>
            <a:endParaRPr lang="uk-UA" b="1" dirty="0" smtClean="0"/>
          </a:p>
          <a:p>
            <a:r>
              <a:rPr lang="en-US" b="1" dirty="0" smtClean="0">
                <a:solidFill>
                  <a:srgbClr val="002060"/>
                </a:solidFill>
              </a:rPr>
              <a:t>https</a:t>
            </a:r>
            <a:r>
              <a:rPr lang="en-US" b="1" dirty="0">
                <a:solidFill>
                  <a:srgbClr val="002060"/>
                </a:solidFill>
              </a:rPr>
              <a:t>://www.youtube.com/watch?v=LE9QVgA8xxQ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705326" y="1399814"/>
            <a:ext cx="4718304" cy="1867842"/>
          </a:xfrm>
        </p:spPr>
        <p:txBody>
          <a:bodyPr/>
          <a:lstStyle/>
          <a:p>
            <a:r>
              <a:rPr lang="ru-RU" b="1" dirty="0" err="1"/>
              <a:t>Гарнюща</a:t>
            </a:r>
            <a:r>
              <a:rPr lang="ru-RU" b="1" dirty="0"/>
              <a:t> </a:t>
            </a:r>
            <a:r>
              <a:rPr lang="ru-RU" b="1" dirty="0" err="1"/>
              <a:t>виставка</a:t>
            </a:r>
            <a:r>
              <a:rPr lang="ru-RU" b="1" dirty="0"/>
              <a:t> </a:t>
            </a:r>
            <a:r>
              <a:rPr lang="ru-RU" b="1" dirty="0" err="1"/>
              <a:t>гарбузів</a:t>
            </a:r>
            <a:r>
              <a:rPr lang="ru-RU" b="1" dirty="0"/>
              <a:t> в </a:t>
            </a:r>
            <a:r>
              <a:rPr lang="ru-RU" b="1" dirty="0" err="1" smtClean="0"/>
              <a:t>Мамаївці</a:t>
            </a:r>
            <a:r>
              <a:rPr lang="ru-RU" b="1" dirty="0" smtClean="0"/>
              <a:t>, </a:t>
            </a:r>
            <a:r>
              <a:rPr lang="ru-RU" b="1" dirty="0" err="1" smtClean="0"/>
              <a:t>неподалік</a:t>
            </a:r>
            <a:r>
              <a:rPr lang="ru-RU" b="1" dirty="0" smtClean="0"/>
              <a:t> </a:t>
            </a:r>
            <a:r>
              <a:rPr lang="ru-RU" b="1" dirty="0" err="1" smtClean="0"/>
              <a:t>Чернівців</a:t>
            </a:r>
            <a:endParaRPr lang="uk-UA" dirty="0" smtClean="0"/>
          </a:p>
          <a:p>
            <a:r>
              <a:rPr lang="en-US" b="1" dirty="0" smtClean="0">
                <a:solidFill>
                  <a:srgbClr val="002060"/>
                </a:solidFill>
              </a:rPr>
              <a:t>https</a:t>
            </a:r>
            <a:r>
              <a:rPr lang="en-US" b="1" dirty="0">
                <a:solidFill>
                  <a:srgbClr val="002060"/>
                </a:solidFill>
              </a:rPr>
              <a:t>://www.youtube.com/watch?v=iqPl-N8FWL4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644" y="3001158"/>
            <a:ext cx="2255178" cy="225517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4478" y="3001158"/>
            <a:ext cx="2264596" cy="226459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1957" y="3505842"/>
            <a:ext cx="3438378" cy="191773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4891" y="3267656"/>
            <a:ext cx="2549587" cy="23112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9201150" y="3079221"/>
            <a:ext cx="2990850" cy="201890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5550" y="661035"/>
            <a:ext cx="6650990" cy="4370705"/>
          </a:xfrm>
        </p:spPr>
        <p:txBody>
          <a:bodyPr>
            <a:normAutofit/>
          </a:bodyPr>
          <a:lstStyle/>
          <a:p>
            <a:r>
              <a:rPr lang="en-US">
                <a:sym typeface="+mn-ea"/>
              </a:rPr>
              <a:t> </a:t>
            </a:r>
            <a:r>
              <a:rPr lang="en-US" sz="3600">
                <a:sym typeface="+mn-ea"/>
              </a:rPr>
              <a:t>Гарбуз – це джерело вітамінів та мінералів, корисних для нашого організму. Він же і герой містичного свята </a:t>
            </a:r>
            <a:r>
              <a:rPr lang="uk-UA" altLang="en-US" sz="3600">
                <a:sym typeface="+mn-ea"/>
              </a:rPr>
              <a:t>Х</a:t>
            </a:r>
            <a:r>
              <a:rPr lang="en-US" sz="3600">
                <a:sym typeface="+mn-ea"/>
              </a:rPr>
              <a:t>елловін, яке так швидко увірвалося з-за кордону у наше життя.</a:t>
            </a:r>
            <a:endParaRPr lang="en-US" sz="360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3765550" cy="6844665"/>
          </a:xfrm>
          <a:prstGeom prst="rect">
            <a:avLst/>
          </a:prstGeom>
        </p:spPr>
      </p:pic>
      <p:sp>
        <p:nvSpPr>
          <p:cNvPr id="7" name="Text Box 6"/>
          <p:cNvSpPr txBox="1"/>
          <p:nvPr/>
        </p:nvSpPr>
        <p:spPr>
          <a:xfrm>
            <a:off x="3765550" y="4818380"/>
            <a:ext cx="7134860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/>
            <a:r>
              <a:rPr sz="2800"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Напередодні</a:t>
            </a:r>
            <a:r>
              <a:rPr sz="2800"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sz="2800"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Хелловіну</a:t>
            </a:r>
            <a:r>
              <a:rPr sz="2800"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sz="2800" b="0" i="1" u="sng" dirty="0" err="1">
                <a:solidFill>
                  <a:srgbClr val="002060"/>
                </a:solidFill>
                <a:latin typeface="Roboto Condensed"/>
                <a:ea typeface="Roboto Condensed"/>
              </a:rPr>
              <a:t>зростає</a:t>
            </a:r>
            <a:r>
              <a:rPr sz="2800" b="0" i="1" u="sng" dirty="0">
                <a:solidFill>
                  <a:srgbClr val="002060"/>
                </a:solidFill>
                <a:latin typeface="Roboto Condensed"/>
                <a:ea typeface="Roboto Condensed"/>
              </a:rPr>
              <a:t> </a:t>
            </a:r>
            <a:r>
              <a:rPr sz="2800" b="0" i="1" u="sng" dirty="0" err="1">
                <a:solidFill>
                  <a:srgbClr val="002060"/>
                </a:solidFill>
                <a:latin typeface="Roboto Condensed"/>
                <a:ea typeface="Roboto Condensed"/>
              </a:rPr>
              <a:t>попит</a:t>
            </a:r>
            <a:r>
              <a:rPr sz="2800" b="0" i="1" u="sng" dirty="0">
                <a:solidFill>
                  <a:srgbClr val="002060"/>
                </a:solidFill>
                <a:latin typeface="Roboto Condensed"/>
                <a:ea typeface="Roboto Condensed"/>
              </a:rPr>
              <a:t> </a:t>
            </a:r>
            <a:r>
              <a:rPr sz="2800" b="0" i="1" u="sng" dirty="0" err="1">
                <a:solidFill>
                  <a:srgbClr val="002060"/>
                </a:solidFill>
                <a:latin typeface="Roboto Condensed"/>
                <a:ea typeface="Roboto Condensed"/>
              </a:rPr>
              <a:t>на</a:t>
            </a:r>
            <a:r>
              <a:rPr sz="2800" b="0" i="1" u="sng" dirty="0">
                <a:solidFill>
                  <a:srgbClr val="002060"/>
                </a:solidFill>
                <a:latin typeface="Roboto Condensed"/>
                <a:ea typeface="Roboto Condensed"/>
              </a:rPr>
              <a:t> </a:t>
            </a:r>
            <a:r>
              <a:rPr sz="2800" b="0" i="1" u="sng" dirty="0" err="1">
                <a:solidFill>
                  <a:srgbClr val="002060"/>
                </a:solidFill>
                <a:latin typeface="Roboto Condensed"/>
                <a:ea typeface="Roboto Condensed"/>
              </a:rPr>
              <a:t>декоративні</a:t>
            </a:r>
            <a:r>
              <a:rPr sz="2800" b="0" i="1" u="sng" dirty="0">
                <a:solidFill>
                  <a:srgbClr val="002060"/>
                </a:solidFill>
                <a:latin typeface="Roboto Condensed"/>
                <a:ea typeface="Roboto Condensed"/>
              </a:rPr>
              <a:t> </a:t>
            </a:r>
            <a:r>
              <a:rPr sz="2800" b="0" i="1" u="sng" dirty="0" err="1">
                <a:solidFill>
                  <a:srgbClr val="002060"/>
                </a:solidFill>
                <a:latin typeface="Roboto Condensed"/>
                <a:ea typeface="Roboto Condensed"/>
              </a:rPr>
              <a:t>гарбузи</a:t>
            </a:r>
            <a:r>
              <a:rPr sz="2800" b="0" i="0" dirty="0">
                <a:solidFill>
                  <a:srgbClr val="333333"/>
                </a:solidFill>
                <a:latin typeface="Roboto Condensed"/>
                <a:ea typeface="Roboto Condensed"/>
              </a:rPr>
              <a:t>, </a:t>
            </a:r>
            <a:r>
              <a:rPr sz="2800"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що</a:t>
            </a:r>
            <a:r>
              <a:rPr sz="2800"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sz="2800"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використовуються</a:t>
            </a:r>
            <a:r>
              <a:rPr sz="2800"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sz="2800"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для</a:t>
            </a:r>
            <a:r>
              <a:rPr sz="2800" b="0" i="0" dirty="0">
                <a:solidFill>
                  <a:srgbClr val="333333"/>
                </a:solidFill>
                <a:latin typeface="Roboto Condensed"/>
                <a:ea typeface="Roboto Condensed"/>
              </a:rPr>
              <a:t> </a:t>
            </a:r>
            <a:r>
              <a:rPr sz="2800" b="0" i="0" dirty="0" err="1">
                <a:solidFill>
                  <a:srgbClr val="333333"/>
                </a:solidFill>
                <a:latin typeface="Roboto Condensed"/>
                <a:ea typeface="Roboto Condensed"/>
              </a:rPr>
              <a:t>прикрас</a:t>
            </a:r>
            <a:r>
              <a:rPr sz="2800" b="0" i="0" dirty="0">
                <a:solidFill>
                  <a:srgbClr val="333333"/>
                </a:solidFill>
                <a:latin typeface="Roboto Condensed"/>
                <a:ea typeface="Roboto Condensed"/>
              </a:rPr>
              <a:t>. </a:t>
            </a:r>
            <a:endParaRPr sz="2800" b="0" i="0" dirty="0">
              <a:solidFill>
                <a:srgbClr val="333333"/>
              </a:solidFill>
              <a:latin typeface="Roboto Condensed"/>
              <a:ea typeface="Roboto Condense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583987"/>
            <a:ext cx="9601196" cy="1303867"/>
          </a:xfrm>
        </p:spPr>
        <p:txBody>
          <a:bodyPr/>
          <a:lstStyle/>
          <a:p>
            <a:r>
              <a:rPr lang="uk-UA" altLang="en-US" dirty="0"/>
              <a:t>Відео: “</a:t>
            </a:r>
            <a:r>
              <a:rPr lang="uk-UA" altLang="en-US" dirty="0" err="1"/>
              <a:t>Хелловін</a:t>
            </a:r>
            <a:r>
              <a:rPr lang="uk-UA" altLang="en-US" dirty="0"/>
              <a:t>. Історія свята”</a:t>
            </a:r>
            <a:endParaRPr lang="uk-UA" alt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45384" y="1720605"/>
            <a:ext cx="85393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https://www.youtube.com/watch?v=WCXpWeTKyVQ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84" y="2451402"/>
            <a:ext cx="6854642" cy="33310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32709" y="5782491"/>
            <a:ext cx="3196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/>
              <a:t>Кадр з відео</a:t>
            </a:r>
            <a:endParaRPr lang="ru-RU" sz="2400" b="1" i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308" y="2451402"/>
            <a:ext cx="2427515" cy="24275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7880" y="2392045"/>
            <a:ext cx="7291070" cy="1303655"/>
          </a:xfrm>
        </p:spPr>
        <p:txBody>
          <a:bodyPr>
            <a:normAutofit fontScale="90000"/>
          </a:bodyPr>
          <a:lstStyle/>
          <a:p>
            <a:pPr algn="l"/>
            <a:r>
              <a:rPr lang="uk-UA" altLang="en-US" sz="4000" b="1" dirty="0">
                <a:ln w="3175" cmpd="sng"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r>
              <a:rPr lang="en-US" sz="4000" b="1" dirty="0">
                <a:ln w="3175" cmpd="sng"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000" b="1" dirty="0" err="1">
                <a:ln w="3175" cmpd="sng"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ніч</a:t>
            </a:r>
            <a:r>
              <a:rPr lang="en-US" sz="4000" b="1" dirty="0">
                <a:ln w="3175" cmpd="sng"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 31 </a:t>
            </a:r>
            <a:r>
              <a:rPr lang="en-US" sz="4000" b="1" dirty="0" err="1">
                <a:ln w="3175" cmpd="sng"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жовтня</a:t>
            </a:r>
            <a:r>
              <a:rPr lang="en-US" sz="4000" b="1" dirty="0">
                <a:ln w="3175" cmpd="sng"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000" b="1" dirty="0" err="1">
                <a:ln w="3175" cmpd="sng"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</a:t>
            </a:r>
            <a:r>
              <a:rPr lang="en-US" sz="4000" b="1" dirty="0">
                <a:ln w="3175" cmpd="sng"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 </a:t>
            </a:r>
            <a:r>
              <a:rPr lang="en-US" sz="4000" b="1" dirty="0" err="1">
                <a:ln w="3175" cmpd="sng"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листопада</a:t>
            </a:r>
            <a:r>
              <a:rPr lang="en-US" sz="4000" b="1" dirty="0">
                <a:ln w="3175" cmpd="sng"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відзначають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свято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Хелловін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.</a:t>
            </a:r>
            <a:b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</a:b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Олександр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Курочкін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(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український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етнограф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)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вважає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,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що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</a:rPr>
              <a:t>День</a:t>
            </a:r>
            <a:r>
              <a:rPr lang="en-US" sz="4000" dirty="0">
                <a:ln w="3175" cmpd="sng">
                  <a:noFill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</a:rPr>
              <a:t> </a:t>
            </a:r>
            <a:r>
              <a:rPr lang="en-US" sz="4000" dirty="0" err="1">
                <a:ln w="3175" cmpd="sng">
                  <a:noFill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</a:rPr>
              <a:t>гарбуза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варто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повʼязати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з </a:t>
            </a:r>
            <a:r>
              <a:rPr lang="en-US" sz="4000" dirty="0" err="1">
                <a:ln w="3175" cmpd="sng">
                  <a:noFill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</a:rPr>
              <a:t>Днем</a:t>
            </a:r>
            <a:r>
              <a:rPr lang="en-US" sz="4000" dirty="0">
                <a:ln w="3175" cmpd="sng">
                  <a:noFill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</a:rPr>
              <a:t> </a:t>
            </a:r>
            <a:r>
              <a:rPr lang="en-US" sz="4000" dirty="0" err="1">
                <a:ln w="3175" cmpd="sng">
                  <a:noFill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</a:rPr>
              <a:t>святого</a:t>
            </a:r>
            <a:r>
              <a:rPr lang="en-US" sz="4000" dirty="0">
                <a:ln w="3175" cmpd="sng">
                  <a:noFill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</a:rPr>
              <a:t> </a:t>
            </a:r>
            <a:r>
              <a:rPr lang="en-US" sz="4000" dirty="0" err="1">
                <a:ln w="3175" cmpd="sng">
                  <a:noFill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</a:rPr>
              <a:t>Андрія</a:t>
            </a:r>
            <a:r>
              <a:rPr lang="en-US" sz="4000" dirty="0">
                <a:ln w="3175" cmpd="sng">
                  <a:noFill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</a:rPr>
              <a:t> </a:t>
            </a:r>
            <a:r>
              <a:rPr lang="en-US" sz="4000" dirty="0" err="1">
                <a:ln w="3175" cmpd="sng">
                  <a:noFill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</a:rPr>
              <a:t>Первозванного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,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який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припадає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саме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на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30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листопада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.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На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Поділлі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існувала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традиція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у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День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святого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Андрія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вирізати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маски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з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гарбуза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та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підсвічувати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їх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свічками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.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Нагадує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 </a:t>
            </a:r>
            <a:r>
              <a:rPr lang="en-US" sz="4000" dirty="0" err="1">
                <a:ln w="3175" cmpd="sng">
                  <a:noFill/>
                </a:ln>
                <a:solidFill>
                  <a:schemeClr val="tx1"/>
                </a:solidFill>
              </a:rPr>
              <a:t>Хелловін</a:t>
            </a:r>
            <a:r>
              <a:rPr lang="en-US" sz="4000" dirty="0">
                <a:ln w="3175" cmpd="sng">
                  <a:noFill/>
                </a:ln>
                <a:solidFill>
                  <a:schemeClr val="tx1"/>
                </a:solidFill>
              </a:rPr>
              <a:t>?</a:t>
            </a:r>
            <a:endParaRPr lang="en-US" sz="4000" dirty="0">
              <a:ln w="3175" cmpd="sng">
                <a:noFill/>
              </a:ln>
              <a:solidFill>
                <a:schemeClr val="tx1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566025" y="74295"/>
            <a:ext cx="4625975" cy="30841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0292" y="289982"/>
            <a:ext cx="9601196" cy="1303867"/>
          </a:xfrm>
        </p:spPr>
        <p:txBody>
          <a:bodyPr/>
          <a:lstStyle/>
          <a:p>
            <a:r>
              <a:rPr lang="uk-UA" altLang="en-US" dirty="0"/>
              <a:t>Відео “</a:t>
            </a:r>
            <a:r>
              <a:rPr lang="uk-UA" altLang="en-US" dirty="0" err="1"/>
              <a:t>This</a:t>
            </a:r>
            <a:r>
              <a:rPr lang="uk-UA" altLang="en-US" dirty="0"/>
              <a:t> </a:t>
            </a:r>
            <a:r>
              <a:rPr lang="uk-UA" altLang="en-US" dirty="0" err="1"/>
              <a:t>is</a:t>
            </a:r>
            <a:r>
              <a:rPr lang="uk-UA" altLang="en-US" dirty="0"/>
              <a:t> </a:t>
            </a:r>
            <a:r>
              <a:rPr lang="uk-UA" altLang="en-US" dirty="0" err="1"/>
              <a:t>Halloween</a:t>
            </a:r>
            <a:r>
              <a:rPr lang="uk-UA" altLang="en-US" dirty="0"/>
              <a:t> 🎃 </a:t>
            </a:r>
            <a:r>
              <a:rPr lang="uk-UA" altLang="en-US" dirty="0" err="1"/>
              <a:t>Harry</a:t>
            </a:r>
            <a:r>
              <a:rPr lang="uk-UA" altLang="en-US" dirty="0"/>
              <a:t> </a:t>
            </a:r>
            <a:r>
              <a:rPr lang="uk-UA" altLang="en-US" dirty="0" err="1"/>
              <a:t>Potter</a:t>
            </a:r>
            <a:r>
              <a:rPr lang="uk-UA" altLang="en-US" dirty="0"/>
              <a:t>”</a:t>
            </a:r>
            <a:endParaRPr lang="uk-UA" altLang="en-US" dirty="0"/>
          </a:p>
        </p:txBody>
      </p:sp>
      <p:pic>
        <p:nvPicPr>
          <p:cNvPr id="4" name="Content Placeholder 6" descr="Снимок экрана 2024-10-22 002449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828620" y="3460156"/>
            <a:ext cx="5224043" cy="2932788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88678" y="3460156"/>
            <a:ext cx="6259681" cy="290580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89166" y="6392944"/>
            <a:ext cx="3196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/>
              <a:t>Кадр з фільму</a:t>
            </a:r>
            <a:endParaRPr lang="ru-RU" sz="2400" b="1" i="1" dirty="0"/>
          </a:p>
        </p:txBody>
      </p:sp>
      <p:sp>
        <p:nvSpPr>
          <p:cNvPr id="9" name="TextBox 8"/>
          <p:cNvSpPr txBox="1"/>
          <p:nvPr/>
        </p:nvSpPr>
        <p:spPr>
          <a:xfrm>
            <a:off x="6828620" y="6392944"/>
            <a:ext cx="5581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 smtClean="0"/>
              <a:t>Актори з «Гаррі </a:t>
            </a:r>
            <a:r>
              <a:rPr lang="uk-UA" b="1" i="1" dirty="0" err="1" smtClean="0"/>
              <a:t>Поттера</a:t>
            </a:r>
            <a:r>
              <a:rPr lang="uk-UA" b="1" i="1" dirty="0" smtClean="0"/>
              <a:t>», які підтримали Україну</a:t>
            </a:r>
            <a:endParaRPr lang="ru-RU" b="1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653144" y="1593849"/>
            <a:ext cx="8281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</a:rPr>
              <a:t>https://www.youtube.com/watch?v=ImCP6lIuzI0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4994" y="1241265"/>
            <a:ext cx="2098472" cy="20984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81694" y="561380"/>
            <a:ext cx="9601196" cy="744876"/>
          </a:xfrm>
        </p:spPr>
        <p:txBody>
          <a:bodyPr>
            <a:normAutofit fontScale="90000"/>
          </a:bodyPr>
          <a:lstStyle/>
          <a:p>
            <a:r>
              <a:rPr lang="uk-UA" sz="6000" b="1" dirty="0" smtClean="0">
                <a:solidFill>
                  <a:srgbClr val="FF0000"/>
                </a:solidFill>
              </a:rPr>
              <a:t>А чи знаєте ви, що…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7" name="Объект 3"/>
          <p:cNvSpPr txBox="1"/>
          <p:nvPr/>
        </p:nvSpPr>
        <p:spPr>
          <a:xfrm>
            <a:off x="3752133" y="2429852"/>
            <a:ext cx="6918207" cy="231917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Гарбуз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важливим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елементом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обряду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сватання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Так,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нареченого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кохали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йому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давали «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гарбуз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– у прямому й переносному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сенсі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–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означало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відмову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5"/>
          <p:cNvPicPr>
            <a:picLocks noGrp="1" noChangeAspect="1"/>
          </p:cNvPicPr>
          <p:nvPr>
            <p:ph sz="half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6690"/>
            <a:ext cx="3752133" cy="4685500"/>
          </a:xfrm>
        </p:spPr>
      </p:pic>
      <p:sp>
        <p:nvSpPr>
          <p:cNvPr id="9" name="Прямоугольник 8"/>
          <p:cNvSpPr/>
          <p:nvPr/>
        </p:nvSpPr>
        <p:spPr>
          <a:xfrm>
            <a:off x="1191801" y="6355890"/>
            <a:ext cx="9554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https://www.youtube.com/watch?v=yTGjlKKhTqI&amp;t=3895s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188274" y="4663849"/>
            <a:ext cx="2558266" cy="1630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i="1" dirty="0" smtClean="0"/>
              <a:t>Фрагмент з кінострічки «</a:t>
            </a:r>
            <a:r>
              <a:rPr lang="ru-RU" sz="2000" b="1" i="1" dirty="0" err="1"/>
              <a:t>Сватання</a:t>
            </a:r>
            <a:r>
              <a:rPr lang="ru-RU" sz="2000" b="1" i="1" dirty="0"/>
              <a:t> на </a:t>
            </a:r>
            <a:r>
              <a:rPr lang="ru-RU" sz="2000" b="1" i="1" dirty="0" err="1" smtClean="0"/>
              <a:t>Гончарівці</a:t>
            </a:r>
            <a:r>
              <a:rPr lang="uk-UA" sz="2000" b="1" i="1" dirty="0" smtClean="0"/>
              <a:t>», </a:t>
            </a:r>
            <a:endParaRPr lang="uk-UA" sz="2000" b="1" i="1" dirty="0" smtClean="0"/>
          </a:p>
          <a:p>
            <a:r>
              <a:rPr lang="uk-UA" sz="2000" b="1" i="1" dirty="0" smtClean="0"/>
              <a:t>на 1:04:35 хв. </a:t>
            </a:r>
            <a:endParaRPr lang="uk-UA" sz="2000" b="1" i="1" dirty="0" smtClean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7638" y="4749029"/>
            <a:ext cx="1545404" cy="15454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8287" y="737703"/>
            <a:ext cx="9601196" cy="744876"/>
          </a:xfrm>
        </p:spPr>
        <p:txBody>
          <a:bodyPr>
            <a:normAutofit fontScale="90000"/>
          </a:bodyPr>
          <a:lstStyle/>
          <a:p>
            <a:r>
              <a:rPr lang="uk-UA" sz="6000" b="1" dirty="0" smtClean="0">
                <a:solidFill>
                  <a:srgbClr val="FF0000"/>
                </a:solidFill>
              </a:rPr>
              <a:t>А чи знаєте ви, що…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5" name="AutoShape 2" descr="Скарби України - ГАРБУЗ - символ роду! Гарбуз - стародавній український  символ. Гарбуз у давніх піснях виступає символом господаря, голови роду і  самого роду як такого. Гарбуз – є символом достатку, а"/>
          <p:cNvSpPr>
            <a:spLocks noChangeAspect="1" noChangeArrowheads="1"/>
          </p:cNvSpPr>
          <p:nvPr/>
        </p:nvSpPr>
        <p:spPr bwMode="auto">
          <a:xfrm>
            <a:off x="1575072" y="213359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605389" y="4610830"/>
            <a:ext cx="700040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ru-RU" sz="2800" dirty="0" err="1">
                <a:solidFill>
                  <a:srgbClr val="050505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Різновидів</a:t>
            </a:r>
            <a:r>
              <a:rPr lang="ru-RU" sz="2800" dirty="0">
                <a:solidFill>
                  <a:srgbClr val="050505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50505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цієї</a:t>
            </a:r>
            <a:r>
              <a:rPr lang="ru-RU" sz="2800" dirty="0">
                <a:solidFill>
                  <a:srgbClr val="050505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50505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невибагливої</a:t>
            </a:r>
            <a:r>
              <a:rPr lang="ru-RU" sz="2800" dirty="0">
                <a:solidFill>
                  <a:srgbClr val="050505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50505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рослини</a:t>
            </a:r>
            <a:r>
              <a:rPr lang="ru-RU" sz="2800" dirty="0">
                <a:solidFill>
                  <a:srgbClr val="050505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50505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існує</a:t>
            </a:r>
            <a:r>
              <a:rPr lang="ru-RU" sz="2800" dirty="0">
                <a:solidFill>
                  <a:srgbClr val="050505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50505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близько</a:t>
            </a:r>
            <a:r>
              <a:rPr lang="ru-RU" sz="2800" dirty="0">
                <a:solidFill>
                  <a:srgbClr val="050505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800, але </a:t>
            </a:r>
            <a:r>
              <a:rPr lang="ru-RU" sz="2800" dirty="0" err="1">
                <a:solidFill>
                  <a:srgbClr val="050505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лише</a:t>
            </a:r>
            <a:r>
              <a:rPr lang="ru-RU" sz="2800" dirty="0">
                <a:solidFill>
                  <a:srgbClr val="050505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200 </a:t>
            </a:r>
            <a:r>
              <a:rPr lang="ru-RU" sz="2800" dirty="0" err="1">
                <a:solidFill>
                  <a:srgbClr val="050505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їстівні</a:t>
            </a:r>
            <a:r>
              <a:rPr lang="ru-RU" sz="2800" dirty="0">
                <a:solidFill>
                  <a:srgbClr val="050505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05389" y="1484292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Гарбуз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 – є символом достатку, а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його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насіння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 – символ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родючості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. 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05389" y="3063797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Найменший</a:t>
            </a:r>
            <a:r>
              <a:rPr lang="ru-RU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гарбуз</a:t>
            </a:r>
            <a:r>
              <a:rPr lang="ru-RU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може</a:t>
            </a:r>
            <a:r>
              <a:rPr lang="ru-RU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важити</a:t>
            </a:r>
            <a:r>
              <a:rPr lang="ru-RU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менше</a:t>
            </a:r>
            <a:r>
              <a:rPr lang="ru-RU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кілограма</a:t>
            </a:r>
            <a:r>
              <a:rPr lang="ru-RU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, а </a:t>
            </a:r>
            <a:r>
              <a:rPr lang="ru-RU" sz="28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найбільший</a:t>
            </a:r>
            <a:r>
              <a:rPr lang="ru-RU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сягати</a:t>
            </a:r>
            <a:r>
              <a:rPr lang="ru-RU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 250 </a:t>
            </a:r>
            <a:r>
              <a:rPr lang="ru-RU" sz="28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кілограмів</a:t>
            </a:r>
            <a:r>
              <a:rPr lang="ru-RU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  <a:endParaRPr lang="ru-RU" sz="2800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</p:txBody>
      </p:sp>
      <p:pic>
        <p:nvPicPr>
          <p:cNvPr id="1026" name="Picture 2" descr="Наші гарбузи: сорти-крихітки та гіганти | Ogorodnik.com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3074538" cy="3513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513761"/>
            <a:ext cx="4472578" cy="30034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229" y="876464"/>
            <a:ext cx="10868298" cy="1303867"/>
          </a:xfrm>
        </p:spPr>
        <p:txBody>
          <a:bodyPr>
            <a:noAutofit/>
          </a:bodyPr>
          <a:lstStyle/>
          <a:p>
            <a:pPr algn="l"/>
            <a:r>
              <a:rPr lang="ru-RU" sz="3200" dirty="0" err="1"/>
              <a:t>Гарбуз</a:t>
            </a:r>
            <a:r>
              <a:rPr lang="ru-RU" sz="3200" dirty="0"/>
              <a:t> </a:t>
            </a:r>
            <a:r>
              <a:rPr lang="ru-RU" sz="3200" dirty="0" err="1"/>
              <a:t>вважався</a:t>
            </a:r>
            <a:r>
              <a:rPr lang="ru-RU" sz="3200" dirty="0"/>
              <a:t> «</a:t>
            </a:r>
            <a:r>
              <a:rPr lang="ru-RU" sz="3200" dirty="0" err="1"/>
              <a:t>головним</a:t>
            </a:r>
            <a:r>
              <a:rPr lang="ru-RU" sz="3200" dirty="0"/>
              <a:t>» на </a:t>
            </a:r>
            <a:r>
              <a:rPr lang="ru-RU" sz="3200" dirty="0" err="1"/>
              <a:t>городі</a:t>
            </a:r>
            <a:r>
              <a:rPr lang="ru-RU" sz="3200" dirty="0"/>
              <a:t>, </a:t>
            </a:r>
            <a:r>
              <a:rPr lang="ru-RU" sz="3200" dirty="0" err="1"/>
              <a:t>батьком</a:t>
            </a:r>
            <a:r>
              <a:rPr lang="ru-RU" sz="3200" dirty="0"/>
              <a:t> роду</a:t>
            </a:r>
            <a:r>
              <a:rPr lang="ru-RU" sz="3200" dirty="0" smtClean="0"/>
              <a:t>.</a:t>
            </a:r>
            <a:br>
              <a:rPr lang="ru-RU" sz="3200" dirty="0" smtClean="0"/>
            </a:br>
            <a:r>
              <a:rPr lang="en-US" sz="3200" dirty="0" err="1" smtClean="0"/>
              <a:t>Широкої</a:t>
            </a:r>
            <a:r>
              <a:rPr lang="en-US" sz="3200" dirty="0" smtClean="0"/>
              <a:t> </a:t>
            </a:r>
            <a:r>
              <a:rPr lang="en-US" sz="3200" dirty="0" err="1" smtClean="0"/>
              <a:t>популярності</a:t>
            </a:r>
            <a:r>
              <a:rPr lang="en-US" sz="3200" dirty="0" smtClean="0"/>
              <a:t> в </a:t>
            </a:r>
            <a:r>
              <a:rPr lang="en-US" sz="3200" dirty="0" err="1" smtClean="0"/>
              <a:t>Україні</a:t>
            </a:r>
            <a:r>
              <a:rPr lang="en-US" sz="3200" dirty="0" smtClean="0"/>
              <a:t> </a:t>
            </a:r>
            <a:r>
              <a:rPr lang="en-US" sz="3200" dirty="0" err="1" smtClean="0"/>
              <a:t>набув</a:t>
            </a:r>
            <a:r>
              <a:rPr lang="en-US" sz="3200" dirty="0" smtClean="0"/>
              <a:t> </a:t>
            </a:r>
            <a:r>
              <a:rPr lang="en-US" sz="3200" dirty="0" err="1" smtClean="0"/>
              <a:t>вірш</a:t>
            </a:r>
            <a:r>
              <a:rPr lang="en-US" sz="3200" dirty="0" smtClean="0"/>
              <a:t> </a:t>
            </a:r>
            <a:r>
              <a:rPr lang="en-US" sz="3200" dirty="0" err="1" smtClean="0"/>
              <a:t>Олени</a:t>
            </a:r>
            <a:r>
              <a:rPr lang="en-US" sz="3200" dirty="0" smtClean="0"/>
              <a:t> </a:t>
            </a:r>
            <a:r>
              <a:rPr lang="en-US" sz="3200" dirty="0" err="1" smtClean="0"/>
              <a:t>Пчілки</a:t>
            </a:r>
            <a:r>
              <a:rPr lang="en-US" sz="3200" dirty="0" smtClean="0"/>
              <a:t> «</a:t>
            </a:r>
            <a:r>
              <a:rPr lang="en-US" sz="3200" dirty="0" err="1" smtClean="0"/>
              <a:t>Ходить</a:t>
            </a:r>
            <a:r>
              <a:rPr lang="en-US" sz="3200" dirty="0" smtClean="0"/>
              <a:t> </a:t>
            </a:r>
            <a:r>
              <a:rPr lang="en-US" sz="3200" dirty="0" err="1" smtClean="0"/>
              <a:t>гарбуз</a:t>
            </a:r>
            <a:r>
              <a:rPr lang="en-US" sz="3200" dirty="0" smtClean="0"/>
              <a:t> </a:t>
            </a:r>
            <a:r>
              <a:rPr lang="en-US" sz="3200" dirty="0" err="1" smtClean="0"/>
              <a:t>по</a:t>
            </a:r>
            <a:r>
              <a:rPr lang="en-US" sz="3200" dirty="0" smtClean="0"/>
              <a:t> </a:t>
            </a:r>
            <a:r>
              <a:rPr lang="en-US" sz="3200" dirty="0" err="1" smtClean="0"/>
              <a:t>городу</a:t>
            </a:r>
            <a:r>
              <a:rPr lang="en-US" sz="3200" dirty="0" smtClean="0"/>
              <a:t>»</a:t>
            </a:r>
            <a:r>
              <a:rPr lang="uk-UA" sz="3200" dirty="0" smtClean="0"/>
              <a:t>.</a:t>
            </a:r>
            <a:br>
              <a:rPr lang="uk-UA" sz="3200" dirty="0" smtClean="0"/>
            </a:br>
            <a:r>
              <a:rPr lang="uk-UA" sz="3200" dirty="0" smtClean="0"/>
              <a:t>У 2023 р. співачка Марія Бурмака записала пісню на цей вірш.</a:t>
            </a:r>
            <a:endParaRPr lang="en-US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20803" y="2628086"/>
            <a:ext cx="81356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https://www.youtube.com/watch?v=YGd0FCc6Dfo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6" name="AutoShape 2" descr="Бурмака про український шоу-біз: Наші артисти тут були частиною &quot;руского міра&quot;"/>
          <p:cNvSpPr>
            <a:spLocks noChangeAspect="1" noChangeArrowheads="1"/>
          </p:cNvSpPr>
          <p:nvPr/>
        </p:nvSpPr>
        <p:spPr bwMode="auto">
          <a:xfrm>
            <a:off x="3325495" y="487633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10" name="AutoShape 4" descr="Бурмака про український шоу-біз: Наші артисти тут були частиною &quot;руского  міра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29" y="3539962"/>
            <a:ext cx="4246729" cy="268086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8092" y="3531840"/>
            <a:ext cx="3665024" cy="268898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4349" y="3482535"/>
            <a:ext cx="2648321" cy="26483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6355" y="550617"/>
            <a:ext cx="9601196" cy="1303867"/>
          </a:xfrm>
        </p:spPr>
        <p:txBody>
          <a:bodyPr>
            <a:normAutofit/>
          </a:bodyPr>
          <a:lstStyle/>
          <a:p>
            <a:r>
              <a:rPr lang="uk-UA" sz="6000" b="1" u="sng" dirty="0" smtClean="0">
                <a:solidFill>
                  <a:srgbClr val="FFC000"/>
                </a:solidFill>
              </a:rPr>
              <a:t>Дякую за увагу!</a:t>
            </a:r>
            <a:endParaRPr lang="ru-RU" sz="6000" b="1" u="sng" dirty="0">
              <a:solidFill>
                <a:srgbClr val="FFC000"/>
              </a:solidFill>
            </a:endParaRPr>
          </a:p>
        </p:txBody>
      </p:sp>
      <p:pic>
        <p:nvPicPr>
          <p:cNvPr id="9218" name="Picture 2" descr="День гарбуза Яготинський БДЮТ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274" y="1644340"/>
            <a:ext cx="3433750" cy="474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При підготовці заходу були використані матеріали: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96340" y="2529840"/>
            <a:ext cx="10231755" cy="3692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ru-RU" u="sng" dirty="0"/>
              <a:t>https:// </a:t>
            </a:r>
            <a:r>
              <a:rPr lang="uk-UA" altLang="en-US" u="sng" dirty="0" smtClean="0">
                <a:sym typeface="+mn-ea"/>
              </a:rPr>
              <a:t>agroportal.ua</a:t>
            </a:r>
            <a:endParaRPr lang="uk-UA" altLang="en-US" u="sng" dirty="0" smtClean="0">
              <a:sym typeface="+mn-ea"/>
            </a:endParaRPr>
          </a:p>
          <a:p>
            <a:pPr marL="342900" indent="-342900" algn="l">
              <a:lnSpc>
                <a:spcPct val="150000"/>
              </a:lnSpc>
              <a:buFontTx/>
              <a:buAutoNum type="arabicPeriod"/>
            </a:pPr>
            <a:r>
              <a:rPr lang="ru-RU" dirty="0"/>
              <a:t>©</a:t>
            </a:r>
            <a:r>
              <a:rPr lang="ru-RU" dirty="0" err="1"/>
              <a:t>Пропозиція</a:t>
            </a:r>
            <a:r>
              <a:rPr lang="ru-RU" dirty="0"/>
              <a:t> - </a:t>
            </a:r>
            <a:r>
              <a:rPr lang="ru-RU" dirty="0" err="1"/>
              <a:t>Головний</a:t>
            </a:r>
            <a:r>
              <a:rPr lang="ru-RU" dirty="0"/>
              <a:t> журнал з </a:t>
            </a:r>
            <a:r>
              <a:rPr lang="ru-RU" dirty="0" err="1"/>
              <a:t>питань</a:t>
            </a:r>
            <a:r>
              <a:rPr lang="ru-RU" dirty="0"/>
              <a:t> </a:t>
            </a:r>
            <a:r>
              <a:rPr lang="ru-RU" dirty="0" err="1"/>
              <a:t>агробізнесу</a:t>
            </a:r>
            <a:br>
              <a:rPr lang="ru-RU" dirty="0"/>
            </a:br>
            <a:r>
              <a:rPr lang="ru-RU" u="sng" dirty="0">
                <a:hlinkClick r:id="rId1"/>
              </a:rPr>
              <a:t>https://propozitsiya.com/ua/tehnologiya-vyroshchuvannya-garbuza-golonasinnogo</a:t>
            </a:r>
            <a:endParaRPr lang="ru-RU" dirty="0"/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en-US" altLang="en-US" dirty="0">
                <a:sym typeface="+mn-ea"/>
                <a:hlinkClick r:id="rId2"/>
              </a:rPr>
              <a:t>https://</a:t>
            </a:r>
            <a:r>
              <a:rPr lang="en-US" altLang="en-US" dirty="0" smtClean="0">
                <a:sym typeface="+mn-ea"/>
                <a:hlinkClick r:id="rId2"/>
              </a:rPr>
              <a:t>propozitsiya.com/ua/ukrayina-zaymaye-druge-misce-v-sviti-za-vyrobnyctvom-garbuziv</a:t>
            </a:r>
            <a:endParaRPr lang="uk-UA" altLang="en-US" dirty="0" smtClean="0">
              <a:sym typeface="+mn-ea"/>
            </a:endParaRP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en-US" altLang="en-US" dirty="0">
                <a:sym typeface="+mn-ea"/>
              </a:rPr>
              <a:t>https://flash.znaj.ua/495780-hellovin-pid-zagrozoyu-cini-na-garbuzi-b-yut-vsi-rekordi</a:t>
            </a:r>
            <a:endParaRPr lang="en-US" altLang="en-US" dirty="0">
              <a:sym typeface="+mn-ea"/>
            </a:endParaRP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uk-UA" altLang="en-US" dirty="0" smtClean="0">
                <a:sym typeface="+mn-ea"/>
              </a:rPr>
              <a:t>http://agrohimpak.com.ua/poslugi/garbuz-korisni-vlastivosti-ta-tsikavi-fakti</a:t>
            </a:r>
            <a:endParaRPr lang="uk-UA" altLang="en-US" dirty="0" smtClean="0">
              <a:sym typeface="+mn-ea"/>
            </a:endParaRPr>
          </a:p>
          <a:p>
            <a:pPr marL="342900" indent="-342900" algn="l">
              <a:buAutoNum type="arabicPeriod"/>
            </a:pPr>
            <a:r>
              <a:rPr lang="uk-UA" altLang="en-US" dirty="0">
                <a:sym typeface="+mn-ea"/>
              </a:rPr>
              <a:t>https://silpo.ua/category/garbuz-4812?srsltid=AfmBOorINSx8zvDiNgVawVJ9K_FdMlGS0iA_9jBn8Ro6GPJ8KxWYQpXm</a:t>
            </a:r>
            <a:endParaRPr lang="uk-UA" altLang="en-US" dirty="0">
              <a:sym typeface="+mn-ea"/>
            </a:endParaRPr>
          </a:p>
          <a:p>
            <a:pPr marL="342900" indent="-342900" algn="l">
              <a:buAutoNum type="arabicPeriod"/>
            </a:pPr>
            <a:r>
              <a:rPr lang="uk-UA" altLang="en-US" dirty="0">
                <a:sym typeface="+mn-ea"/>
              </a:rPr>
              <a:t>https://znayshov.com/News/Details/26_zhovtnia_den_harbuza_materialy_do_sviata</a:t>
            </a:r>
            <a:endParaRPr lang="uk-UA" altLang="en-US" dirty="0">
              <a:sym typeface="+mn-ea"/>
            </a:endParaRPr>
          </a:p>
          <a:p>
            <a:pPr marL="342900" indent="-342900" algn="l">
              <a:buAutoNum type="arabicPeriod"/>
            </a:pPr>
            <a:endParaRPr lang="uk-UA" altLang="en-US" dirty="0"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Words>8762</Words>
  <Application>WPS Presentation</Application>
  <PresentationFormat>Широкоэкранный</PresentationFormat>
  <Paragraphs>165</Paragraphs>
  <Slides>38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38</vt:i4>
      </vt:variant>
    </vt:vector>
  </HeadingPairs>
  <TitlesOfParts>
    <vt:vector size="51" baseType="lpstr">
      <vt:lpstr>Arial</vt:lpstr>
      <vt:lpstr>SimSun</vt:lpstr>
      <vt:lpstr>Wingdings</vt:lpstr>
      <vt:lpstr>Arial</vt:lpstr>
      <vt:lpstr>Times New Roman</vt:lpstr>
      <vt:lpstr>Garamond</vt:lpstr>
      <vt:lpstr>Microsoft YaHei</vt:lpstr>
      <vt:lpstr>Arial Unicode MS</vt:lpstr>
      <vt:lpstr>Calibri</vt:lpstr>
      <vt:lpstr>Roboto Condensed</vt:lpstr>
      <vt:lpstr>Segoe Print</vt:lpstr>
      <vt:lpstr>Comic Sans MS</vt:lpstr>
      <vt:lpstr>Натуральные материалы</vt:lpstr>
      <vt:lpstr> Відкритий  захід з економіки   на тему: </vt:lpstr>
      <vt:lpstr>PowerPoint 演示文稿</vt:lpstr>
      <vt:lpstr>“Я не чекав натхнення. Успіх прийшов після того, як я щодня вставав і працював для досягнення мети.”   Фрік Вермюлен,  підприємець  Лондонської школи  бізнесу і стратегії                                   </vt:lpstr>
      <vt:lpstr>Повторення</vt:lpstr>
      <vt:lpstr>PowerPoint 演示文稿</vt:lpstr>
      <vt:lpstr>Повторення</vt:lpstr>
      <vt:lpstr>PowerPoint 演示文稿</vt:lpstr>
      <vt:lpstr>Сьогодні мова буде іти про економіку певного продукту. Вчені досі сперечаються:  це ягода або фрукт, або овоч. </vt:lpstr>
      <vt:lpstr>ГАРБУЗ – символ української культури</vt:lpstr>
      <vt:lpstr>26 жовтня - День гарбуза</vt:lpstr>
      <vt:lpstr>Термін "гарбуз" еволюціонував з часом. У 1500-х роках французький дослідник Жак Картьє, досліджуючи регіон Святого Лаврентія в Північній Америці, назвав їх "gros melons" ("велика диня"), що пізніше було перекладено англійською як "pompions", а згодом стало "pumpkin".</vt:lpstr>
      <vt:lpstr>PowerPoint 演示文稿</vt:lpstr>
      <vt:lpstr>Повторення</vt:lpstr>
      <vt:lpstr>PowerPoint 演示文稿</vt:lpstr>
      <vt:lpstr>Повторення</vt:lpstr>
      <vt:lpstr>PowerPoint 演示文稿</vt:lpstr>
      <vt:lpstr>Станом на 2021 р. Україна займала 2-ге місце в рейтингу найбільших виробників продукції родини гарбузових (куди входять гарбуз та кабачки), поступаючись лише Китаю (дані ФАО, 2019 р), йдеться у повідомленні асоціації «Український клуб аграрного бізнесу».  </vt:lpstr>
      <vt:lpstr>Тривалий час ринок насіння гарбуза був досить стабільним і зазнав суттєвого зниження в сезоні 2022 р., оскільки значна частина території, на якій вирощувались гарбузи, окупована, або там ведуться  бойові дії. Однак у 2023 році на тлі дефіциту продукції фермери збільшили насадження гарбузів і за посівними площами вийшли майже на сезон 2020/21.</vt:lpstr>
      <vt:lpstr>Урожай гарбузів цього 2024 року був сприятливим через стабільні погодні умови в основних регіонах вирощування — на Закарпатті, у західних та південних регіонах України.   </vt:lpstr>
      <vt:lpstr>Закарпаття спеціалізується на столових гарбузах, Одеська та Херсонська області – на гарбузовому насінні, а Волинь та Рівненщина постачають органічну продукцію.</vt:lpstr>
      <vt:lpstr>https://www.youtube.com/watch?v=aBhSpMDKhTM</vt:lpstr>
      <vt:lpstr>Повторення</vt:lpstr>
      <vt:lpstr>PowerPoint 演示文稿</vt:lpstr>
      <vt:lpstr>Повторення</vt:lpstr>
      <vt:lpstr>PowerPoint 演示文稿</vt:lpstr>
      <vt:lpstr>Ціни на гарбуз в Україні за рік зросли на 40%</vt:lpstr>
      <vt:lpstr>Гарбуз голонасінний</vt:lpstr>
      <vt:lpstr>В гарбузів навіть є своя столиця — у Мортоні, штат Іллінойс. Розташований там завод виробляє понад 90% консервованих гарбузів, споживаних у США. Також там з 1966 року проходить щорічний фестиваль, присвячений гарбузам.</vt:lpstr>
      <vt:lpstr>Осінні Базари </vt:lpstr>
      <vt:lpstr> Гарбуз – це джерело вітамінів та мінералів, корисних для нашого організму. Він же і герой містичного свята Хелловін, яке так швидко увірвалося з-за кордону у наше життя.</vt:lpstr>
      <vt:lpstr>Відео: “Хелловін. Історія свята”</vt:lpstr>
      <vt:lpstr>В ніч з 31 жовтня на 1 листопада відзначають свято Хелловін. Олександр Курочкін (український етнограф) вважає, що День гарбуза варто повʼязати з Днем святого Андрія Первозванного, який припадає саме на 30 листопада. На Поділлі існувала традиція у День святого Андрія вирізати маски з гарбуза та підсвічувати їх свічками. Нагадує Хелловін?</vt:lpstr>
      <vt:lpstr>Відео “This is Halloween 🎃 Harry Potter”</vt:lpstr>
      <vt:lpstr>А чи знаєте ви, що…</vt:lpstr>
      <vt:lpstr>А чи знаєте ви, що…</vt:lpstr>
      <vt:lpstr>Гарбуз вважався «головним» на городі, батьком роду. Широкої популярності в Україні набув вірш Олени Пчілки «Ходить гарбуз по городу». У 2023 р. співачка Марія Бурмака записала пісню на цей вірш.</vt:lpstr>
      <vt:lpstr>Дякую за увагу!</vt:lpstr>
      <vt:lpstr>При підготовці заходу були використані джерела: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Відкритий  урок   на тему: </dc:title>
  <dc:creator>Користувач Windows</dc:creator>
  <cp:lastModifiedBy>Тетяна Курган</cp:lastModifiedBy>
  <cp:revision>57</cp:revision>
  <dcterms:created xsi:type="dcterms:W3CDTF">2020-01-23T07:40:00Z</dcterms:created>
  <dcterms:modified xsi:type="dcterms:W3CDTF">2024-10-25T17:33:25Z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C816FE2EB6F64E00BE3CDFF4E294778E_13</vt:lpwstr>
  </property>
  <property fmtid="{D5CDD505-2E9C-101B-9397-08002B2CF9AE}" pid="3" name="KSOProductBuildVer">
    <vt:lpwstr>1033-12.2.0.18607</vt:lpwstr>
  </property>
</Properties>
</file>