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71" r:id="rId5"/>
    <p:sldId id="265" r:id="rId6"/>
    <p:sldId id="261" r:id="rId7"/>
    <p:sldId id="262" r:id="rId8"/>
    <p:sldId id="259" r:id="rId9"/>
    <p:sldId id="260" r:id="rId10"/>
    <p:sldId id="263" r:id="rId11"/>
    <p:sldId id="266" r:id="rId12"/>
    <p:sldId id="264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3333FF"/>
    <a:srgbClr val="00CCFF"/>
    <a:srgbClr val="A2D6F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21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B86F69-1096-4F4A-86C2-AA37CFE100CC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A1D7A-A331-4575-BFBA-A5E8EA6AD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A1D7A-A331-4575-BFBA-A5E8EA6AD7F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A31011E-0E9C-4E41-8AC4-9517ACF94E9A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37E33E9-F7AC-442A-A383-40B362A69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714356"/>
            <a:ext cx="86439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Методика </a:t>
            </a:r>
          </a:p>
          <a:p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        </a:t>
            </a:r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   проведення</a:t>
            </a:r>
            <a:endParaRPr lang="uk-UA" sz="4800" b="1" dirty="0" smtClean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  <a:p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                      </a:t>
            </a:r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 позакласних </a:t>
            </a:r>
            <a:endParaRPr lang="uk-UA" sz="4800" b="1" dirty="0" smtClean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  <a:p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                                  </a:t>
            </a:r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    заходів </a:t>
            </a:r>
          </a:p>
          <a:p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                 </a:t>
            </a:r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з географії                         </a:t>
            </a:r>
            <a:endParaRPr lang="uk-UA" sz="4800" b="1" dirty="0" smtClean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  <a:p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48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з використанням методу кейсу</a:t>
            </a:r>
            <a:endParaRPr lang="ru-RU" sz="4800" b="1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243528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endParaRPr kumimoji="0" lang="uk-UA" sz="4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159636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599" y="0"/>
            <a:ext cx="4598401" cy="6858000"/>
          </a:xfrm>
          <a:prstGeom prst="rect">
            <a:avLst/>
          </a:prstGeom>
        </p:spPr>
      </p:pic>
      <p:pic>
        <p:nvPicPr>
          <p:cNvPr id="5" name="Рисунок 4" descr="1202157917_eleuthera-point-harbour-island-bahama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34" y="378619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Карибське море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928662" y="-214338"/>
            <a:ext cx="7786742" cy="2656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 </a:t>
            </a:r>
            <a:r>
              <a:rPr lang="uk-UA" sz="5400" b="1" i="1" dirty="0" smtClean="0"/>
              <a:t>Третій конкурс</a:t>
            </a:r>
            <a:endParaRPr lang="ru-RU" sz="5400" dirty="0" smtClean="0"/>
          </a:p>
          <a:p>
            <a:r>
              <a:rPr lang="uk-UA" sz="5400" b="1" i="1" dirty="0" smtClean="0"/>
              <a:t>«Мандруємо </a:t>
            </a:r>
            <a:r>
              <a:rPr lang="uk-UA" sz="5400" b="1" i="1" dirty="0" smtClean="0"/>
              <a:t>картою</a:t>
            </a:r>
            <a:r>
              <a:rPr lang="uk-UA" sz="5400" b="1" i="1" dirty="0" smtClean="0"/>
              <a:t>»</a:t>
            </a:r>
            <a:endParaRPr lang="ru-RU" sz="5400" dirty="0" smtClean="0"/>
          </a:p>
          <a:p>
            <a:endParaRPr lang="ru-RU" sz="5400" dirty="0"/>
          </a:p>
        </p:txBody>
      </p:sp>
      <p:sp>
        <p:nvSpPr>
          <p:cNvPr id="9" name="TextBox 8"/>
          <p:cNvSpPr txBox="1"/>
          <p:nvPr/>
        </p:nvSpPr>
        <p:spPr>
          <a:xfrm>
            <a:off x="5072066" y="3857628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Середземне море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2643182"/>
            <a:ext cx="8572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dirty="0" smtClean="0">
                <a:solidFill>
                  <a:srgbClr val="FF0000"/>
                </a:solidFill>
              </a:rPr>
              <a:t>Карибське </a:t>
            </a:r>
            <a:endParaRPr lang="ru-RU" sz="9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7554" y="1928802"/>
            <a:ext cx="9286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dirty="0" smtClean="0">
                <a:solidFill>
                  <a:srgbClr val="FF0000"/>
                </a:solidFill>
              </a:rPr>
              <a:t>Середземне </a:t>
            </a:r>
            <a:endParaRPr lang="ru-RU" sz="9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2071679"/>
            <a:ext cx="7143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dirty="0" smtClean="0">
                <a:solidFill>
                  <a:srgbClr val="FF0000"/>
                </a:solidFill>
              </a:rPr>
              <a:t>море</a:t>
            </a:r>
            <a:endParaRPr lang="ru-RU" sz="9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2857496"/>
            <a:ext cx="4251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00" dirty="0" smtClean="0">
                <a:solidFill>
                  <a:srgbClr val="FF0000"/>
                </a:solidFill>
              </a:rPr>
              <a:t>море</a:t>
            </a:r>
            <a:endParaRPr lang="ru-RU" sz="9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788427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        Четвертий конкурс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               «Пошта»</a:t>
            </a:r>
            <a:endParaRPr kumimoji="0" lang="uk-UA" sz="5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71472" y="4714884"/>
            <a:ext cx="2214578" cy="1373190"/>
          </a:xfrm>
          <a:prstGeom prst="rect">
            <a:avLst/>
          </a:prstGeom>
          <a:solidFill>
            <a:srgbClr val="92D05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71472" y="2428868"/>
            <a:ext cx="2214578" cy="1373190"/>
          </a:xfrm>
          <a:prstGeom prst="rect">
            <a:avLst/>
          </a:prstGeom>
          <a:solidFill>
            <a:srgbClr val="3333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929322" y="2428868"/>
            <a:ext cx="2214578" cy="137319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214678" y="4714884"/>
            <a:ext cx="2214578" cy="1373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286116" y="2428868"/>
            <a:ext cx="2214578" cy="1373190"/>
          </a:xfrm>
          <a:prstGeom prst="rect">
            <a:avLst/>
          </a:prstGeom>
          <a:solidFill>
            <a:schemeClr val="accent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kumimoji="0" lang="uk-UA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929322" y="4714884"/>
            <a:ext cx="2214578" cy="137319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57224" y="2786058"/>
            <a:ext cx="1500198" cy="52322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Африка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5929322" y="2786058"/>
            <a:ext cx="2143140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Антарктида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642910" y="4929198"/>
            <a:ext cx="2143140" cy="95410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2563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Південна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uk-UA" sz="1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Америка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3286116" y="4929198"/>
            <a:ext cx="2143140" cy="95410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2563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Північна Америка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6357950" y="5143512"/>
            <a:ext cx="1439818" cy="52322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Євразія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3357554" y="2786058"/>
            <a:ext cx="1857388" cy="523220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Австралія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032" grpId="0" animBg="1"/>
      <p:bldP spid="1034" grpId="0" animBg="1"/>
      <p:bldP spid="1035" grpId="0" animBg="1"/>
      <p:bldP spid="1036" grpId="0" animBg="1"/>
      <p:bldP spid="1037" grpId="0" animBg="1"/>
      <p:bldP spid="10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748955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54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uk-UA" sz="540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540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5400" i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ятий</a:t>
            </a:r>
            <a:r>
              <a:rPr kumimoji="0" lang="uk-UA" sz="540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конкурс</a:t>
            </a:r>
            <a:endParaRPr kumimoji="0" lang="ru-RU" sz="5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540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«Впізнай материк»</a:t>
            </a:r>
            <a:endParaRPr kumimoji="0" lang="uk-UA" sz="5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500042"/>
            <a:ext cx="221457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0" dirty="0" smtClean="0">
                <a:effectLst>
                  <a:glow rad="101600">
                    <a:srgbClr val="66FF66">
                      <a:alpha val="60000"/>
                    </a:srgbClr>
                  </a:glow>
                </a:effectLst>
              </a:rPr>
              <a:t>?</a:t>
            </a:r>
            <a:endParaRPr lang="ru-RU" sz="40000" dirty="0">
              <a:effectLst>
                <a:glow rad="101600">
                  <a:srgbClr val="66FF66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28728" y="285728"/>
            <a:ext cx="5888792" cy="17543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Шостий конкурс</a:t>
            </a:r>
            <a:endParaRPr kumimoji="0" lang="ru-RU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«Знайди помилку»</a:t>
            </a:r>
            <a:endParaRPr kumimoji="0" lang="uk-UA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defat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071678"/>
            <a:ext cx="5715000" cy="4786322"/>
          </a:xfrm>
          <a:prstGeom prst="rect">
            <a:avLst/>
          </a:prstGeom>
        </p:spPr>
      </p:pic>
      <p:pic>
        <p:nvPicPr>
          <p:cNvPr id="4" name="Рисунок 3" descr="074018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71678"/>
            <a:ext cx="3428992" cy="4786322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928794" y="0"/>
            <a:ext cx="48577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Сьомий конкурс </a:t>
            </a:r>
            <a:endParaRPr kumimoji="0" lang="ru-RU" sz="5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«Лабіринт»</a:t>
            </a:r>
            <a:endParaRPr kumimoji="0" lang="uk-UA" sz="5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0"/>
            <a:ext cx="11079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11079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45" name="Рисунок 44" descr="57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86322"/>
            <a:ext cx="1790862" cy="2071678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71472" y="0"/>
            <a:ext cx="8215370" cy="258532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Восьмий конкурс</a:t>
            </a:r>
            <a:r>
              <a:rPr kumimoji="0" lang="uk-UA" sz="5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Конкурс</a:t>
            </a:r>
            <a:r>
              <a:rPr lang="uk-UA" sz="5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5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капітанів «Три на три»</a:t>
            </a:r>
            <a:endParaRPr kumimoji="0" lang="uk-UA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8" name="Схема 1"/>
          <p:cNvPicPr>
            <a:picLocks noChangeArrowheads="1"/>
          </p:cNvPicPr>
          <p:nvPr/>
        </p:nvPicPr>
        <p:blipFill>
          <a:blip r:embed="rId3"/>
          <a:srcRect t="-5571" b="-4718"/>
          <a:stretch>
            <a:fillRect/>
          </a:stretch>
        </p:blipFill>
        <p:spPr bwMode="auto">
          <a:xfrm>
            <a:off x="714348" y="2428868"/>
            <a:ext cx="7786742" cy="4429132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4314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fault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578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28794" y="1928802"/>
            <a:ext cx="5357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bg1"/>
                </a:solidFill>
                <a:latin typeface="Monotype Corsiva" pitchFamily="66" charset="0"/>
              </a:rPr>
              <a:t>Географічний вечір  </a:t>
            </a:r>
          </a:p>
          <a:p>
            <a:r>
              <a:rPr lang="uk-UA" sz="4800" dirty="0" smtClean="0">
                <a:solidFill>
                  <a:srgbClr val="A2D6F6"/>
                </a:solidFill>
                <a:latin typeface="Franklin Gothic Medium" pitchFamily="34" charset="0"/>
              </a:rPr>
              <a:t>       </a:t>
            </a:r>
            <a:r>
              <a:rPr lang="uk-UA" sz="4800" dirty="0" smtClean="0">
                <a:solidFill>
                  <a:srgbClr val="00CCFF"/>
                </a:solidFill>
                <a:latin typeface="Franklin Gothic Medium" pitchFamily="34" charset="0"/>
              </a:rPr>
              <a:t>“ Турнір 			 </a:t>
            </a:r>
            <a:r>
              <a:rPr lang="uk-UA" sz="4800" dirty="0" err="1" smtClean="0">
                <a:solidFill>
                  <a:srgbClr val="00CCFF"/>
                </a:solidFill>
                <a:latin typeface="Franklin Gothic Medium" pitchFamily="34" charset="0"/>
              </a:rPr>
              <a:t>кмітливих</a:t>
            </a:r>
            <a:r>
              <a:rPr lang="uk-UA" sz="4800" dirty="0" err="1" smtClean="0">
                <a:solidFill>
                  <a:srgbClr val="A2D6F6"/>
                </a:solidFill>
                <a:latin typeface="Franklin Gothic Medium" pitchFamily="34" charset="0"/>
              </a:rPr>
              <a:t>”</a:t>
            </a:r>
            <a:endParaRPr lang="ru-RU" sz="4800" dirty="0">
              <a:solidFill>
                <a:srgbClr val="A2D6F6"/>
              </a:solidFill>
              <a:latin typeface="Franklin Gothic Medium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214290"/>
            <a:ext cx="871543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>
                <a:solidFill>
                  <a:schemeClr val="bg1"/>
                </a:solidFill>
              </a:rPr>
              <a:t>Мета</a:t>
            </a:r>
            <a:r>
              <a:rPr lang="uk-UA" sz="4400" dirty="0">
                <a:solidFill>
                  <a:schemeClr val="bg1"/>
                </a:solidFill>
              </a:rPr>
              <a:t>: узагальнити та систематизувати знання учнів з курсу «Географія    материків і океанів». Розвивати картографічну кмітливість, навички роботи з картами та іншими джерелами географічної інформації. Виховувати почуття колективізму, партнерських відносин у роботі.</a:t>
            </a:r>
            <a:endParaRPr lang="ru-RU" sz="4400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714356"/>
            <a:ext cx="78960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sz="5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Перший </a:t>
            </a:r>
            <a:r>
              <a:rPr lang="uk-UA" sz="5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конкурс</a:t>
            </a:r>
            <a:endParaRPr lang="ru-RU" sz="5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5400" dirty="0" smtClean="0">
                <a:solidFill>
                  <a:schemeClr val="bg1"/>
                </a:solidFill>
              </a:rPr>
              <a:t>              «</a:t>
            </a:r>
            <a:r>
              <a:rPr lang="uk-UA" sz="5400" dirty="0">
                <a:solidFill>
                  <a:schemeClr val="bg1"/>
                </a:solidFill>
              </a:rPr>
              <a:t>Візитка»</a:t>
            </a:r>
            <a:endParaRPr lang="ru-RU" sz="5400" dirty="0">
              <a:solidFill>
                <a:schemeClr val="bg1"/>
              </a:solidFill>
            </a:endParaRPr>
          </a:p>
          <a:p>
            <a:r>
              <a:rPr lang="uk-UA" sz="5400" dirty="0">
                <a:solidFill>
                  <a:schemeClr val="bg1"/>
                </a:solidFill>
              </a:rPr>
              <a:t>Кожна  команда презентує свою назву за допомогою географічного кросворду.</a:t>
            </a:r>
            <a:endParaRPr lang="ru-RU" sz="5400" dirty="0">
              <a:solidFill>
                <a:schemeClr val="bg1"/>
              </a:solidFill>
            </a:endParaRPr>
          </a:p>
          <a:p>
            <a:r>
              <a:rPr lang="uk-UA" sz="5400" dirty="0" smtClean="0">
                <a:solidFill>
                  <a:schemeClr val="bg1"/>
                </a:solidFill>
              </a:rPr>
              <a:t>    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357422" y="857232"/>
          <a:ext cx="4357710" cy="2928961"/>
        </p:xfrm>
        <a:graphic>
          <a:graphicData uri="http://schemas.openxmlformats.org/drawingml/2006/table">
            <a:tbl>
              <a:tblPr/>
              <a:tblGrid>
                <a:gridCol w="311265"/>
                <a:gridCol w="311265"/>
                <a:gridCol w="311265"/>
                <a:gridCol w="311265"/>
                <a:gridCol w="311265"/>
                <a:gridCol w="311265"/>
                <a:gridCol w="311265"/>
                <a:gridCol w="311265"/>
                <a:gridCol w="311265"/>
                <a:gridCol w="311265"/>
                <a:gridCol w="311265"/>
                <a:gridCol w="311265"/>
                <a:gridCol w="311265"/>
                <a:gridCol w="311265"/>
              </a:tblGrid>
              <a:tr h="363428">
                <a:tc rowSpan="2"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                             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427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427"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34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4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427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427"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4971"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928926" y="0"/>
            <a:ext cx="23102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Monotype Corsiva" pitchFamily="66" charset="0"/>
              </a:rPr>
              <a:t>К</a:t>
            </a:r>
            <a:r>
              <a:rPr lang="uk-UA" sz="4800" dirty="0" smtClean="0">
                <a:solidFill>
                  <a:schemeClr val="bg1"/>
                </a:solidFill>
                <a:latin typeface="Monotype Corsiva" pitchFamily="66" charset="0"/>
              </a:rPr>
              <a:t>росворд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44" y="3786191"/>
            <a:ext cx="7715304" cy="3395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chemeClr val="bg1"/>
                </a:solidFill>
              </a:rPr>
              <a:t>1.Плоскогіря в Південній Америці.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uk-UA" sz="2400" dirty="0">
                <a:solidFill>
                  <a:schemeClr val="bg1"/>
                </a:solidFill>
              </a:rPr>
              <a:t>2. Річка в Африці.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uk-UA" sz="2400" dirty="0">
                <a:solidFill>
                  <a:schemeClr val="bg1"/>
                </a:solidFill>
              </a:rPr>
              <a:t>3. Найменший птах.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uk-UA" sz="2400" dirty="0">
                <a:solidFill>
                  <a:schemeClr val="bg1"/>
                </a:solidFill>
              </a:rPr>
              <a:t>4. Гори, які знаходяться в Європі.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uk-UA" sz="2400" dirty="0">
                <a:solidFill>
                  <a:schemeClr val="bg1"/>
                </a:solidFill>
              </a:rPr>
              <a:t>5. Море, яке не має берегів.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uk-UA" sz="2400" dirty="0">
                <a:solidFill>
                  <a:schemeClr val="bg1"/>
                </a:solidFill>
              </a:rPr>
              <a:t>6. Річка в Північній Америці.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uk-UA" sz="2400" dirty="0">
                <a:solidFill>
                  <a:schemeClr val="bg1"/>
                </a:solidFill>
              </a:rPr>
              <a:t>7. Вологі екваторіальні ліси Африки.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uk-UA" sz="2400" dirty="0">
                <a:solidFill>
                  <a:schemeClr val="bg1"/>
                </a:solidFill>
              </a:rPr>
              <a:t>8. Острівна країна.</a:t>
            </a:r>
            <a:endParaRPr lang="ru-RU" sz="2400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14546" y="1071546"/>
          <a:ext cx="4554864" cy="2564432"/>
        </p:xfrm>
        <a:graphic>
          <a:graphicData uri="http://schemas.openxmlformats.org/drawingml/2006/table">
            <a:tbl>
              <a:tblPr/>
              <a:tblGrid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  <a:gridCol w="253048"/>
              </a:tblGrid>
              <a:tr h="319635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637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637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6975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637">
                <a:tc rowSpan="2"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9637"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637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aseline="30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86116" y="0"/>
            <a:ext cx="23102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Monotype Corsiva" pitchFamily="66" charset="0"/>
              </a:rPr>
              <a:t>К</a:t>
            </a:r>
            <a:r>
              <a:rPr lang="uk-UA" sz="4800" dirty="0" smtClean="0">
                <a:solidFill>
                  <a:schemeClr val="bg1"/>
                </a:solidFill>
                <a:latin typeface="Monotype Corsiva" pitchFamily="66" charset="0"/>
              </a:rPr>
              <a:t>росворд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3714752"/>
            <a:ext cx="78581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</a:pPr>
            <a:r>
              <a:rPr lang="uk-UA" sz="24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1. </a:t>
            </a:r>
            <a:r>
              <a:rPr lang="uk-UA" sz="24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Кольорова річка в Південній Америці.</a:t>
            </a:r>
            <a:endParaRPr lang="ru-RU" sz="2400" dirty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</a:pPr>
            <a:r>
              <a:rPr lang="uk-UA" sz="24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2. Канал, який сполучає Тихий і Атлантичний океани.</a:t>
            </a:r>
            <a:endParaRPr lang="ru-RU" sz="2400" dirty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</a:pPr>
            <a:r>
              <a:rPr lang="uk-UA" sz="24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3. Найглибше озеро в світі.</a:t>
            </a:r>
            <a:endParaRPr lang="ru-RU" sz="2400" dirty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</a:pPr>
            <a:r>
              <a:rPr lang="uk-UA" sz="24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4. Протока між Африкою і Мадагаскаром.</a:t>
            </a:r>
            <a:endParaRPr lang="ru-RU" sz="2400" dirty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</a:pPr>
            <a:r>
              <a:rPr lang="uk-UA" sz="24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5. Найпотужніша тепла течія.</a:t>
            </a:r>
            <a:endParaRPr lang="ru-RU" sz="2400" dirty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</a:pPr>
            <a:r>
              <a:rPr lang="uk-UA" sz="24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6. Річка, яка бере початок на Валдайській височині.</a:t>
            </a:r>
            <a:endParaRPr lang="ru-RU" sz="2400" dirty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</a:pPr>
            <a:r>
              <a:rPr lang="uk-UA" sz="24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7. Найбільше плоскогір’я в Південній Америці.</a:t>
            </a:r>
            <a:endParaRPr lang="ru-RU" sz="2400" dirty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</a:pPr>
            <a:r>
              <a:rPr lang="uk-UA" sz="24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8. Протока між Європою та Африкою.</a:t>
            </a:r>
            <a:endParaRPr lang="uk-UA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uk-UA" sz="54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Другий конкурс</a:t>
            </a:r>
            <a:endParaRPr kumimoji="0" lang="ru-RU" sz="5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     </a:t>
            </a:r>
            <a:r>
              <a:rPr lang="uk-UA" sz="5400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uk-UA" sz="5400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Географічна</a:t>
            </a:r>
            <a:r>
              <a:rPr kumimoji="0" lang="uk-UA" sz="54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5400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розминка”</a:t>
            </a:r>
            <a:endParaRPr kumimoji="0" lang="uk-UA" sz="5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8569462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endParaRPr kumimoji="0" lang="uk-UA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endParaRPr lang="uk-UA" sz="1400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endParaRPr kumimoji="0" lang="uk-UA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endParaRPr lang="uk-UA" sz="1400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endParaRPr kumimoji="0" lang="uk-UA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endParaRPr kumimoji="0" lang="uk-UA" sz="1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14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lang="uk-UA" sz="1400" i="1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</a:t>
            </a:r>
            <a:r>
              <a:rPr kumimoji="0" lang="uk-UA" sz="14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kumimoji="0" lang="uk-UA" sz="40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Запитання першій команді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Найвища вершина материка Африка.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Як називають в Австралії русла річок, що пересихають?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Який материк має найбільш порізану берегову лінію?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На якому материку знаходиться найвищий діючий вулкан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Льюльяйляко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На якій річці Африки знаходиться водоспад Вікторія?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У якому році відкрито Антарктиду?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Назвіть протоку між Африкою і Європою.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Хто першим досяг Південного полюса?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У якій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річці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водиться риба піранья?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18256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Який океан найтепліший?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61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61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61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1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1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1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61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61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61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61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61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61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614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614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614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614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614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614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614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614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614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614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614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614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614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614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614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lang="uk-UA" sz="1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uk-UA" sz="1400" b="1" i="1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uk-UA" sz="40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Запитання другій команді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1. Найвища вершина Південної Америки.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2. Як називаються пересихаючі русла рік в Африці?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3. Який водоспад найвищий у світі?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4. Назвіть найвологіше місце на суходолі материка Євразія.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5.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Найпосушливіша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пустеля світу.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6. Яке море не має берегів?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7. Канал, що сполучає Середземне і Червоне море?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8. Чиє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ім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'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я одержала протока між Південною Америкою і Антарктидою?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9. Де знаходиться Долина Смерті?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10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Наймілкіший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океан світу.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839</TotalTime>
  <Words>386</Words>
  <Application>Microsoft Office PowerPoint</Application>
  <PresentationFormat>Экран (4:3)</PresentationFormat>
  <Paragraphs>117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Wolfish 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2013-03-02T10:01:10Z</dcterms:created>
  <dcterms:modified xsi:type="dcterms:W3CDTF">2013-03-03T20:27:10Z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858664</vt:lpwstr>
  </property>
  <property fmtid="{D5CDD505-2E9C-101B-9397-08002B2CF9AE}" name="NXPowerLiteVersion" pid="3">
    <vt:lpwstr>D4.1.4</vt:lpwstr>
  </property>
</Properties>
</file>