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ms-office.drawingml.diagramDrawing+xml" PartName="/ppt/diagrams/drawing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93.xml"/>
  <Override ContentType="application/vnd.openxmlformats-officedocument.drawingml.diagramStyle+xml" PartName="/ppt/diagrams/quickStyl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6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2.xml"/>
  <Override ContentType="application/vnd.openxmlformats-officedocument.presentationml.slideMaster+xml" PartName="/ppt/slideMasters/slideMaster8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8.xml"/>
  <Override ContentType="application/vnd.openxmlformats-officedocument.theme+xml" PartName="/ppt/theme/theme10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7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0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90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03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10.xml"/>
  <Override ContentType="application/vnd.openxmlformats-officedocument.presentationml.slideMaster+xml" PartName="/ppt/slideMasters/slideMaster9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10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theme+xml" PartName="/ppt/theme/theme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97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95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108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91.xml"/>
  <Default ContentType="application/vnd.openxmlformats-package.relationships+xml" Extension="rels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04.xml"/>
  <Override ContentType="application/vnd.openxmlformats-officedocument.presentationml.slide+xml" PartName="/ppt/slides/slide1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00.xml"/>
  <Override ContentType="application/vnd.openxmlformats-officedocument.presentationml.slideMaster+xml" PartName="/ppt/slideMasters/slideMaster6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Master+xml" PartName="/ppt/slideMasters/slideMaster2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09.xml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ms-office.drawingml.diagramDrawing+xml" PartName="/ppt/diagrams/drawing1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05.xml"/>
  <Override ContentType="application/vnd.openxmlformats-officedocument.drawingml.diagramStyle+xml" PartName="/ppt/diagrams/quickStyle1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7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04" r:id="rId2"/>
    <p:sldMasterId id="2147483816" r:id="rId3"/>
    <p:sldMasterId id="2147483840" r:id="rId4"/>
    <p:sldMasterId id="2147483852" r:id="rId5"/>
    <p:sldMasterId id="2147483876" r:id="rId6"/>
    <p:sldMasterId id="2147483888" r:id="rId7"/>
    <p:sldMasterId id="2147483972" r:id="rId8"/>
    <p:sldMasterId id="2147484008" r:id="rId9"/>
    <p:sldMasterId id="2147484020" r:id="rId10"/>
  </p:sldMasterIdLst>
  <p:sldIdLst>
    <p:sldId id="257" r:id="rId11"/>
    <p:sldId id="258" r:id="rId12"/>
    <p:sldId id="259" r:id="rId13"/>
    <p:sldId id="260" r:id="rId14"/>
    <p:sldId id="267" r:id="rId15"/>
    <p:sldId id="268" r:id="rId16"/>
    <p:sldId id="269" r:id="rId17"/>
    <p:sldId id="270" r:id="rId18"/>
    <p:sldId id="273" r:id="rId19"/>
    <p:sldId id="271" r:id="rId20"/>
    <p:sldId id="261" r:id="rId21"/>
    <p:sldId id="262" r:id="rId22"/>
    <p:sldId id="263" r:id="rId23"/>
    <p:sldId id="264" r:id="rId24"/>
    <p:sldId id="265" r:id="rId25"/>
    <p:sldId id="266" r:id="rId26"/>
    <p:sldId id="274" r:id="rId27"/>
    <p:sldId id="272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B6D90-81E7-4A2F-99B5-70BF58931FC2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DBDD72E-829B-457B-9DAD-80E5E712DEB1}">
      <dgm:prSet phldrT="[Текст]" custT="1"/>
      <dgm:spPr/>
      <dgm:t>
        <a:bodyPr/>
        <a:lstStyle/>
        <a:p>
          <a:r>
            <a:rPr lang="uk-UA" sz="1800" dirty="0" smtClean="0"/>
            <a:t>метод ситуаційного аналізу (кейс-стаді</a:t>
          </a:r>
          <a:r>
            <a:rPr lang="uk-UA" sz="1400" dirty="0" smtClean="0"/>
            <a:t>)</a:t>
          </a:r>
          <a:endParaRPr lang="uk-UA" sz="1400" dirty="0"/>
        </a:p>
      </dgm:t>
    </dgm:pt>
    <dgm:pt modelId="{18119FE5-3F42-47A5-AD23-450044939A0B}" type="parTrans" cxnId="{0CA76666-3F54-42B5-86A0-878503145344}">
      <dgm:prSet/>
      <dgm:spPr/>
      <dgm:t>
        <a:bodyPr/>
        <a:lstStyle/>
        <a:p>
          <a:endParaRPr lang="uk-UA"/>
        </a:p>
      </dgm:t>
    </dgm:pt>
    <dgm:pt modelId="{C437F1F2-1813-40BD-B158-2D24E09C857B}" type="sibTrans" cxnId="{0CA76666-3F54-42B5-86A0-878503145344}">
      <dgm:prSet/>
      <dgm:spPr/>
      <dgm:t>
        <a:bodyPr/>
        <a:lstStyle/>
        <a:p>
          <a:endParaRPr lang="uk-UA"/>
        </a:p>
      </dgm:t>
    </dgm:pt>
    <dgm:pt modelId="{C8A86796-2BD5-4C76-B4D6-3C0CC3E080D2}">
      <dgm:prSet phldrT="[Текст]" custT="1"/>
      <dgm:spPr/>
      <dgm:t>
        <a:bodyPr/>
        <a:lstStyle/>
        <a:p>
          <a:r>
            <a:rPr lang="uk-UA" sz="1800" dirty="0" smtClean="0"/>
            <a:t>метод інциденту</a:t>
          </a:r>
          <a:endParaRPr lang="uk-UA" sz="1800" dirty="0"/>
        </a:p>
      </dgm:t>
    </dgm:pt>
    <dgm:pt modelId="{F3985310-4D0C-4CAF-89C2-90839F1DB099}" type="parTrans" cxnId="{D484C469-7F2F-4CD4-BB40-A842B9202DEB}">
      <dgm:prSet/>
      <dgm:spPr/>
      <dgm:t>
        <a:bodyPr/>
        <a:lstStyle/>
        <a:p>
          <a:endParaRPr lang="uk-UA"/>
        </a:p>
      </dgm:t>
    </dgm:pt>
    <dgm:pt modelId="{04B7065D-955C-4B36-954E-836F79212248}" type="sibTrans" cxnId="{D484C469-7F2F-4CD4-BB40-A842B9202DEB}">
      <dgm:prSet/>
      <dgm:spPr/>
      <dgm:t>
        <a:bodyPr/>
        <a:lstStyle/>
        <a:p>
          <a:endParaRPr lang="uk-UA"/>
        </a:p>
      </dgm:t>
    </dgm:pt>
    <dgm:pt modelId="{91C2FC94-F6B3-4853-B880-0F5174F75AE3}">
      <dgm:prSet phldrT="[Текст]" custT="1"/>
      <dgm:spPr/>
      <dgm:t>
        <a:bodyPr/>
        <a:lstStyle/>
        <a:p>
          <a:r>
            <a:rPr lang="uk-UA" sz="1800" dirty="0" smtClean="0"/>
            <a:t>метод розбору ділової кореспонденції</a:t>
          </a:r>
          <a:endParaRPr lang="uk-UA" sz="1800" dirty="0"/>
        </a:p>
      </dgm:t>
    </dgm:pt>
    <dgm:pt modelId="{D7196967-88E9-4A67-9E20-1AD300FB092F}" type="parTrans" cxnId="{644BA029-BBDB-4571-8E42-48CCB7E908C2}">
      <dgm:prSet/>
      <dgm:spPr/>
      <dgm:t>
        <a:bodyPr/>
        <a:lstStyle/>
        <a:p>
          <a:endParaRPr lang="uk-UA"/>
        </a:p>
      </dgm:t>
    </dgm:pt>
    <dgm:pt modelId="{0BC67302-8E00-476E-96C4-093C2284C277}" type="sibTrans" cxnId="{644BA029-BBDB-4571-8E42-48CCB7E908C2}">
      <dgm:prSet/>
      <dgm:spPr/>
      <dgm:t>
        <a:bodyPr/>
        <a:lstStyle/>
        <a:p>
          <a:endParaRPr lang="uk-UA"/>
        </a:p>
      </dgm:t>
    </dgm:pt>
    <dgm:pt modelId="{01288853-4085-4BB6-8263-A86F5955487E}">
      <dgm:prSet phldrT="[Текст]" custT="1"/>
      <dgm:spPr/>
      <dgm:t>
        <a:bodyPr/>
        <a:lstStyle/>
        <a:p>
          <a:r>
            <a:rPr lang="uk-UA" sz="1800" dirty="0" smtClean="0"/>
            <a:t>метод дискусій</a:t>
          </a:r>
          <a:endParaRPr lang="uk-UA" sz="1800" dirty="0"/>
        </a:p>
      </dgm:t>
    </dgm:pt>
    <dgm:pt modelId="{20EF0E09-F721-45FA-ADF7-17EEF7098A8A}" type="parTrans" cxnId="{91557B69-DD1F-4964-98E9-201838F582C8}">
      <dgm:prSet/>
      <dgm:spPr/>
      <dgm:t>
        <a:bodyPr/>
        <a:lstStyle/>
        <a:p>
          <a:endParaRPr lang="uk-UA"/>
        </a:p>
      </dgm:t>
    </dgm:pt>
    <dgm:pt modelId="{9C049968-F5B0-4B31-ABBE-B6224AB0A95A}" type="sibTrans" cxnId="{91557B69-DD1F-4964-98E9-201838F582C8}">
      <dgm:prSet/>
      <dgm:spPr/>
      <dgm:t>
        <a:bodyPr/>
        <a:lstStyle/>
        <a:p>
          <a:endParaRPr lang="uk-UA"/>
        </a:p>
      </dgm:t>
    </dgm:pt>
    <dgm:pt modelId="{18DCCB62-06BF-4640-9589-2E1886159A6E}">
      <dgm:prSet phldrT="[Текст]" custT="1"/>
      <dgm:spPr/>
      <dgm:t>
        <a:bodyPr/>
        <a:lstStyle/>
        <a:p>
          <a:r>
            <a:rPr lang="uk-UA" sz="1800" dirty="0" smtClean="0"/>
            <a:t>метод ситуаційно-рольових ігор</a:t>
          </a:r>
          <a:endParaRPr lang="uk-UA" sz="1800" dirty="0"/>
        </a:p>
      </dgm:t>
    </dgm:pt>
    <dgm:pt modelId="{2CA70672-3986-425A-A5C9-95110A46B2EE}" type="parTrans" cxnId="{ECC4585A-6FD2-40CE-8E6E-0E822BC4E0D9}">
      <dgm:prSet/>
      <dgm:spPr/>
      <dgm:t>
        <a:bodyPr/>
        <a:lstStyle/>
        <a:p>
          <a:endParaRPr lang="uk-UA"/>
        </a:p>
      </dgm:t>
    </dgm:pt>
    <dgm:pt modelId="{BEEA1220-B7DD-48D6-9B87-0809905A5F6C}" type="sibTrans" cxnId="{ECC4585A-6FD2-40CE-8E6E-0E822BC4E0D9}">
      <dgm:prSet/>
      <dgm:spPr/>
      <dgm:t>
        <a:bodyPr/>
        <a:lstStyle/>
        <a:p>
          <a:endParaRPr lang="uk-UA"/>
        </a:p>
      </dgm:t>
    </dgm:pt>
    <dgm:pt modelId="{68E80DE1-C6AB-4ED9-A158-8BCDE26BD1A4}">
      <dgm:prSet phldrT="[Текст]" custT="1"/>
      <dgm:spPr/>
      <dgm:t>
        <a:bodyPr/>
        <a:lstStyle/>
        <a:p>
          <a:r>
            <a:rPr lang="uk-UA" sz="1800" dirty="0" smtClean="0"/>
            <a:t>ігрове проектування</a:t>
          </a:r>
          <a:endParaRPr lang="uk-UA" sz="1800" dirty="0"/>
        </a:p>
      </dgm:t>
    </dgm:pt>
    <dgm:pt modelId="{B07BEF07-C4C1-4677-AAC9-1E887C4C947A}" type="parTrans" cxnId="{657E494F-EEFE-4CCE-B5CE-53CE44FF853D}">
      <dgm:prSet/>
      <dgm:spPr/>
      <dgm:t>
        <a:bodyPr/>
        <a:lstStyle/>
        <a:p>
          <a:endParaRPr lang="uk-UA"/>
        </a:p>
      </dgm:t>
    </dgm:pt>
    <dgm:pt modelId="{FC46082A-38A8-47CF-8782-EAB91346747E}" type="sibTrans" cxnId="{657E494F-EEFE-4CCE-B5CE-53CE44FF853D}">
      <dgm:prSet/>
      <dgm:spPr/>
      <dgm:t>
        <a:bodyPr/>
        <a:lstStyle/>
        <a:p>
          <a:endParaRPr lang="uk-UA"/>
        </a:p>
      </dgm:t>
    </dgm:pt>
    <dgm:pt modelId="{24BFBBC6-0562-40D3-9DF0-E6CC03FD4FDE}" type="pres">
      <dgm:prSet presAssocID="{44EB6D90-81E7-4A2F-99B5-70BF58931FC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705EC494-8368-4F39-A680-A01434518747}" type="pres">
      <dgm:prSet presAssocID="{9DBDD72E-829B-457B-9DAD-80E5E712DEB1}" presName="compNode" presStyleCnt="0"/>
      <dgm:spPr/>
    </dgm:pt>
    <dgm:pt modelId="{63AF709A-0261-42B8-8036-42BF74AEED3D}" type="pres">
      <dgm:prSet presAssocID="{9DBDD72E-829B-457B-9DAD-80E5E712DEB1}" presName="dummyConnPt" presStyleCnt="0"/>
      <dgm:spPr/>
    </dgm:pt>
    <dgm:pt modelId="{60362AEA-0E44-4532-9307-DF69B256B15D}" type="pres">
      <dgm:prSet presAssocID="{9DBDD72E-829B-457B-9DAD-80E5E712DEB1}" presName="node" presStyleLbl="node1" presStyleIdx="0" presStyleCnt="6" custLinFactNeighborX="-423" custLinFactNeighborY="-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B442C7-262D-46C4-A699-16AFDB87953A}" type="pres">
      <dgm:prSet presAssocID="{C437F1F2-1813-40BD-B158-2D24E09C857B}" presName="sibTrans" presStyleLbl="bgSibTrans2D1" presStyleIdx="0" presStyleCnt="5"/>
      <dgm:spPr/>
      <dgm:t>
        <a:bodyPr/>
        <a:lstStyle/>
        <a:p>
          <a:endParaRPr lang="uk-UA"/>
        </a:p>
      </dgm:t>
    </dgm:pt>
    <dgm:pt modelId="{F0098B77-646B-4599-B450-AEC7E1CC10D4}" type="pres">
      <dgm:prSet presAssocID="{C8A86796-2BD5-4C76-B4D6-3C0CC3E080D2}" presName="compNode" presStyleCnt="0"/>
      <dgm:spPr/>
    </dgm:pt>
    <dgm:pt modelId="{9231A6CC-E6A4-42D4-96F6-31117907028B}" type="pres">
      <dgm:prSet presAssocID="{C8A86796-2BD5-4C76-B4D6-3C0CC3E080D2}" presName="dummyConnPt" presStyleCnt="0"/>
      <dgm:spPr/>
    </dgm:pt>
    <dgm:pt modelId="{5283B647-0F4D-4B94-AE9E-1F25AEE09597}" type="pres">
      <dgm:prSet presAssocID="{C8A86796-2BD5-4C76-B4D6-3C0CC3E080D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7E5A102-08B9-469D-A3CF-9D04E7EBCB71}" type="pres">
      <dgm:prSet presAssocID="{04B7065D-955C-4B36-954E-836F79212248}" presName="sibTrans" presStyleLbl="bgSibTrans2D1" presStyleIdx="1" presStyleCnt="5"/>
      <dgm:spPr/>
      <dgm:t>
        <a:bodyPr/>
        <a:lstStyle/>
        <a:p>
          <a:endParaRPr lang="uk-UA"/>
        </a:p>
      </dgm:t>
    </dgm:pt>
    <dgm:pt modelId="{14404B29-D2DD-4179-9A7A-5543F369341F}" type="pres">
      <dgm:prSet presAssocID="{91C2FC94-F6B3-4853-B880-0F5174F75AE3}" presName="compNode" presStyleCnt="0"/>
      <dgm:spPr/>
    </dgm:pt>
    <dgm:pt modelId="{7C1AD162-2631-4034-8A64-5B0A3A0C2546}" type="pres">
      <dgm:prSet presAssocID="{91C2FC94-F6B3-4853-B880-0F5174F75AE3}" presName="dummyConnPt" presStyleCnt="0"/>
      <dgm:spPr/>
    </dgm:pt>
    <dgm:pt modelId="{7FC379ED-8410-4CEC-A93D-0A1EA4A3F784}" type="pres">
      <dgm:prSet presAssocID="{91C2FC94-F6B3-4853-B880-0F5174F75AE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7A3A333-B0D7-4967-A4DA-ECCFA6100271}" type="pres">
      <dgm:prSet presAssocID="{0BC67302-8E00-476E-96C4-093C2284C277}" presName="sibTrans" presStyleLbl="bgSibTrans2D1" presStyleIdx="2" presStyleCnt="5"/>
      <dgm:spPr/>
      <dgm:t>
        <a:bodyPr/>
        <a:lstStyle/>
        <a:p>
          <a:endParaRPr lang="uk-UA"/>
        </a:p>
      </dgm:t>
    </dgm:pt>
    <dgm:pt modelId="{34B7B2B9-8D53-43D0-B928-061465DA7CB8}" type="pres">
      <dgm:prSet presAssocID="{01288853-4085-4BB6-8263-A86F5955487E}" presName="compNode" presStyleCnt="0"/>
      <dgm:spPr/>
    </dgm:pt>
    <dgm:pt modelId="{7ED36FD2-D35B-491A-BC15-BF29FFE324BD}" type="pres">
      <dgm:prSet presAssocID="{01288853-4085-4BB6-8263-A86F5955487E}" presName="dummyConnPt" presStyleCnt="0"/>
      <dgm:spPr/>
    </dgm:pt>
    <dgm:pt modelId="{F3AB2ED2-1845-46A2-9CAE-C4F689E8A5D7}" type="pres">
      <dgm:prSet presAssocID="{01288853-4085-4BB6-8263-A86F5955487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24DED7-0396-471D-BA59-95EF9EF78E88}" type="pres">
      <dgm:prSet presAssocID="{9C049968-F5B0-4B31-ABBE-B6224AB0A95A}" presName="sibTrans" presStyleLbl="bgSibTrans2D1" presStyleIdx="3" presStyleCnt="5"/>
      <dgm:spPr/>
      <dgm:t>
        <a:bodyPr/>
        <a:lstStyle/>
        <a:p>
          <a:endParaRPr lang="uk-UA"/>
        </a:p>
      </dgm:t>
    </dgm:pt>
    <dgm:pt modelId="{0D32518A-7F56-4E02-B5AB-DA190A15C68B}" type="pres">
      <dgm:prSet presAssocID="{18DCCB62-06BF-4640-9589-2E1886159A6E}" presName="compNode" presStyleCnt="0"/>
      <dgm:spPr/>
    </dgm:pt>
    <dgm:pt modelId="{D5EBD2EB-0B6A-427B-9238-C7EE1C3B45B1}" type="pres">
      <dgm:prSet presAssocID="{18DCCB62-06BF-4640-9589-2E1886159A6E}" presName="dummyConnPt" presStyleCnt="0"/>
      <dgm:spPr/>
    </dgm:pt>
    <dgm:pt modelId="{E0EE08B9-4EA0-49FE-AE7E-3A943E916A95}" type="pres">
      <dgm:prSet presAssocID="{18DCCB62-06BF-4640-9589-2E1886159A6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BB92AB-B076-4446-A096-F220B070A73A}" type="pres">
      <dgm:prSet presAssocID="{BEEA1220-B7DD-48D6-9B87-0809905A5F6C}" presName="sibTrans" presStyleLbl="bgSibTrans2D1" presStyleIdx="4" presStyleCnt="5"/>
      <dgm:spPr/>
      <dgm:t>
        <a:bodyPr/>
        <a:lstStyle/>
        <a:p>
          <a:endParaRPr lang="uk-UA"/>
        </a:p>
      </dgm:t>
    </dgm:pt>
    <dgm:pt modelId="{9E0B29C0-1C86-436F-BFE9-B6CC5DDDC9AD}" type="pres">
      <dgm:prSet presAssocID="{68E80DE1-C6AB-4ED9-A158-8BCDE26BD1A4}" presName="compNode" presStyleCnt="0"/>
      <dgm:spPr/>
    </dgm:pt>
    <dgm:pt modelId="{541F5ABE-184C-4BB3-B9BA-371EB85DBBF0}" type="pres">
      <dgm:prSet presAssocID="{68E80DE1-C6AB-4ED9-A158-8BCDE26BD1A4}" presName="dummyConnPt" presStyleCnt="0"/>
      <dgm:spPr/>
    </dgm:pt>
    <dgm:pt modelId="{EF13F4A4-1A4B-4F54-8D28-BA7E19B0426F}" type="pres">
      <dgm:prSet presAssocID="{68E80DE1-C6AB-4ED9-A158-8BCDE26BD1A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E91B59-F894-4DF6-B302-F8074D544B97}" type="presOf" srcId="{BEEA1220-B7DD-48D6-9B87-0809905A5F6C}" destId="{1ABB92AB-B076-4446-A096-F220B070A73A}" srcOrd="0" destOrd="0" presId="urn:microsoft.com/office/officeart/2005/8/layout/bProcess4"/>
    <dgm:cxn modelId="{3D886016-0013-4005-9A7D-FA2010CFB445}" type="presOf" srcId="{9DBDD72E-829B-457B-9DAD-80E5E712DEB1}" destId="{60362AEA-0E44-4532-9307-DF69B256B15D}" srcOrd="0" destOrd="0" presId="urn:microsoft.com/office/officeart/2005/8/layout/bProcess4"/>
    <dgm:cxn modelId="{307F7C9A-CC10-41A7-92D5-D496BBEE87EF}" type="presOf" srcId="{C8A86796-2BD5-4C76-B4D6-3C0CC3E080D2}" destId="{5283B647-0F4D-4B94-AE9E-1F25AEE09597}" srcOrd="0" destOrd="0" presId="urn:microsoft.com/office/officeart/2005/8/layout/bProcess4"/>
    <dgm:cxn modelId="{ECC4585A-6FD2-40CE-8E6E-0E822BC4E0D9}" srcId="{44EB6D90-81E7-4A2F-99B5-70BF58931FC2}" destId="{18DCCB62-06BF-4640-9589-2E1886159A6E}" srcOrd="4" destOrd="0" parTransId="{2CA70672-3986-425A-A5C9-95110A46B2EE}" sibTransId="{BEEA1220-B7DD-48D6-9B87-0809905A5F6C}"/>
    <dgm:cxn modelId="{F612349B-3EAE-4921-80E7-F000182134FA}" type="presOf" srcId="{91C2FC94-F6B3-4853-B880-0F5174F75AE3}" destId="{7FC379ED-8410-4CEC-A93D-0A1EA4A3F784}" srcOrd="0" destOrd="0" presId="urn:microsoft.com/office/officeart/2005/8/layout/bProcess4"/>
    <dgm:cxn modelId="{657E494F-EEFE-4CCE-B5CE-53CE44FF853D}" srcId="{44EB6D90-81E7-4A2F-99B5-70BF58931FC2}" destId="{68E80DE1-C6AB-4ED9-A158-8BCDE26BD1A4}" srcOrd="5" destOrd="0" parTransId="{B07BEF07-C4C1-4677-AAC9-1E887C4C947A}" sibTransId="{FC46082A-38A8-47CF-8782-EAB91346747E}"/>
    <dgm:cxn modelId="{6ADF688D-27DE-4735-AB77-D8F2FFD6D106}" type="presOf" srcId="{68E80DE1-C6AB-4ED9-A158-8BCDE26BD1A4}" destId="{EF13F4A4-1A4B-4F54-8D28-BA7E19B0426F}" srcOrd="0" destOrd="0" presId="urn:microsoft.com/office/officeart/2005/8/layout/bProcess4"/>
    <dgm:cxn modelId="{4BFCFB1A-4925-4447-9E58-A5528E0C4247}" type="presOf" srcId="{04B7065D-955C-4B36-954E-836F79212248}" destId="{07E5A102-08B9-469D-A3CF-9D04E7EBCB71}" srcOrd="0" destOrd="0" presId="urn:microsoft.com/office/officeart/2005/8/layout/bProcess4"/>
    <dgm:cxn modelId="{3966BE67-248A-4253-BB63-88C063E466E0}" type="presOf" srcId="{C437F1F2-1813-40BD-B158-2D24E09C857B}" destId="{51B442C7-262D-46C4-A699-16AFDB87953A}" srcOrd="0" destOrd="0" presId="urn:microsoft.com/office/officeart/2005/8/layout/bProcess4"/>
    <dgm:cxn modelId="{20655E75-2A7C-4F4F-A4CE-0D72048BE504}" type="presOf" srcId="{18DCCB62-06BF-4640-9589-2E1886159A6E}" destId="{E0EE08B9-4EA0-49FE-AE7E-3A943E916A95}" srcOrd="0" destOrd="0" presId="urn:microsoft.com/office/officeart/2005/8/layout/bProcess4"/>
    <dgm:cxn modelId="{DF301742-864D-4689-A7A9-398485112D4E}" type="presOf" srcId="{44EB6D90-81E7-4A2F-99B5-70BF58931FC2}" destId="{24BFBBC6-0562-40D3-9DF0-E6CC03FD4FDE}" srcOrd="0" destOrd="0" presId="urn:microsoft.com/office/officeart/2005/8/layout/bProcess4"/>
    <dgm:cxn modelId="{0CA76666-3F54-42B5-86A0-878503145344}" srcId="{44EB6D90-81E7-4A2F-99B5-70BF58931FC2}" destId="{9DBDD72E-829B-457B-9DAD-80E5E712DEB1}" srcOrd="0" destOrd="0" parTransId="{18119FE5-3F42-47A5-AD23-450044939A0B}" sibTransId="{C437F1F2-1813-40BD-B158-2D24E09C857B}"/>
    <dgm:cxn modelId="{83772D71-7421-493D-B091-6B15F1F23F24}" type="presOf" srcId="{0BC67302-8E00-476E-96C4-093C2284C277}" destId="{B7A3A333-B0D7-4967-A4DA-ECCFA6100271}" srcOrd="0" destOrd="0" presId="urn:microsoft.com/office/officeart/2005/8/layout/bProcess4"/>
    <dgm:cxn modelId="{03CBD46B-1F7B-42BD-B622-04B48722F888}" type="presOf" srcId="{01288853-4085-4BB6-8263-A86F5955487E}" destId="{F3AB2ED2-1845-46A2-9CAE-C4F689E8A5D7}" srcOrd="0" destOrd="0" presId="urn:microsoft.com/office/officeart/2005/8/layout/bProcess4"/>
    <dgm:cxn modelId="{644BA029-BBDB-4571-8E42-48CCB7E908C2}" srcId="{44EB6D90-81E7-4A2F-99B5-70BF58931FC2}" destId="{91C2FC94-F6B3-4853-B880-0F5174F75AE3}" srcOrd="2" destOrd="0" parTransId="{D7196967-88E9-4A67-9E20-1AD300FB092F}" sibTransId="{0BC67302-8E00-476E-96C4-093C2284C277}"/>
    <dgm:cxn modelId="{91557B69-DD1F-4964-98E9-201838F582C8}" srcId="{44EB6D90-81E7-4A2F-99B5-70BF58931FC2}" destId="{01288853-4085-4BB6-8263-A86F5955487E}" srcOrd="3" destOrd="0" parTransId="{20EF0E09-F721-45FA-ADF7-17EEF7098A8A}" sibTransId="{9C049968-F5B0-4B31-ABBE-B6224AB0A95A}"/>
    <dgm:cxn modelId="{D484C469-7F2F-4CD4-BB40-A842B9202DEB}" srcId="{44EB6D90-81E7-4A2F-99B5-70BF58931FC2}" destId="{C8A86796-2BD5-4C76-B4D6-3C0CC3E080D2}" srcOrd="1" destOrd="0" parTransId="{F3985310-4D0C-4CAF-89C2-90839F1DB099}" sibTransId="{04B7065D-955C-4B36-954E-836F79212248}"/>
    <dgm:cxn modelId="{9B2548DF-CAC9-4421-A67E-5EBC8FC72550}" type="presOf" srcId="{9C049968-F5B0-4B31-ABBE-B6224AB0A95A}" destId="{4A24DED7-0396-471D-BA59-95EF9EF78E88}" srcOrd="0" destOrd="0" presId="urn:microsoft.com/office/officeart/2005/8/layout/bProcess4"/>
    <dgm:cxn modelId="{BE6BB527-BF76-4E77-9DAA-8A773AC72471}" type="presParOf" srcId="{24BFBBC6-0562-40D3-9DF0-E6CC03FD4FDE}" destId="{705EC494-8368-4F39-A680-A01434518747}" srcOrd="0" destOrd="0" presId="urn:microsoft.com/office/officeart/2005/8/layout/bProcess4"/>
    <dgm:cxn modelId="{96580E71-DDE9-4977-A61E-873EDF33B39B}" type="presParOf" srcId="{705EC494-8368-4F39-A680-A01434518747}" destId="{63AF709A-0261-42B8-8036-42BF74AEED3D}" srcOrd="0" destOrd="0" presId="urn:microsoft.com/office/officeart/2005/8/layout/bProcess4"/>
    <dgm:cxn modelId="{9D947C34-7136-4521-AEA7-E92EEB69456E}" type="presParOf" srcId="{705EC494-8368-4F39-A680-A01434518747}" destId="{60362AEA-0E44-4532-9307-DF69B256B15D}" srcOrd="1" destOrd="0" presId="urn:microsoft.com/office/officeart/2005/8/layout/bProcess4"/>
    <dgm:cxn modelId="{AA26985A-AF6F-41BE-A46C-6EAF3ED9B7DB}" type="presParOf" srcId="{24BFBBC6-0562-40D3-9DF0-E6CC03FD4FDE}" destId="{51B442C7-262D-46C4-A699-16AFDB87953A}" srcOrd="1" destOrd="0" presId="urn:microsoft.com/office/officeart/2005/8/layout/bProcess4"/>
    <dgm:cxn modelId="{649E48E4-90BD-4072-A96D-BA715C784E32}" type="presParOf" srcId="{24BFBBC6-0562-40D3-9DF0-E6CC03FD4FDE}" destId="{F0098B77-646B-4599-B450-AEC7E1CC10D4}" srcOrd="2" destOrd="0" presId="urn:microsoft.com/office/officeart/2005/8/layout/bProcess4"/>
    <dgm:cxn modelId="{A92091AF-ED98-49FF-BE11-EA730CFB5BCD}" type="presParOf" srcId="{F0098B77-646B-4599-B450-AEC7E1CC10D4}" destId="{9231A6CC-E6A4-42D4-96F6-31117907028B}" srcOrd="0" destOrd="0" presId="urn:microsoft.com/office/officeart/2005/8/layout/bProcess4"/>
    <dgm:cxn modelId="{B4991BA5-C20A-4459-8EF8-0DB5444D59E5}" type="presParOf" srcId="{F0098B77-646B-4599-B450-AEC7E1CC10D4}" destId="{5283B647-0F4D-4B94-AE9E-1F25AEE09597}" srcOrd="1" destOrd="0" presId="urn:microsoft.com/office/officeart/2005/8/layout/bProcess4"/>
    <dgm:cxn modelId="{CCBD7CF8-4EF1-4D0F-A7C2-AA47DDDD6CA0}" type="presParOf" srcId="{24BFBBC6-0562-40D3-9DF0-E6CC03FD4FDE}" destId="{07E5A102-08B9-469D-A3CF-9D04E7EBCB71}" srcOrd="3" destOrd="0" presId="urn:microsoft.com/office/officeart/2005/8/layout/bProcess4"/>
    <dgm:cxn modelId="{D56F60E0-ACBF-451B-AE4F-A9EEBFA2BA36}" type="presParOf" srcId="{24BFBBC6-0562-40D3-9DF0-E6CC03FD4FDE}" destId="{14404B29-D2DD-4179-9A7A-5543F369341F}" srcOrd="4" destOrd="0" presId="urn:microsoft.com/office/officeart/2005/8/layout/bProcess4"/>
    <dgm:cxn modelId="{B9F99873-52CC-4A4C-B444-2FEDD93809C3}" type="presParOf" srcId="{14404B29-D2DD-4179-9A7A-5543F369341F}" destId="{7C1AD162-2631-4034-8A64-5B0A3A0C2546}" srcOrd="0" destOrd="0" presId="urn:microsoft.com/office/officeart/2005/8/layout/bProcess4"/>
    <dgm:cxn modelId="{7D5A7E8E-F117-45FC-ADD3-42BE9E1DD68D}" type="presParOf" srcId="{14404B29-D2DD-4179-9A7A-5543F369341F}" destId="{7FC379ED-8410-4CEC-A93D-0A1EA4A3F784}" srcOrd="1" destOrd="0" presId="urn:microsoft.com/office/officeart/2005/8/layout/bProcess4"/>
    <dgm:cxn modelId="{D7A466B5-3D15-41B6-A745-F802CDDA2570}" type="presParOf" srcId="{24BFBBC6-0562-40D3-9DF0-E6CC03FD4FDE}" destId="{B7A3A333-B0D7-4967-A4DA-ECCFA6100271}" srcOrd="5" destOrd="0" presId="urn:microsoft.com/office/officeart/2005/8/layout/bProcess4"/>
    <dgm:cxn modelId="{471D8AB5-C9A7-4518-87F1-BB15293F3FA4}" type="presParOf" srcId="{24BFBBC6-0562-40D3-9DF0-E6CC03FD4FDE}" destId="{34B7B2B9-8D53-43D0-B928-061465DA7CB8}" srcOrd="6" destOrd="0" presId="urn:microsoft.com/office/officeart/2005/8/layout/bProcess4"/>
    <dgm:cxn modelId="{893684B3-CB79-43E2-B303-0F467585515F}" type="presParOf" srcId="{34B7B2B9-8D53-43D0-B928-061465DA7CB8}" destId="{7ED36FD2-D35B-491A-BC15-BF29FFE324BD}" srcOrd="0" destOrd="0" presId="urn:microsoft.com/office/officeart/2005/8/layout/bProcess4"/>
    <dgm:cxn modelId="{818C96C2-3E26-46C3-B046-518010866C39}" type="presParOf" srcId="{34B7B2B9-8D53-43D0-B928-061465DA7CB8}" destId="{F3AB2ED2-1845-46A2-9CAE-C4F689E8A5D7}" srcOrd="1" destOrd="0" presId="urn:microsoft.com/office/officeart/2005/8/layout/bProcess4"/>
    <dgm:cxn modelId="{8BDCB21B-68A9-4A74-A39F-05E4EF4CDCDA}" type="presParOf" srcId="{24BFBBC6-0562-40D3-9DF0-E6CC03FD4FDE}" destId="{4A24DED7-0396-471D-BA59-95EF9EF78E88}" srcOrd="7" destOrd="0" presId="urn:microsoft.com/office/officeart/2005/8/layout/bProcess4"/>
    <dgm:cxn modelId="{C8375354-906D-4A00-80C4-203FF180CA6E}" type="presParOf" srcId="{24BFBBC6-0562-40D3-9DF0-E6CC03FD4FDE}" destId="{0D32518A-7F56-4E02-B5AB-DA190A15C68B}" srcOrd="8" destOrd="0" presId="urn:microsoft.com/office/officeart/2005/8/layout/bProcess4"/>
    <dgm:cxn modelId="{9F891EFB-5A51-4185-8373-FF24A8A38D07}" type="presParOf" srcId="{0D32518A-7F56-4E02-B5AB-DA190A15C68B}" destId="{D5EBD2EB-0B6A-427B-9238-C7EE1C3B45B1}" srcOrd="0" destOrd="0" presId="urn:microsoft.com/office/officeart/2005/8/layout/bProcess4"/>
    <dgm:cxn modelId="{90BF2810-E298-44D6-A47D-A307F260E479}" type="presParOf" srcId="{0D32518A-7F56-4E02-B5AB-DA190A15C68B}" destId="{E0EE08B9-4EA0-49FE-AE7E-3A943E916A95}" srcOrd="1" destOrd="0" presId="urn:microsoft.com/office/officeart/2005/8/layout/bProcess4"/>
    <dgm:cxn modelId="{74118D72-BBF7-4C3A-8AB1-7CACCF8DBA34}" type="presParOf" srcId="{24BFBBC6-0562-40D3-9DF0-E6CC03FD4FDE}" destId="{1ABB92AB-B076-4446-A096-F220B070A73A}" srcOrd="9" destOrd="0" presId="urn:microsoft.com/office/officeart/2005/8/layout/bProcess4"/>
    <dgm:cxn modelId="{808CAF61-27E2-4BD2-A4DF-2BD454366254}" type="presParOf" srcId="{24BFBBC6-0562-40D3-9DF0-E6CC03FD4FDE}" destId="{9E0B29C0-1C86-436F-BFE9-B6CC5DDDC9AD}" srcOrd="10" destOrd="0" presId="urn:microsoft.com/office/officeart/2005/8/layout/bProcess4"/>
    <dgm:cxn modelId="{8A7120D6-6225-4A5C-9B60-FDCEB14B1B8C}" type="presParOf" srcId="{9E0B29C0-1C86-436F-BFE9-B6CC5DDDC9AD}" destId="{541F5ABE-184C-4BB3-B9BA-371EB85DBBF0}" srcOrd="0" destOrd="0" presId="urn:microsoft.com/office/officeart/2005/8/layout/bProcess4"/>
    <dgm:cxn modelId="{EFCCB8E2-DDC5-4E58-BE7C-BA9CB83911B5}" type="presParOf" srcId="{9E0B29C0-1C86-436F-BFE9-B6CC5DDDC9AD}" destId="{EF13F4A4-1A4B-4F54-8D28-BA7E19B0426F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034695-40C6-479B-8BAB-5CCD925126E4}" type="doc">
      <dgm:prSet loTypeId="urn:microsoft.com/office/officeart/2005/8/layout/process2" loCatId="process" qsTypeId="urn:microsoft.com/office/officeart/2005/8/quickstyle/3d2" qsCatId="3D" csTypeId="urn:microsoft.com/office/officeart/2005/8/colors/accent1_2" csCatId="accent1" phldr="1"/>
      <dgm:spPr/>
    </dgm:pt>
    <dgm:pt modelId="{A9EAC37A-2BCE-49AC-B07D-842CBE9E77CA}">
      <dgm:prSet phldrT="[Текст]"/>
      <dgm:spPr/>
      <dgm:t>
        <a:bodyPr/>
        <a:lstStyle/>
        <a:p>
          <a:r>
            <a:rPr kumimoji="1" lang="ru-RU" b="1" dirty="0" err="1" smtClean="0"/>
            <a:t>Стислі</a:t>
          </a:r>
          <a:r>
            <a:rPr kumimoji="1" lang="ru-RU" b="1" dirty="0" smtClean="0"/>
            <a:t> </a:t>
          </a:r>
          <a:r>
            <a:rPr kumimoji="1" lang="ru-RU" b="1" dirty="0" err="1" smtClean="0"/>
            <a:t>кейси</a:t>
          </a:r>
          <a:r>
            <a:rPr kumimoji="1" lang="ru-RU" dirty="0" smtClean="0"/>
            <a:t> (3-5 </a:t>
          </a:r>
          <a:r>
            <a:rPr kumimoji="1" lang="ru-RU" dirty="0" err="1" smtClean="0"/>
            <a:t>сторінок</a:t>
          </a:r>
          <a:r>
            <a:rPr kumimoji="1" lang="ru-RU" dirty="0" smtClean="0"/>
            <a:t>) – для </a:t>
          </a:r>
          <a:r>
            <a:rPr kumimoji="1" lang="ru-RU" dirty="0" err="1" smtClean="0"/>
            <a:t>розбору</a:t>
          </a:r>
          <a:r>
            <a:rPr kumimoji="1" lang="ru-RU" dirty="0" smtClean="0"/>
            <a:t> </a:t>
          </a:r>
          <a:r>
            <a:rPr kumimoji="1" lang="ru-RU" dirty="0" err="1" smtClean="0"/>
            <a:t>безпосередньо</a:t>
          </a:r>
          <a:r>
            <a:rPr kumimoji="1" lang="ru-RU" dirty="0" smtClean="0"/>
            <a:t> на </a:t>
          </a:r>
          <a:r>
            <a:rPr kumimoji="1" lang="ru-RU" dirty="0" err="1" smtClean="0"/>
            <a:t>занятті</a:t>
          </a:r>
          <a:r>
            <a:rPr kumimoji="1" lang="ru-RU" dirty="0" smtClean="0"/>
            <a:t> </a:t>
          </a:r>
          <a:r>
            <a:rPr kumimoji="1" lang="ru-RU" dirty="0" err="1" smtClean="0"/>
            <a:t>і</a:t>
          </a:r>
          <a:r>
            <a:rPr kumimoji="1" lang="ru-RU" dirty="0" smtClean="0"/>
            <a:t> </a:t>
          </a:r>
          <a:r>
            <a:rPr kumimoji="1" lang="ru-RU" dirty="0" err="1" smtClean="0"/>
            <a:t>передбачають</a:t>
          </a:r>
          <a:r>
            <a:rPr kumimoji="1" lang="ru-RU" dirty="0" smtClean="0"/>
            <a:t> </a:t>
          </a:r>
          <a:r>
            <a:rPr kumimoji="1" lang="ru-RU" dirty="0" err="1" smtClean="0"/>
            <a:t>загальну</a:t>
          </a:r>
          <a:r>
            <a:rPr kumimoji="1" lang="ru-RU" dirty="0" smtClean="0"/>
            <a:t> </a:t>
          </a:r>
          <a:r>
            <a:rPr kumimoji="1" lang="ru-RU" dirty="0" err="1" smtClean="0"/>
            <a:t>дискусію</a:t>
          </a:r>
          <a:endParaRPr lang="uk-UA" dirty="0"/>
        </a:p>
      </dgm:t>
    </dgm:pt>
    <dgm:pt modelId="{56BDF470-0A84-49F0-B43F-6C34662BD22B}" type="parTrans" cxnId="{FAB754D6-A894-475F-A57A-74D9A11D79B8}">
      <dgm:prSet/>
      <dgm:spPr/>
      <dgm:t>
        <a:bodyPr/>
        <a:lstStyle/>
        <a:p>
          <a:endParaRPr lang="uk-UA"/>
        </a:p>
      </dgm:t>
    </dgm:pt>
    <dgm:pt modelId="{98264FA0-7FCF-4989-863A-FF35DD4AC1F5}" type="sibTrans" cxnId="{FAB754D6-A894-475F-A57A-74D9A11D79B8}">
      <dgm:prSet/>
      <dgm:spPr/>
      <dgm:t>
        <a:bodyPr/>
        <a:lstStyle/>
        <a:p>
          <a:endParaRPr lang="uk-UA"/>
        </a:p>
      </dgm:t>
    </dgm:pt>
    <dgm:pt modelId="{8DDA2BEE-6CEE-464D-BA8A-6C7C61F8B9F2}">
      <dgm:prSet/>
      <dgm:spPr/>
      <dgm:t>
        <a:bodyPr/>
        <a:lstStyle/>
        <a:p>
          <a:pPr rtl="0"/>
          <a:r>
            <a:rPr kumimoji="1" lang="ru-RU" b="1" dirty="0" err="1" smtClean="0"/>
            <a:t>Повні</a:t>
          </a:r>
          <a:r>
            <a:rPr kumimoji="1" lang="ru-RU" b="1" dirty="0" smtClean="0"/>
            <a:t> </a:t>
          </a:r>
          <a:r>
            <a:rPr kumimoji="1" lang="ru-RU" b="1" dirty="0" err="1" smtClean="0"/>
            <a:t>кейси</a:t>
          </a:r>
          <a:r>
            <a:rPr kumimoji="1" lang="ru-RU" dirty="0" smtClean="0"/>
            <a:t> (в </a:t>
          </a:r>
          <a:r>
            <a:rPr kumimoji="1" lang="ru-RU" dirty="0" err="1" smtClean="0"/>
            <a:t>середньому</a:t>
          </a:r>
          <a:r>
            <a:rPr kumimoji="1" lang="ru-RU" dirty="0" smtClean="0"/>
            <a:t> 20-25 </a:t>
          </a:r>
          <a:r>
            <a:rPr kumimoji="1" lang="ru-RU" dirty="0" err="1" smtClean="0"/>
            <a:t>сторінок</a:t>
          </a:r>
          <a:r>
            <a:rPr kumimoji="1" lang="ru-RU" dirty="0" smtClean="0"/>
            <a:t>) </a:t>
          </a:r>
          <a:r>
            <a:rPr kumimoji="1" lang="ru-RU" dirty="0" err="1" smtClean="0"/>
            <a:t>призначені</a:t>
          </a:r>
          <a:r>
            <a:rPr kumimoji="1" lang="ru-RU" dirty="0" smtClean="0"/>
            <a:t> для </a:t>
          </a:r>
          <a:r>
            <a:rPr kumimoji="1" lang="ru-RU" dirty="0" err="1" smtClean="0"/>
            <a:t>праці</a:t>
          </a:r>
          <a:r>
            <a:rPr kumimoji="1" lang="ru-RU" dirty="0" smtClean="0"/>
            <a:t> в </a:t>
          </a:r>
          <a:r>
            <a:rPr kumimoji="1" lang="ru-RU" dirty="0" err="1" smtClean="0"/>
            <a:t>групі</a:t>
          </a:r>
          <a:r>
            <a:rPr kumimoji="1" lang="ru-RU" dirty="0" smtClean="0"/>
            <a:t> </a:t>
          </a:r>
          <a:r>
            <a:rPr kumimoji="1" lang="ru-RU" dirty="0" err="1" smtClean="0"/>
            <a:t>протягом</a:t>
          </a:r>
          <a:r>
            <a:rPr kumimoji="1" lang="ru-RU" dirty="0" smtClean="0"/>
            <a:t> </a:t>
          </a:r>
          <a:r>
            <a:rPr kumimoji="1" lang="ru-RU" dirty="0" err="1" smtClean="0"/>
            <a:t>декількох</a:t>
          </a:r>
          <a:r>
            <a:rPr kumimoji="1" lang="ru-RU" dirty="0" smtClean="0"/>
            <a:t> </a:t>
          </a:r>
          <a:r>
            <a:rPr kumimoji="1" lang="ru-RU" dirty="0" err="1" smtClean="0"/>
            <a:t>днів</a:t>
          </a:r>
          <a:r>
            <a:rPr kumimoji="1" lang="ru-RU" dirty="0" smtClean="0"/>
            <a:t>. </a:t>
          </a:r>
          <a:endParaRPr lang="ru-RU" dirty="0"/>
        </a:p>
      </dgm:t>
    </dgm:pt>
    <dgm:pt modelId="{0D80B531-5C49-4B39-B9FD-A95CE9C07623}" type="parTrans" cxnId="{1B8CAA8D-1644-4ABC-B5B3-50858C0D9353}">
      <dgm:prSet/>
      <dgm:spPr/>
      <dgm:t>
        <a:bodyPr/>
        <a:lstStyle/>
        <a:p>
          <a:endParaRPr lang="uk-UA"/>
        </a:p>
      </dgm:t>
    </dgm:pt>
    <dgm:pt modelId="{7928737C-D2F4-4C5E-95D1-890B145FF92B}" type="sibTrans" cxnId="{1B8CAA8D-1644-4ABC-B5B3-50858C0D9353}">
      <dgm:prSet/>
      <dgm:spPr/>
      <dgm:t>
        <a:bodyPr/>
        <a:lstStyle/>
        <a:p>
          <a:endParaRPr lang="uk-UA"/>
        </a:p>
      </dgm:t>
    </dgm:pt>
    <dgm:pt modelId="{4E1F252F-E8BA-41E9-A0DE-7D84F8DABBEE}">
      <dgm:prSet/>
      <dgm:spPr/>
      <dgm:t>
        <a:bodyPr/>
        <a:lstStyle/>
        <a:p>
          <a:pPr rtl="0"/>
          <a:r>
            <a:rPr kumimoji="1" lang="ru-RU" b="1" smtClean="0"/>
            <a:t>Міні-кейси</a:t>
          </a:r>
          <a:r>
            <a:rPr kumimoji="1" lang="ru-RU" smtClean="0"/>
            <a:t> (1-2 сторінки), як і стислі кейси, призначені для розбору в класі і часто використовуються як ілюстративний матеріал до уроку.</a:t>
          </a:r>
          <a:endParaRPr lang="ru-RU" dirty="0"/>
        </a:p>
      </dgm:t>
    </dgm:pt>
    <dgm:pt modelId="{9D04A43A-31BB-44B3-8690-6027ADACCA63}" type="parTrans" cxnId="{C7E38C25-8A22-4A35-8631-F4764609A619}">
      <dgm:prSet/>
      <dgm:spPr/>
      <dgm:t>
        <a:bodyPr/>
        <a:lstStyle/>
        <a:p>
          <a:endParaRPr lang="uk-UA"/>
        </a:p>
      </dgm:t>
    </dgm:pt>
    <dgm:pt modelId="{43018161-1323-4583-A45E-AE1E9F7C8FF2}" type="sibTrans" cxnId="{C7E38C25-8A22-4A35-8631-F4764609A619}">
      <dgm:prSet/>
      <dgm:spPr/>
      <dgm:t>
        <a:bodyPr/>
        <a:lstStyle/>
        <a:p>
          <a:endParaRPr lang="uk-UA"/>
        </a:p>
      </dgm:t>
    </dgm:pt>
    <dgm:pt modelId="{5395A220-08A5-43EE-8AF5-B089A5F88FE1}" type="pres">
      <dgm:prSet presAssocID="{9F034695-40C6-479B-8BAB-5CCD925126E4}" presName="linearFlow" presStyleCnt="0">
        <dgm:presLayoutVars>
          <dgm:resizeHandles val="exact"/>
        </dgm:presLayoutVars>
      </dgm:prSet>
      <dgm:spPr/>
    </dgm:pt>
    <dgm:pt modelId="{822DE1C1-DE89-4616-B50D-92531CA1CC44}" type="pres">
      <dgm:prSet presAssocID="{8DDA2BEE-6CEE-464D-BA8A-6C7C61F8B9F2}" presName="node" presStyleLbl="node1" presStyleIdx="0" presStyleCnt="3" custLinFactNeighborX="-69" custLinFactNeighborY="33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7B4205-4327-44A4-8A6D-BB48E223A6D3}" type="pres">
      <dgm:prSet presAssocID="{7928737C-D2F4-4C5E-95D1-890B145FF92B}" presName="sibTrans" presStyleLbl="sibTrans2D1" presStyleIdx="0" presStyleCnt="2"/>
      <dgm:spPr/>
      <dgm:t>
        <a:bodyPr/>
        <a:lstStyle/>
        <a:p>
          <a:endParaRPr lang="uk-UA"/>
        </a:p>
      </dgm:t>
    </dgm:pt>
    <dgm:pt modelId="{272BF3E9-8BC6-4C6B-A29D-BD68FB6B6688}" type="pres">
      <dgm:prSet presAssocID="{7928737C-D2F4-4C5E-95D1-890B145FF92B}" presName="connectorText" presStyleLbl="sibTrans2D1" presStyleIdx="0" presStyleCnt="2"/>
      <dgm:spPr/>
      <dgm:t>
        <a:bodyPr/>
        <a:lstStyle/>
        <a:p>
          <a:endParaRPr lang="uk-UA"/>
        </a:p>
      </dgm:t>
    </dgm:pt>
    <dgm:pt modelId="{BE7CBE9B-E390-4DD5-91FA-FCC875FBDE1E}" type="pres">
      <dgm:prSet presAssocID="{A9EAC37A-2BCE-49AC-B07D-842CBE9E77C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83A80E5-74B9-4862-B311-EC7AFE72B71F}" type="pres">
      <dgm:prSet presAssocID="{98264FA0-7FCF-4989-863A-FF35DD4AC1F5}" presName="sibTrans" presStyleLbl="sibTrans2D1" presStyleIdx="1" presStyleCnt="2" custScaleY="112242"/>
      <dgm:spPr/>
      <dgm:t>
        <a:bodyPr/>
        <a:lstStyle/>
        <a:p>
          <a:endParaRPr lang="uk-UA"/>
        </a:p>
      </dgm:t>
    </dgm:pt>
    <dgm:pt modelId="{56B433FD-0038-4BF1-9AAD-284186C92CFC}" type="pres">
      <dgm:prSet presAssocID="{98264FA0-7FCF-4989-863A-FF35DD4AC1F5}" presName="connectorText" presStyleLbl="sibTrans2D1" presStyleIdx="1" presStyleCnt="2"/>
      <dgm:spPr/>
      <dgm:t>
        <a:bodyPr/>
        <a:lstStyle/>
        <a:p>
          <a:endParaRPr lang="uk-UA"/>
        </a:p>
      </dgm:t>
    </dgm:pt>
    <dgm:pt modelId="{0887577B-3C5A-4D35-8992-A8CE3A75A7DF}" type="pres">
      <dgm:prSet presAssocID="{4E1F252F-E8BA-41E9-A0DE-7D84F8DABBE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718486F-48C0-415C-A122-D0C171CAA22B}" type="presOf" srcId="{4E1F252F-E8BA-41E9-A0DE-7D84F8DABBEE}" destId="{0887577B-3C5A-4D35-8992-A8CE3A75A7DF}" srcOrd="0" destOrd="0" presId="urn:microsoft.com/office/officeart/2005/8/layout/process2"/>
    <dgm:cxn modelId="{5DEF03A2-3AA8-44B6-9D72-BC92D67D9279}" type="presOf" srcId="{98264FA0-7FCF-4989-863A-FF35DD4AC1F5}" destId="{56B433FD-0038-4BF1-9AAD-284186C92CFC}" srcOrd="1" destOrd="0" presId="urn:microsoft.com/office/officeart/2005/8/layout/process2"/>
    <dgm:cxn modelId="{C7FE2BC6-5FFD-4F96-812B-450A6651D2A2}" type="presOf" srcId="{8DDA2BEE-6CEE-464D-BA8A-6C7C61F8B9F2}" destId="{822DE1C1-DE89-4616-B50D-92531CA1CC44}" srcOrd="0" destOrd="0" presId="urn:microsoft.com/office/officeart/2005/8/layout/process2"/>
    <dgm:cxn modelId="{C7E38C25-8A22-4A35-8631-F4764609A619}" srcId="{9F034695-40C6-479B-8BAB-5CCD925126E4}" destId="{4E1F252F-E8BA-41E9-A0DE-7D84F8DABBEE}" srcOrd="2" destOrd="0" parTransId="{9D04A43A-31BB-44B3-8690-6027ADACCA63}" sibTransId="{43018161-1323-4583-A45E-AE1E9F7C8FF2}"/>
    <dgm:cxn modelId="{105FF607-BE88-4CC6-AF43-9B73A58A7A46}" type="presOf" srcId="{A9EAC37A-2BCE-49AC-B07D-842CBE9E77CA}" destId="{BE7CBE9B-E390-4DD5-91FA-FCC875FBDE1E}" srcOrd="0" destOrd="0" presId="urn:microsoft.com/office/officeart/2005/8/layout/process2"/>
    <dgm:cxn modelId="{FAB754D6-A894-475F-A57A-74D9A11D79B8}" srcId="{9F034695-40C6-479B-8BAB-5CCD925126E4}" destId="{A9EAC37A-2BCE-49AC-B07D-842CBE9E77CA}" srcOrd="1" destOrd="0" parTransId="{56BDF470-0A84-49F0-B43F-6C34662BD22B}" sibTransId="{98264FA0-7FCF-4989-863A-FF35DD4AC1F5}"/>
    <dgm:cxn modelId="{377DCE75-D791-46DE-A775-206FD354D841}" type="presOf" srcId="{7928737C-D2F4-4C5E-95D1-890B145FF92B}" destId="{272BF3E9-8BC6-4C6B-A29D-BD68FB6B6688}" srcOrd="1" destOrd="0" presId="urn:microsoft.com/office/officeart/2005/8/layout/process2"/>
    <dgm:cxn modelId="{952E3A45-AC23-4681-B8E8-D8C6981E9020}" type="presOf" srcId="{7928737C-D2F4-4C5E-95D1-890B145FF92B}" destId="{857B4205-4327-44A4-8A6D-BB48E223A6D3}" srcOrd="0" destOrd="0" presId="urn:microsoft.com/office/officeart/2005/8/layout/process2"/>
    <dgm:cxn modelId="{3B8FCA15-7491-4D55-A1F8-5200CB2FEFD2}" type="presOf" srcId="{98264FA0-7FCF-4989-863A-FF35DD4AC1F5}" destId="{B83A80E5-74B9-4862-B311-EC7AFE72B71F}" srcOrd="0" destOrd="0" presId="urn:microsoft.com/office/officeart/2005/8/layout/process2"/>
    <dgm:cxn modelId="{2EBB9616-98BA-4760-A65D-48A5B9D32DCE}" type="presOf" srcId="{9F034695-40C6-479B-8BAB-5CCD925126E4}" destId="{5395A220-08A5-43EE-8AF5-B089A5F88FE1}" srcOrd="0" destOrd="0" presId="urn:microsoft.com/office/officeart/2005/8/layout/process2"/>
    <dgm:cxn modelId="{1B8CAA8D-1644-4ABC-B5B3-50858C0D9353}" srcId="{9F034695-40C6-479B-8BAB-5CCD925126E4}" destId="{8DDA2BEE-6CEE-464D-BA8A-6C7C61F8B9F2}" srcOrd="0" destOrd="0" parTransId="{0D80B531-5C49-4B39-B9FD-A95CE9C07623}" sibTransId="{7928737C-D2F4-4C5E-95D1-890B145FF92B}"/>
    <dgm:cxn modelId="{57B6A121-600F-42E4-BD6B-0AEEEBC87E12}" type="presParOf" srcId="{5395A220-08A5-43EE-8AF5-B089A5F88FE1}" destId="{822DE1C1-DE89-4616-B50D-92531CA1CC44}" srcOrd="0" destOrd="0" presId="urn:microsoft.com/office/officeart/2005/8/layout/process2"/>
    <dgm:cxn modelId="{10C8CC01-165D-479E-9EE7-CED5CF4EF97C}" type="presParOf" srcId="{5395A220-08A5-43EE-8AF5-B089A5F88FE1}" destId="{857B4205-4327-44A4-8A6D-BB48E223A6D3}" srcOrd="1" destOrd="0" presId="urn:microsoft.com/office/officeart/2005/8/layout/process2"/>
    <dgm:cxn modelId="{74B729E1-9934-40B3-A821-6EA224C6114F}" type="presParOf" srcId="{857B4205-4327-44A4-8A6D-BB48E223A6D3}" destId="{272BF3E9-8BC6-4C6B-A29D-BD68FB6B6688}" srcOrd="0" destOrd="0" presId="urn:microsoft.com/office/officeart/2005/8/layout/process2"/>
    <dgm:cxn modelId="{2AD66E3E-1604-46BF-8845-72038D83C101}" type="presParOf" srcId="{5395A220-08A5-43EE-8AF5-B089A5F88FE1}" destId="{BE7CBE9B-E390-4DD5-91FA-FCC875FBDE1E}" srcOrd="2" destOrd="0" presId="urn:microsoft.com/office/officeart/2005/8/layout/process2"/>
    <dgm:cxn modelId="{6CEA3820-C4A6-4D59-B8CA-05BE7A121851}" type="presParOf" srcId="{5395A220-08A5-43EE-8AF5-B089A5F88FE1}" destId="{B83A80E5-74B9-4862-B311-EC7AFE72B71F}" srcOrd="3" destOrd="0" presId="urn:microsoft.com/office/officeart/2005/8/layout/process2"/>
    <dgm:cxn modelId="{9D64A4EE-668F-4658-984D-8B9C2748FBE7}" type="presParOf" srcId="{B83A80E5-74B9-4862-B311-EC7AFE72B71F}" destId="{56B433FD-0038-4BF1-9AAD-284186C92CFC}" srcOrd="0" destOrd="0" presId="urn:microsoft.com/office/officeart/2005/8/layout/process2"/>
    <dgm:cxn modelId="{B566E11C-805A-429D-A942-B3B46DEE441C}" type="presParOf" srcId="{5395A220-08A5-43EE-8AF5-B089A5F88FE1}" destId="{0887577B-3C5A-4D35-8992-A8CE3A75A7DF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B442C7-262D-46C4-A699-16AFDB87953A}">
      <dsp:nvSpPr>
        <dsp:cNvPr id="0" name=""/>
        <dsp:cNvSpPr/>
      </dsp:nvSpPr>
      <dsp:spPr>
        <a:xfrm rot="5391163">
          <a:off x="1144372" y="986313"/>
          <a:ext cx="1538462" cy="18512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62AEA-0E44-4532-9307-DF69B256B15D}">
      <dsp:nvSpPr>
        <dsp:cNvPr id="0" name=""/>
        <dsp:cNvSpPr/>
      </dsp:nvSpPr>
      <dsp:spPr>
        <a:xfrm>
          <a:off x="1495500" y="1902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 ситуаційного аналізу (кейс-стаді</a:t>
          </a:r>
          <a:r>
            <a:rPr lang="uk-UA" sz="1400" kern="1200" dirty="0" smtClean="0"/>
            <a:t>)</a:t>
          </a:r>
          <a:endParaRPr lang="uk-UA" sz="1400" kern="1200" dirty="0"/>
        </a:p>
      </dsp:txBody>
      <dsp:txXfrm>
        <a:off x="1495500" y="1902"/>
        <a:ext cx="2056896" cy="1234138"/>
      </dsp:txXfrm>
    </dsp:sp>
    <dsp:sp modelId="{07E5A102-08B9-469D-A3CF-9D04E7EBCB71}">
      <dsp:nvSpPr>
        <dsp:cNvPr id="0" name=""/>
        <dsp:cNvSpPr/>
      </dsp:nvSpPr>
      <dsp:spPr>
        <a:xfrm rot="5400000">
          <a:off x="1153736" y="2526878"/>
          <a:ext cx="1533180" cy="18512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83B647-0F4D-4B94-AE9E-1F25AEE09597}">
      <dsp:nvSpPr>
        <dsp:cNvPr id="0" name=""/>
        <dsp:cNvSpPr/>
      </dsp:nvSpPr>
      <dsp:spPr>
        <a:xfrm>
          <a:off x="1504201" y="1545105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 інциденту</a:t>
          </a:r>
          <a:endParaRPr lang="uk-UA" sz="1800" kern="1200" dirty="0"/>
        </a:p>
      </dsp:txBody>
      <dsp:txXfrm>
        <a:off x="1504201" y="1545105"/>
        <a:ext cx="2056896" cy="1234138"/>
      </dsp:txXfrm>
    </dsp:sp>
    <dsp:sp modelId="{B7A3A333-B0D7-4967-A4DA-ECCFA6100271}">
      <dsp:nvSpPr>
        <dsp:cNvPr id="0" name=""/>
        <dsp:cNvSpPr/>
      </dsp:nvSpPr>
      <dsp:spPr>
        <a:xfrm>
          <a:off x="1925072" y="3298214"/>
          <a:ext cx="2726180" cy="18512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C379ED-8410-4CEC-A93D-0A1EA4A3F784}">
      <dsp:nvSpPr>
        <dsp:cNvPr id="0" name=""/>
        <dsp:cNvSpPr/>
      </dsp:nvSpPr>
      <dsp:spPr>
        <a:xfrm>
          <a:off x="1504201" y="3087778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 розбору ділової кореспонденції</a:t>
          </a:r>
          <a:endParaRPr lang="uk-UA" sz="1800" kern="1200" dirty="0"/>
        </a:p>
      </dsp:txBody>
      <dsp:txXfrm>
        <a:off x="1504201" y="3087778"/>
        <a:ext cx="2056896" cy="1234138"/>
      </dsp:txXfrm>
    </dsp:sp>
    <dsp:sp modelId="{4A24DED7-0396-471D-BA59-95EF9EF78E88}">
      <dsp:nvSpPr>
        <dsp:cNvPr id="0" name=""/>
        <dsp:cNvSpPr/>
      </dsp:nvSpPr>
      <dsp:spPr>
        <a:xfrm rot="16200000">
          <a:off x="3889409" y="2526878"/>
          <a:ext cx="1533180" cy="18512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AB2ED2-1845-46A2-9CAE-C4F689E8A5D7}">
      <dsp:nvSpPr>
        <dsp:cNvPr id="0" name=""/>
        <dsp:cNvSpPr/>
      </dsp:nvSpPr>
      <dsp:spPr>
        <a:xfrm>
          <a:off x="4239873" y="3087778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 дискусій</a:t>
          </a:r>
          <a:endParaRPr lang="uk-UA" sz="1800" kern="1200" dirty="0"/>
        </a:p>
      </dsp:txBody>
      <dsp:txXfrm>
        <a:off x="4239873" y="3087778"/>
        <a:ext cx="2056896" cy="1234138"/>
      </dsp:txXfrm>
    </dsp:sp>
    <dsp:sp modelId="{1ABB92AB-B076-4446-A096-F220B070A73A}">
      <dsp:nvSpPr>
        <dsp:cNvPr id="0" name=""/>
        <dsp:cNvSpPr/>
      </dsp:nvSpPr>
      <dsp:spPr>
        <a:xfrm rot="16200000">
          <a:off x="3889409" y="984205"/>
          <a:ext cx="1533180" cy="18512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EE08B9-4EA0-49FE-AE7E-3A943E916A95}">
      <dsp:nvSpPr>
        <dsp:cNvPr id="0" name=""/>
        <dsp:cNvSpPr/>
      </dsp:nvSpPr>
      <dsp:spPr>
        <a:xfrm>
          <a:off x="4239873" y="1545105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метод ситуаційно-рольових ігор</a:t>
          </a:r>
          <a:endParaRPr lang="uk-UA" sz="1800" kern="1200" dirty="0"/>
        </a:p>
      </dsp:txBody>
      <dsp:txXfrm>
        <a:off x="4239873" y="1545105"/>
        <a:ext cx="2056896" cy="1234138"/>
      </dsp:txXfrm>
    </dsp:sp>
    <dsp:sp modelId="{EF13F4A4-1A4B-4F54-8D28-BA7E19B0426F}">
      <dsp:nvSpPr>
        <dsp:cNvPr id="0" name=""/>
        <dsp:cNvSpPr/>
      </dsp:nvSpPr>
      <dsp:spPr>
        <a:xfrm>
          <a:off x="4239873" y="2433"/>
          <a:ext cx="2056896" cy="12341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ігрове проектування</a:t>
          </a:r>
          <a:endParaRPr lang="uk-UA" sz="1800" kern="1200" dirty="0"/>
        </a:p>
      </dsp:txBody>
      <dsp:txXfrm>
        <a:off x="4239873" y="2433"/>
        <a:ext cx="2056896" cy="123413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2DE1C1-DE89-4616-B50D-92531CA1CC44}">
      <dsp:nvSpPr>
        <dsp:cNvPr id="0" name=""/>
        <dsp:cNvSpPr/>
      </dsp:nvSpPr>
      <dsp:spPr>
        <a:xfrm>
          <a:off x="2471722" y="19037"/>
          <a:ext cx="3281626" cy="11314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300" b="1" kern="1200" dirty="0" err="1" smtClean="0"/>
            <a:t>Повні</a:t>
          </a:r>
          <a:r>
            <a:rPr kumimoji="1" lang="ru-RU" sz="1300" b="1" kern="1200" dirty="0" smtClean="0"/>
            <a:t> </a:t>
          </a:r>
          <a:r>
            <a:rPr kumimoji="1" lang="ru-RU" sz="1300" b="1" kern="1200" dirty="0" err="1" smtClean="0"/>
            <a:t>кейси</a:t>
          </a:r>
          <a:r>
            <a:rPr kumimoji="1" lang="ru-RU" sz="1300" kern="1200" dirty="0" smtClean="0"/>
            <a:t> (в </a:t>
          </a:r>
          <a:r>
            <a:rPr kumimoji="1" lang="ru-RU" sz="1300" kern="1200" dirty="0" err="1" smtClean="0"/>
            <a:t>середньому</a:t>
          </a:r>
          <a:r>
            <a:rPr kumimoji="1" lang="ru-RU" sz="1300" kern="1200" dirty="0" smtClean="0"/>
            <a:t> 20-25 </a:t>
          </a:r>
          <a:r>
            <a:rPr kumimoji="1" lang="ru-RU" sz="1300" kern="1200" dirty="0" err="1" smtClean="0"/>
            <a:t>сторінок</a:t>
          </a:r>
          <a:r>
            <a:rPr kumimoji="1" lang="ru-RU" sz="1300" kern="1200" dirty="0" smtClean="0"/>
            <a:t>) </a:t>
          </a:r>
          <a:r>
            <a:rPr kumimoji="1" lang="ru-RU" sz="1300" kern="1200" dirty="0" err="1" smtClean="0"/>
            <a:t>призначені</a:t>
          </a:r>
          <a:r>
            <a:rPr kumimoji="1" lang="ru-RU" sz="1300" kern="1200" dirty="0" smtClean="0"/>
            <a:t> для </a:t>
          </a:r>
          <a:r>
            <a:rPr kumimoji="1" lang="ru-RU" sz="1300" kern="1200" dirty="0" err="1" smtClean="0"/>
            <a:t>праці</a:t>
          </a:r>
          <a:r>
            <a:rPr kumimoji="1" lang="ru-RU" sz="1300" kern="1200" dirty="0" smtClean="0"/>
            <a:t> в </a:t>
          </a:r>
          <a:r>
            <a:rPr kumimoji="1" lang="ru-RU" sz="1300" kern="1200" dirty="0" err="1" smtClean="0"/>
            <a:t>групі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протягом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декількох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днів</a:t>
          </a:r>
          <a:r>
            <a:rPr kumimoji="1" lang="ru-RU" sz="1300" kern="1200" dirty="0" smtClean="0"/>
            <a:t>. </a:t>
          </a:r>
          <a:endParaRPr lang="ru-RU" sz="1300" kern="1200" dirty="0"/>
        </a:p>
      </dsp:txBody>
      <dsp:txXfrm>
        <a:off x="2471722" y="19037"/>
        <a:ext cx="3281626" cy="1131490"/>
      </dsp:txXfrm>
    </dsp:sp>
    <dsp:sp modelId="{857B4205-4327-44A4-8A6D-BB48E223A6D3}">
      <dsp:nvSpPr>
        <dsp:cNvPr id="0" name=""/>
        <dsp:cNvSpPr/>
      </dsp:nvSpPr>
      <dsp:spPr>
        <a:xfrm rot="5395362">
          <a:off x="3908652" y="1169296"/>
          <a:ext cx="410031" cy="5091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100" kern="1200"/>
        </a:p>
      </dsp:txBody>
      <dsp:txXfrm rot="5395362">
        <a:off x="3908652" y="1169296"/>
        <a:ext cx="410031" cy="509170"/>
      </dsp:txXfrm>
    </dsp:sp>
    <dsp:sp modelId="{BE7CBE9B-E390-4DD5-91FA-FCC875FBDE1E}">
      <dsp:nvSpPr>
        <dsp:cNvPr id="0" name=""/>
        <dsp:cNvSpPr/>
      </dsp:nvSpPr>
      <dsp:spPr>
        <a:xfrm>
          <a:off x="2473986" y="1697235"/>
          <a:ext cx="3281626" cy="11314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300" b="1" kern="1200" dirty="0" err="1" smtClean="0"/>
            <a:t>Стислі</a:t>
          </a:r>
          <a:r>
            <a:rPr kumimoji="1" lang="ru-RU" sz="1300" b="1" kern="1200" dirty="0" smtClean="0"/>
            <a:t> </a:t>
          </a:r>
          <a:r>
            <a:rPr kumimoji="1" lang="ru-RU" sz="1300" b="1" kern="1200" dirty="0" err="1" smtClean="0"/>
            <a:t>кейси</a:t>
          </a:r>
          <a:r>
            <a:rPr kumimoji="1" lang="ru-RU" sz="1300" kern="1200" dirty="0" smtClean="0"/>
            <a:t> (3-5 </a:t>
          </a:r>
          <a:r>
            <a:rPr kumimoji="1" lang="ru-RU" sz="1300" kern="1200" dirty="0" err="1" smtClean="0"/>
            <a:t>сторінок</a:t>
          </a:r>
          <a:r>
            <a:rPr kumimoji="1" lang="ru-RU" sz="1300" kern="1200" dirty="0" smtClean="0"/>
            <a:t>) – для </a:t>
          </a:r>
          <a:r>
            <a:rPr kumimoji="1" lang="ru-RU" sz="1300" kern="1200" dirty="0" err="1" smtClean="0"/>
            <a:t>розбору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безпосередньо</a:t>
          </a:r>
          <a:r>
            <a:rPr kumimoji="1" lang="ru-RU" sz="1300" kern="1200" dirty="0" smtClean="0"/>
            <a:t> на </a:t>
          </a:r>
          <a:r>
            <a:rPr kumimoji="1" lang="ru-RU" sz="1300" kern="1200" dirty="0" err="1" smtClean="0"/>
            <a:t>занятті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і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передбачають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загальну</a:t>
          </a:r>
          <a:r>
            <a:rPr kumimoji="1" lang="ru-RU" sz="1300" kern="1200" dirty="0" smtClean="0"/>
            <a:t> </a:t>
          </a:r>
          <a:r>
            <a:rPr kumimoji="1" lang="ru-RU" sz="1300" kern="1200" dirty="0" err="1" smtClean="0"/>
            <a:t>дискусію</a:t>
          </a:r>
          <a:endParaRPr lang="uk-UA" sz="1300" kern="1200" dirty="0"/>
        </a:p>
      </dsp:txBody>
      <dsp:txXfrm>
        <a:off x="2473986" y="1697235"/>
        <a:ext cx="3281626" cy="1131490"/>
      </dsp:txXfrm>
    </dsp:sp>
    <dsp:sp modelId="{B83A80E5-74B9-4862-B311-EC7AFE72B71F}">
      <dsp:nvSpPr>
        <dsp:cNvPr id="0" name=""/>
        <dsp:cNvSpPr/>
      </dsp:nvSpPr>
      <dsp:spPr>
        <a:xfrm rot="5400000">
          <a:off x="3902645" y="2825847"/>
          <a:ext cx="424308" cy="5715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100" kern="1200"/>
        </a:p>
      </dsp:txBody>
      <dsp:txXfrm rot="5400000">
        <a:off x="3902645" y="2825847"/>
        <a:ext cx="424308" cy="571503"/>
      </dsp:txXfrm>
    </dsp:sp>
    <dsp:sp modelId="{0887577B-3C5A-4D35-8992-A8CE3A75A7DF}">
      <dsp:nvSpPr>
        <dsp:cNvPr id="0" name=""/>
        <dsp:cNvSpPr/>
      </dsp:nvSpPr>
      <dsp:spPr>
        <a:xfrm>
          <a:off x="2473986" y="3394471"/>
          <a:ext cx="3281626" cy="11314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300" b="1" kern="1200" smtClean="0"/>
            <a:t>Міні-кейси</a:t>
          </a:r>
          <a:r>
            <a:rPr kumimoji="1" lang="ru-RU" sz="1300" kern="1200" smtClean="0"/>
            <a:t> (1-2 сторінки), як і стислі кейси, призначені для розбору в класі і часто використовуються як ілюстративний матеріал до уроку.</a:t>
          </a:r>
          <a:endParaRPr lang="ru-RU" sz="1300" kern="1200" dirty="0"/>
        </a:p>
      </dsp:txBody>
      <dsp:txXfrm>
        <a:off x="2473986" y="3394471"/>
        <a:ext cx="3281626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 spd="med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D45CE33-5556-4DEE-9FF3-E24173A3744C}" type="datetimeFigureOut">
              <a:rPr lang="uk-UA" smtClean="0"/>
              <a:pPr/>
              <a:t>22.02.2013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33251E8-2FB8-48A8-9018-88D918A98A6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85728"/>
            <a:ext cx="6429388" cy="2114552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>
                <a:latin typeface="Constantia" pitchFamily="18" charset="0"/>
              </a:rPr>
              <a:t>Технологія </a:t>
            </a:r>
            <a:br>
              <a:rPr lang="uk-UA" sz="5400" dirty="0" smtClean="0">
                <a:latin typeface="Constantia" pitchFamily="18" charset="0"/>
              </a:rPr>
            </a:br>
            <a:r>
              <a:rPr lang="uk-UA" sz="5400" dirty="0" smtClean="0">
                <a:latin typeface="Constantia" pitchFamily="18" charset="0"/>
              </a:rPr>
              <a:t>кейс-метод </a:t>
            </a:r>
            <a:endParaRPr lang="uk-UA" sz="5400" dirty="0"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4929198"/>
            <a:ext cx="5114778" cy="1101248"/>
          </a:xfrm>
        </p:spPr>
        <p:txBody>
          <a:bodyPr>
            <a:normAutofit lnSpcReduction="10000"/>
          </a:bodyPr>
          <a:lstStyle/>
          <a:p>
            <a:pPr algn="l"/>
            <a:r>
              <a:rPr lang="uk-UA" dirty="0" smtClean="0">
                <a:solidFill>
                  <a:schemeClr val="tx1"/>
                </a:solidFill>
                <a:latin typeface="Constantia" pitchFamily="18" charset="0"/>
              </a:rPr>
              <a:t>Підготувала вчитель географії Ясеновецької ЗОШ І – ІІ ступенів Юречко Оксана Ярославівна </a:t>
            </a:r>
            <a:endParaRPr lang="uk-UA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4" name="Рисунок 3" descr="default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86190"/>
            <a:ext cx="3857620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Кейс - </a:t>
            </a:r>
            <a:r>
              <a:rPr lang="ru-RU" dirty="0" err="1" smtClean="0">
                <a:solidFill>
                  <a:schemeClr val="accent1"/>
                </a:solidFill>
              </a:rPr>
              <a:t>стаді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Цей метод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відрізняється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великим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обсягом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матеріалу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так як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крім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опису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випадку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надається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весь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обсяг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інформації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яким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можуть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користуватися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Основний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опір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у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роботі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над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випадком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робиться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аналіз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синтез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проблеми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прийняття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рішень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Мета методу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кейс-стаді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-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спільними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зусиллями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групи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учнів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проаналізувати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представлену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ситуацію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розробити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варіанти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проблем,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знайти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їх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практичне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рішення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закінчити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оцінкою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запропонованих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алгоритмів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вибором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кращого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3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них.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Діяльність</a:t>
            </a:r>
            <a:r>
              <a:rPr lang="ru-RU" b="1" dirty="0" smtClean="0"/>
              <a:t> учителя при </a:t>
            </a:r>
            <a:br>
              <a:rPr lang="ru-RU" b="1" dirty="0" smtClean="0"/>
            </a:br>
            <a:r>
              <a:rPr lang="ru-RU" b="1" dirty="0" err="1" smtClean="0"/>
              <a:t>використанні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технології</a:t>
            </a:r>
            <a:r>
              <a:rPr lang="ru-RU" b="1" dirty="0" smtClean="0"/>
              <a:t> "кейс"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638" indent="-20638">
              <a:lnSpc>
                <a:spcPct val="80000"/>
              </a:lnSpc>
              <a:buNone/>
            </a:pPr>
            <a:r>
              <a:rPr lang="ru-RU" b="1" dirty="0" smtClean="0"/>
              <a:t>    Перший </a:t>
            </a:r>
            <a:r>
              <a:rPr lang="ru-RU" b="1" dirty="0" err="1" smtClean="0"/>
              <a:t>етап</a:t>
            </a:r>
            <a:r>
              <a:rPr lang="ru-RU" b="1" dirty="0" smtClean="0"/>
              <a:t> -  </a:t>
            </a:r>
            <a:r>
              <a:rPr lang="ru-RU" dirty="0" err="1" smtClean="0"/>
              <a:t>творча</a:t>
            </a:r>
            <a:r>
              <a:rPr lang="ru-RU" dirty="0" smtClean="0"/>
              <a:t> робота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r>
              <a:rPr lang="ru-RU" dirty="0" err="1" smtClean="0"/>
              <a:t>створення</a:t>
            </a:r>
            <a:endParaRPr lang="ru-RU" dirty="0" smtClean="0"/>
          </a:p>
          <a:p>
            <a:pPr marL="20638" indent="-20638">
              <a:lnSpc>
                <a:spcPct val="80000"/>
              </a:lnSpc>
              <a:buNone/>
            </a:pPr>
            <a:r>
              <a:rPr lang="ru-RU" dirty="0" smtClean="0"/>
              <a:t>     кейса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питань</a:t>
            </a:r>
            <a:r>
              <a:rPr lang="ru-RU" dirty="0" smtClean="0"/>
              <a:t>     для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аналізу</a:t>
            </a:r>
            <a:r>
              <a:rPr lang="ru-RU" dirty="0" smtClean="0"/>
              <a:t>. </a:t>
            </a:r>
            <a:r>
              <a:rPr lang="ru-RU" dirty="0" err="1" smtClean="0"/>
              <a:t>Такий</a:t>
            </a:r>
            <a:r>
              <a:rPr lang="ru-RU" dirty="0" smtClean="0"/>
              <a:t> </a:t>
            </a:r>
          </a:p>
          <a:p>
            <a:pPr marL="20638" indent="-20638">
              <a:lnSpc>
                <a:spcPct val="80000"/>
              </a:lnSpc>
              <a:buNone/>
            </a:pPr>
            <a:r>
              <a:rPr lang="ru-RU" dirty="0" smtClean="0"/>
              <a:t>     вид </a:t>
            </a:r>
            <a:r>
              <a:rPr lang="ru-RU" dirty="0" err="1" smtClean="0"/>
              <a:t>роботи</a:t>
            </a:r>
            <a:r>
              <a:rPr lang="ru-RU" dirty="0" smtClean="0"/>
              <a:t> </a:t>
            </a:r>
            <a:r>
              <a:rPr lang="ru-RU" dirty="0" err="1" smtClean="0"/>
              <a:t>здійснюється</a:t>
            </a:r>
            <a:r>
              <a:rPr lang="ru-RU" dirty="0" smtClean="0"/>
              <a:t> за межами </a:t>
            </a:r>
            <a:r>
              <a:rPr lang="ru-RU" dirty="0" err="1" smtClean="0"/>
              <a:t>класу</a:t>
            </a:r>
            <a:r>
              <a:rPr lang="ru-RU" dirty="0" smtClean="0"/>
              <a:t>. </a:t>
            </a:r>
          </a:p>
          <a:p>
            <a:pPr>
              <a:buNone/>
              <a:defRPr/>
            </a:pPr>
            <a:r>
              <a:rPr lang="ru-RU" b="1" dirty="0" smtClean="0"/>
              <a:t>   </a:t>
            </a:r>
            <a:r>
              <a:rPr lang="ru-RU" b="1" dirty="0" err="1" smtClean="0"/>
              <a:t>Другий</a:t>
            </a:r>
            <a:r>
              <a:rPr lang="ru-RU" b="1" dirty="0" smtClean="0"/>
              <a:t> </a:t>
            </a:r>
            <a:r>
              <a:rPr lang="ru-RU" b="1" dirty="0" err="1" smtClean="0"/>
              <a:t>етап</a:t>
            </a:r>
            <a:r>
              <a:rPr lang="ru-RU" b="1" dirty="0" smtClean="0"/>
              <a:t>  -  </a:t>
            </a:r>
            <a:r>
              <a:rPr lang="ru-RU" dirty="0" err="1" smtClean="0"/>
              <a:t>діяльність</a:t>
            </a:r>
            <a:r>
              <a:rPr lang="ru-RU" dirty="0" smtClean="0"/>
              <a:t> учителя в </a:t>
            </a:r>
            <a:r>
              <a:rPr lang="ru-RU" dirty="0" err="1" smtClean="0"/>
              <a:t>класі,де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виступає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вступним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заключним</a:t>
            </a:r>
            <a:r>
              <a:rPr lang="ru-RU" dirty="0" smtClean="0"/>
              <a:t> словом, </a:t>
            </a:r>
            <a:r>
              <a:rPr lang="ru-RU" dirty="0" err="1" smtClean="0"/>
              <a:t>організовує</a:t>
            </a:r>
            <a:r>
              <a:rPr lang="ru-RU" dirty="0" smtClean="0"/>
              <a:t> </a:t>
            </a:r>
            <a:r>
              <a:rPr lang="ru-RU" dirty="0" err="1" smtClean="0"/>
              <a:t>дискусію</a:t>
            </a:r>
            <a:r>
              <a:rPr lang="ru-RU" dirty="0" smtClean="0"/>
              <a:t>, </a:t>
            </a:r>
            <a:r>
              <a:rPr lang="ru-RU" dirty="0" err="1" smtClean="0"/>
              <a:t>підтримує</a:t>
            </a:r>
            <a:r>
              <a:rPr lang="ru-RU" dirty="0" smtClean="0"/>
              <a:t> </a:t>
            </a:r>
            <a:r>
              <a:rPr lang="ru-RU" dirty="0" err="1" smtClean="0"/>
              <a:t>діловий</a:t>
            </a:r>
            <a:r>
              <a:rPr lang="ru-RU" dirty="0" smtClean="0"/>
              <a:t> </a:t>
            </a:r>
            <a:r>
              <a:rPr lang="ru-RU" dirty="0" err="1" smtClean="0"/>
              <a:t>настрій</a:t>
            </a:r>
            <a:r>
              <a:rPr lang="ru-RU" dirty="0" smtClean="0"/>
              <a:t> у </a:t>
            </a:r>
            <a:r>
              <a:rPr lang="ru-RU" dirty="0" err="1" smtClean="0"/>
              <a:t>класі</a:t>
            </a:r>
            <a:r>
              <a:rPr lang="ru-RU" dirty="0" smtClean="0"/>
              <a:t>, </a:t>
            </a:r>
            <a:r>
              <a:rPr lang="ru-RU" dirty="0" err="1" smtClean="0"/>
              <a:t>оцінює</a:t>
            </a:r>
            <a:r>
              <a:rPr lang="ru-RU" dirty="0" smtClean="0"/>
              <a:t> роботу </a:t>
            </a:r>
            <a:r>
              <a:rPr lang="ru-RU" dirty="0" err="1" smtClean="0"/>
              <a:t>учнів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аналіз</a:t>
            </a:r>
            <a:r>
              <a:rPr lang="ru-RU" dirty="0" smtClean="0"/>
              <a:t> </a:t>
            </a:r>
            <a:r>
              <a:rPr lang="ru-RU" dirty="0" err="1" smtClean="0"/>
              <a:t>ситуації</a:t>
            </a:r>
            <a:r>
              <a:rPr lang="ru-RU" dirty="0" smtClean="0"/>
              <a:t>.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</a:t>
            </a:r>
            <a:endParaRPr lang="ru-RU" dirty="0" smtClean="0"/>
          </a:p>
          <a:p>
            <a:pPr marL="20638" indent="-20638">
              <a:lnSpc>
                <a:spcPct val="80000"/>
              </a:lnSpc>
              <a:buNone/>
            </a:pPr>
            <a:endParaRPr lang="ru-RU" dirty="0" smtClean="0"/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 err="1" smtClean="0"/>
              <a:t>Типи</a:t>
            </a:r>
            <a:r>
              <a:rPr lang="ru-RU" b="1" dirty="0" smtClean="0"/>
              <a:t> </a:t>
            </a:r>
            <a:r>
              <a:rPr lang="ru-RU" b="1" dirty="0" err="1" smtClean="0"/>
              <a:t>кейсів</a:t>
            </a:r>
            <a:r>
              <a:rPr lang="ru-RU" b="1" dirty="0" smtClean="0"/>
              <a:t> за структурою: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1. </a:t>
            </a:r>
            <a:r>
              <a:rPr lang="ru-RU" sz="2000" b="1" dirty="0" err="1" smtClean="0">
                <a:latin typeface="Constantia" pitchFamily="18" charset="0"/>
                <a:cs typeface="Times New Roman" pitchFamily="18" charset="0"/>
              </a:rPr>
              <a:t>Структурований</a:t>
            </a:r>
            <a:r>
              <a:rPr lang="ru-RU" sz="2000" b="1" dirty="0" smtClean="0">
                <a:latin typeface="Constantia" pitchFamily="18" charset="0"/>
                <a:cs typeface="Times New Roman" pitchFamily="18" charset="0"/>
              </a:rPr>
              <a:t> кейс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Містить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мінімум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інформації</a:t>
            </a:r>
            <a:r>
              <a:rPr lang="uk-UA" sz="2000" dirty="0" smtClean="0">
                <a:latin typeface="Constantia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включає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стислий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точний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виклад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ситуації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конкретними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цифрами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даними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Передбачає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певну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кількість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правильних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відповідей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, до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яких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можна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прийти,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опанувавши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одну формулу,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навик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, методику в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якійсь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галузі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знань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  <a:cs typeface="Times New Roman" pitchFamily="18" charset="0"/>
              </a:rPr>
              <a:t>   2. "</a:t>
            </a:r>
            <a:r>
              <a:rPr lang="ru-RU" sz="2000" b="1" dirty="0" err="1" smtClean="0">
                <a:latin typeface="Constantia" pitchFamily="18" charset="0"/>
                <a:cs typeface="Times New Roman" pitchFamily="18" charset="0"/>
              </a:rPr>
              <a:t>Нариси</a:t>
            </a:r>
            <a:r>
              <a:rPr lang="ru-RU" sz="2000" b="1" dirty="0" smtClean="0">
                <a:latin typeface="Constantia" pitchFamily="18" charset="0"/>
                <a:cs typeface="Times New Roman" pitchFamily="18" charset="0"/>
              </a:rPr>
              <a:t>".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Містить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кілька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сторінок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тексту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додаток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ключові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поняття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, при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рішенні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необхідно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опиратися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власні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знання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.</a:t>
            </a:r>
          </a:p>
          <a:p>
            <a:endParaRPr lang="uk-UA" sz="2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428604"/>
            <a:ext cx="7498080" cy="57150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   3. </a:t>
            </a:r>
            <a:r>
              <a:rPr lang="ru-RU" sz="8000" b="1" dirty="0" err="1" smtClean="0">
                <a:latin typeface="Constantia" pitchFamily="18" charset="0"/>
                <a:cs typeface="Times New Roman" pitchFamily="18" charset="0"/>
              </a:rPr>
              <a:t>Великі</a:t>
            </a: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latin typeface="Constantia" pitchFamily="18" charset="0"/>
                <a:cs typeface="Times New Roman" pitchFamily="18" charset="0"/>
              </a:rPr>
              <a:t>неструктуровані</a:t>
            </a: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latin typeface="Constantia" pitchFamily="18" charset="0"/>
                <a:cs typeface="Times New Roman" pitchFamily="18" charset="0"/>
              </a:rPr>
              <a:t>кейси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.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Неструктуровані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кейси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є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матеріалом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з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великою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кількістю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даних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(40-50 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сторінок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тексту). Вони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призначені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для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оцінки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швидкості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мислення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уміння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відокремити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головне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від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другорядного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.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Для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цього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вигляду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кейсів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існують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декілька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правильних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варіантів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відповідей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не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відкидається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знаходження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нестандартного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рішення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.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4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   4. Кейси-"</a:t>
            </a:r>
            <a:r>
              <a:rPr lang="ru-RU" sz="8000" b="1" dirty="0" err="1" smtClean="0">
                <a:latin typeface="Constantia" pitchFamily="18" charset="0"/>
                <a:cs typeface="Times New Roman" pitchFamily="18" charset="0"/>
              </a:rPr>
              <a:t>першовідкривачі</a:t>
            </a: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".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Можуть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бути як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дуже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короткими, так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довгими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.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Спостереження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за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рішенням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такого кейса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дає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викладачеві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можливість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побачити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чи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здатна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людина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мислити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нестандартно,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скільки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креативних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ідей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вона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може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видати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за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одиницю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часу.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Якщо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робота 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ведеться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в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групі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, то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чи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здатний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учень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підхопити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чужу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думку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і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endParaRPr lang="en-US" sz="8000" dirty="0" smtClean="0"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розвинути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Constantia" pitchFamily="18" charset="0"/>
                <a:cs typeface="Times New Roman" pitchFamily="18" charset="0"/>
              </a:rPr>
              <a:t>її</a:t>
            </a:r>
            <a:r>
              <a:rPr lang="ru-RU" sz="8000" dirty="0" smtClean="0">
                <a:latin typeface="Constantia" pitchFamily="18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effectLst/>
              </a:rPr>
              <a:t>Кейси </a:t>
            </a:r>
            <a:r>
              <a:rPr lang="ru-RU" b="1" dirty="0" err="1" smtClean="0">
                <a:solidFill>
                  <a:schemeClr val="tx2"/>
                </a:solidFill>
                <a:effectLst/>
              </a:rPr>
              <a:t>поділяються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effectLst/>
              </a:rPr>
              <a:t>також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 за </a:t>
            </a:r>
            <a:r>
              <a:rPr lang="ru-RU" b="1" dirty="0" err="1" smtClean="0">
                <a:solidFill>
                  <a:schemeClr val="tx2"/>
                </a:solidFill>
                <a:effectLst/>
              </a:rPr>
              <a:t>об'ємом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: </a:t>
            </a:r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7523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latin typeface="Century Schoolbook" pitchFamily="18" charset="0"/>
              </a:rPr>
              <a:t>1. </a:t>
            </a:r>
            <a:r>
              <a:rPr lang="ru-RU" sz="2400" b="1" i="1" dirty="0" err="1" smtClean="0">
                <a:latin typeface="Century Schoolbook" pitchFamily="18" charset="0"/>
              </a:rPr>
              <a:t>Підготовчий</a:t>
            </a:r>
            <a:r>
              <a:rPr lang="ru-RU" sz="2400" b="1" i="1" dirty="0" smtClean="0"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latin typeface="Century Schoolbook" pitchFamily="18" charset="0"/>
              </a:rPr>
              <a:t>етап</a:t>
            </a:r>
            <a:r>
              <a:rPr lang="ru-RU" sz="2400" b="1" i="1" dirty="0" smtClean="0">
                <a:latin typeface="Century Schoolbook" pitchFamily="18" charset="0"/>
              </a:rPr>
              <a:t>. 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Педагог </a:t>
            </a:r>
            <a:r>
              <a:rPr lang="ru-RU" sz="1800" b="1" dirty="0" err="1" smtClean="0">
                <a:latin typeface="Century Schoolbook" pitchFamily="18" charset="0"/>
              </a:rPr>
              <a:t>готує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ситуацію</a:t>
            </a:r>
            <a:r>
              <a:rPr lang="ru-RU" sz="1800" b="1" dirty="0" smtClean="0">
                <a:latin typeface="Century Schoolbook" pitchFamily="18" charset="0"/>
              </a:rPr>
              <a:t>, </a:t>
            </a:r>
            <a:r>
              <a:rPr lang="ru-RU" sz="1800" b="1" dirty="0" err="1" smtClean="0">
                <a:latin typeface="Century Schoolbook" pitchFamily="18" charset="0"/>
              </a:rPr>
              <a:t>додаткові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інформаційні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матеріали</a:t>
            </a:r>
            <a:r>
              <a:rPr lang="ru-RU" sz="1800" b="1" dirty="0" smtClean="0">
                <a:latin typeface="Century Schoolbook" pitchFamily="18" charset="0"/>
              </a:rPr>
              <a:t>, </a:t>
            </a:r>
            <a:r>
              <a:rPr lang="ru-RU" sz="1800" b="1" dirty="0" err="1" smtClean="0">
                <a:latin typeface="Century Schoolbook" pitchFamily="18" charset="0"/>
              </a:rPr>
              <a:t>визначає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завдання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заняття</a:t>
            </a:r>
            <a:r>
              <a:rPr lang="ru-RU" sz="1800" b="1" dirty="0" smtClean="0">
                <a:latin typeface="Century Schoolbook" pitchFamily="18" charset="0"/>
              </a:rPr>
              <a:t>, </a:t>
            </a:r>
            <a:r>
              <a:rPr lang="ru-RU" sz="1800" b="1" dirty="0" err="1" smtClean="0">
                <a:latin typeface="Century Schoolbook" pitchFamily="18" charset="0"/>
              </a:rPr>
              <a:t>його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місце</a:t>
            </a:r>
            <a:r>
              <a:rPr lang="ru-RU" sz="1800" b="1" dirty="0" smtClean="0">
                <a:latin typeface="Century Schoolbook" pitchFamily="18" charset="0"/>
              </a:rPr>
              <a:t> в </a:t>
            </a:r>
            <a:r>
              <a:rPr lang="ru-RU" sz="1800" b="1" dirty="0" err="1" smtClean="0">
                <a:latin typeface="Century Schoolbook" pitchFamily="18" charset="0"/>
              </a:rPr>
              <a:t>системі</a:t>
            </a:r>
            <a:r>
              <a:rPr lang="ru-RU" sz="1800" b="1" dirty="0" smtClean="0">
                <a:latin typeface="Century Schoolbook" pitchFamily="18" charset="0"/>
              </a:rPr>
              <a:t> предмету.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latin typeface="Century Schoolbook" pitchFamily="18" charset="0"/>
              </a:rPr>
              <a:t>2</a:t>
            </a:r>
            <a:r>
              <a:rPr lang="ru-RU" sz="1800" b="1" i="1" dirty="0" smtClean="0">
                <a:latin typeface="Century Schoolbook" pitchFamily="18" charset="0"/>
              </a:rPr>
              <a:t>. </a:t>
            </a:r>
            <a:r>
              <a:rPr lang="ru-RU" sz="2400" b="1" i="1" dirty="0" err="1" smtClean="0">
                <a:latin typeface="Century Schoolbook" pitchFamily="18" charset="0"/>
              </a:rPr>
              <a:t>Ознайомлювальний</a:t>
            </a:r>
            <a:r>
              <a:rPr lang="ru-RU" sz="2400" b="1" i="1" dirty="0" smtClean="0">
                <a:latin typeface="Century Schoolbook" pitchFamily="18" charset="0"/>
              </a:rPr>
              <a:t> </a:t>
            </a:r>
            <a:r>
              <a:rPr lang="ru-RU" sz="2400" b="1" i="1" dirty="0" err="1" smtClean="0">
                <a:latin typeface="Century Schoolbook" pitchFamily="18" charset="0"/>
              </a:rPr>
              <a:t>етап</a:t>
            </a:r>
            <a:r>
              <a:rPr lang="ru-RU" sz="2400" b="1" i="1" dirty="0" smtClean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      </a:t>
            </a:r>
            <a:r>
              <a:rPr lang="ru-RU" sz="1800" b="1" dirty="0" err="1" smtClean="0">
                <a:latin typeface="Century Schoolbook" pitchFamily="18" charset="0"/>
              </a:rPr>
              <a:t>Залучення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учасників</a:t>
            </a:r>
            <a:r>
              <a:rPr lang="ru-RU" sz="1800" b="1" dirty="0" smtClean="0">
                <a:latin typeface="Century Schoolbook" pitchFamily="18" charset="0"/>
              </a:rPr>
              <a:t> до </a:t>
            </a:r>
            <a:r>
              <a:rPr lang="ru-RU" sz="1800" b="1" dirty="0" err="1" smtClean="0">
                <a:latin typeface="Century Schoolbook" pitchFamily="18" charset="0"/>
              </a:rPr>
              <a:t>обговорення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реальної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ситуації</a:t>
            </a:r>
            <a:r>
              <a:rPr lang="ru-RU" sz="1800" b="1" dirty="0" smtClean="0">
                <a:latin typeface="Century Schoolbook" pitchFamily="18" charset="0"/>
              </a:rPr>
              <a:t>.      </a:t>
            </a:r>
            <a:r>
              <a:rPr lang="ru-RU" sz="1800" b="1" dirty="0" err="1" smtClean="0">
                <a:latin typeface="Century Schoolbook" pitchFamily="18" charset="0"/>
              </a:rPr>
              <a:t>Введення</a:t>
            </a:r>
            <a:r>
              <a:rPr lang="ru-RU" sz="1800" b="1" dirty="0" smtClean="0">
                <a:latin typeface="Century Schoolbook" pitchFamily="18" charset="0"/>
              </a:rPr>
              <a:t> в </a:t>
            </a:r>
            <a:r>
              <a:rPr lang="ru-RU" sz="1800" b="1" dirty="0" err="1" smtClean="0">
                <a:latin typeface="Century Schoolbook" pitchFamily="18" charset="0"/>
              </a:rPr>
              <a:t>ситуацію</a:t>
            </a:r>
            <a:r>
              <a:rPr lang="ru-RU" sz="1800" b="1" dirty="0" smtClean="0">
                <a:latin typeface="Century Schoolbook" pitchFamily="18" charset="0"/>
              </a:rPr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    </a:t>
            </a:r>
            <a:r>
              <a:rPr lang="ru-RU" sz="1800" b="1" dirty="0" err="1" smtClean="0">
                <a:latin typeface="Century Schoolbook" pitchFamily="18" charset="0"/>
              </a:rPr>
              <a:t>Глосарій</a:t>
            </a:r>
            <a:r>
              <a:rPr lang="ru-RU" sz="1800" b="1" dirty="0" smtClean="0">
                <a:latin typeface="Century Schoolbook" pitchFamily="18" charset="0"/>
              </a:rPr>
              <a:t> (</a:t>
            </a:r>
            <a:r>
              <a:rPr lang="ru-RU" sz="1800" b="1" dirty="0" err="1" smtClean="0">
                <a:latin typeface="Century Schoolbook" pitchFamily="18" charset="0"/>
              </a:rPr>
              <a:t>складання</a:t>
            </a:r>
            <a:r>
              <a:rPr lang="ru-RU" sz="1800" b="1" dirty="0" smtClean="0">
                <a:latin typeface="Century Schoolbook" pitchFamily="18" charset="0"/>
              </a:rPr>
              <a:t> словника).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latin typeface="Century Schoolbook" pitchFamily="18" charset="0"/>
              </a:rPr>
              <a:t>3. </a:t>
            </a:r>
            <a:r>
              <a:rPr lang="ru-RU" sz="2400" b="1" i="1" dirty="0" err="1" smtClean="0">
                <a:latin typeface="Century Schoolbook" pitchFamily="18" charset="0"/>
              </a:rPr>
              <a:t>Основний</a:t>
            </a:r>
            <a:r>
              <a:rPr lang="ru-RU" sz="2400" b="1" i="1" dirty="0" smtClean="0">
                <a:latin typeface="Century Schoolbook" pitchFamily="18" charset="0"/>
              </a:rPr>
              <a:t> (</a:t>
            </a:r>
            <a:r>
              <a:rPr lang="ru-RU" sz="2400" b="1" i="1" dirty="0" err="1" smtClean="0">
                <a:latin typeface="Century Schoolbook" pitchFamily="18" charset="0"/>
              </a:rPr>
              <a:t>аналітичний</a:t>
            </a:r>
            <a:r>
              <a:rPr lang="ru-RU" sz="2400" b="1" i="1" dirty="0" smtClean="0">
                <a:latin typeface="Century Schoolbook" pitchFamily="18" charset="0"/>
              </a:rPr>
              <a:t>) </a:t>
            </a:r>
            <a:r>
              <a:rPr lang="ru-RU" sz="2400" b="1" i="1" dirty="0" err="1" smtClean="0">
                <a:latin typeface="Century Schoolbook" pitchFamily="18" charset="0"/>
              </a:rPr>
              <a:t>етап</a:t>
            </a:r>
            <a:r>
              <a:rPr lang="ru-RU" sz="2400" b="1" i="1" dirty="0" smtClean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 smtClean="0">
                <a:latin typeface="Century Schoolbook" pitchFamily="18" charset="0"/>
              </a:rPr>
              <a:t>   </a:t>
            </a:r>
            <a:r>
              <a:rPr lang="ru-RU" sz="1800" b="1" dirty="0" err="1" smtClean="0">
                <a:latin typeface="Century Schoolbook" pitchFamily="18" charset="0"/>
              </a:rPr>
              <a:t>Технологія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роботи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з</a:t>
            </a:r>
            <a:r>
              <a:rPr lang="ru-RU" sz="1800" b="1" dirty="0" smtClean="0">
                <a:latin typeface="Century Schoolbook" pitchFamily="18" charset="0"/>
              </a:rPr>
              <a:t> кейсом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    </a:t>
            </a:r>
            <a:r>
              <a:rPr lang="ru-RU" sz="1800" b="1" dirty="0" err="1" smtClean="0">
                <a:latin typeface="Century Schoolbook" pitchFamily="18" charset="0"/>
              </a:rPr>
              <a:t>Усвідомлення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і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формулювання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проблеми</a:t>
            </a:r>
            <a:r>
              <a:rPr lang="ru-RU" sz="1800" b="1" dirty="0" smtClean="0">
                <a:latin typeface="Century Schoolbook" pitchFamily="18" charset="0"/>
              </a:rPr>
              <a:t> на </a:t>
            </a:r>
            <a:r>
              <a:rPr lang="ru-RU" sz="1800" b="1" dirty="0" err="1" smtClean="0">
                <a:latin typeface="Century Schoolbook" pitchFamily="18" charset="0"/>
              </a:rPr>
              <a:t>основі</a:t>
            </a:r>
            <a:r>
              <a:rPr lang="ru-RU" sz="1800" b="1" dirty="0" smtClean="0">
                <a:latin typeface="Century Schoolbook" pitchFamily="18" charset="0"/>
              </a:rPr>
              <a:t>      </a:t>
            </a:r>
            <a:r>
              <a:rPr lang="ru-RU" sz="1800" b="1" dirty="0" err="1" smtClean="0">
                <a:latin typeface="Century Schoolbook" pitchFamily="18" charset="0"/>
              </a:rPr>
              <a:t>інтерпретації</a:t>
            </a:r>
            <a:r>
              <a:rPr lang="ru-RU" sz="1800" b="1" dirty="0" smtClean="0">
                <a:latin typeface="Century Schoolbook" pitchFamily="18" charset="0"/>
              </a:rPr>
              <a:t>  </a:t>
            </a:r>
            <a:r>
              <a:rPr lang="ru-RU" sz="1800" b="1" dirty="0" err="1" smtClean="0">
                <a:latin typeface="Century Schoolbook" pitchFamily="18" charset="0"/>
              </a:rPr>
              <a:t>ситуації</a:t>
            </a:r>
            <a:r>
              <a:rPr lang="ru-RU" sz="1800" b="1" dirty="0" smtClean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    </a:t>
            </a:r>
            <a:r>
              <a:rPr lang="ru-RU" sz="1800" b="1" dirty="0" err="1" smtClean="0">
                <a:latin typeface="Century Schoolbook" pitchFamily="18" charset="0"/>
              </a:rPr>
              <a:t>Виявлення</a:t>
            </a:r>
            <a:r>
              <a:rPr lang="ru-RU" sz="1800" b="1" dirty="0" smtClean="0">
                <a:latin typeface="Century Schoolbook" pitchFamily="18" charset="0"/>
              </a:rPr>
              <a:t> причин </a:t>
            </a:r>
            <a:r>
              <a:rPr lang="ru-RU" sz="1800" b="1" dirty="0" err="1" smtClean="0">
                <a:latin typeface="Century Schoolbook" pitchFamily="18" charset="0"/>
              </a:rPr>
              <a:t>виникнення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даної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проблеми</a:t>
            </a:r>
            <a:r>
              <a:rPr lang="ru-RU" sz="1800" b="1" dirty="0" smtClean="0">
                <a:latin typeface="Century Schoolbook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latin typeface="Century Schoolbook" pitchFamily="18" charset="0"/>
              </a:rPr>
              <a:t>    </a:t>
            </a:r>
            <a:r>
              <a:rPr lang="ru-RU" sz="1800" b="1" dirty="0" err="1" smtClean="0">
                <a:latin typeface="Century Schoolbook" pitchFamily="18" charset="0"/>
              </a:rPr>
              <a:t>Вироблення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різних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способів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дії</a:t>
            </a:r>
            <a:r>
              <a:rPr lang="ru-RU" sz="1800" b="1" dirty="0" smtClean="0">
                <a:latin typeface="Century Schoolbook" pitchFamily="18" charset="0"/>
              </a:rPr>
              <a:t> (</a:t>
            </a:r>
            <a:r>
              <a:rPr lang="ru-RU" sz="1800" b="1" dirty="0" err="1" smtClean="0">
                <a:latin typeface="Century Schoolbook" pitchFamily="18" charset="0"/>
              </a:rPr>
              <a:t>варіантів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вирішення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проблеми</a:t>
            </a:r>
            <a:r>
              <a:rPr lang="ru-RU" sz="1800" b="1" dirty="0" smtClean="0">
                <a:latin typeface="Century Schoolbook" pitchFamily="18" charset="0"/>
              </a:rPr>
              <a:t>) в </a:t>
            </a:r>
            <a:r>
              <a:rPr lang="ru-RU" sz="1800" b="1" dirty="0" err="1" smtClean="0">
                <a:latin typeface="Century Schoolbook" pitchFamily="18" charset="0"/>
              </a:rPr>
              <a:t>даній</a:t>
            </a:r>
            <a:r>
              <a:rPr lang="ru-RU" sz="1800" b="1" dirty="0" smtClean="0">
                <a:latin typeface="Century Schoolbook" pitchFamily="18" charset="0"/>
              </a:rPr>
              <a:t> </a:t>
            </a:r>
            <a:r>
              <a:rPr lang="ru-RU" sz="1800" b="1" dirty="0" err="1" smtClean="0">
                <a:latin typeface="Century Schoolbook" pitchFamily="18" charset="0"/>
              </a:rPr>
              <a:t>ситуації</a:t>
            </a:r>
            <a:r>
              <a:rPr lang="ru-RU" sz="1800" b="1" dirty="0" smtClean="0">
                <a:latin typeface="Century Schoolbook" pitchFamily="18" charset="0"/>
              </a:rPr>
              <a:t> – альтернатив.</a:t>
            </a:r>
            <a:endParaRPr lang="ru-RU" sz="1800" b="1" dirty="0">
              <a:latin typeface="Century Schoolbook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Структура уроку </a:t>
            </a:r>
            <a:r>
              <a:rPr lang="ru-RU" dirty="0" err="1" smtClean="0">
                <a:effectLst/>
              </a:rPr>
              <a:t>з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використанням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технології</a:t>
            </a:r>
            <a:r>
              <a:rPr lang="ru-RU" dirty="0" smtClean="0">
                <a:effectLst/>
              </a:rPr>
              <a:t> "кейс"</a:t>
            </a:r>
            <a:br>
              <a:rPr lang="ru-RU" dirty="0" smtClean="0">
                <a:effectLst/>
              </a:rPr>
            </a:br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34400" cy="758952"/>
          </a:xfrm>
        </p:spPr>
        <p:txBody>
          <a:bodyPr/>
          <a:lstStyle/>
          <a:p>
            <a:r>
              <a:rPr lang="uk-UA" dirty="0" smtClean="0">
                <a:solidFill>
                  <a:schemeClr val="accent1"/>
                </a:solidFill>
              </a:rPr>
              <a:t>Використання кейсів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Кейс </a:t>
            </a:r>
            <a:r>
              <a:rPr lang="ru-RU" b="1" dirty="0" err="1" smtClean="0">
                <a:solidFill>
                  <a:srgbClr val="C00000"/>
                </a:solidFill>
              </a:rPr>
              <a:t>дає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можливість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вчителю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використати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його</a:t>
            </a:r>
            <a:r>
              <a:rPr lang="ru-RU" b="1" dirty="0" smtClean="0">
                <a:solidFill>
                  <a:srgbClr val="C00000"/>
                </a:solidFill>
              </a:rPr>
              <a:t> на </a:t>
            </a:r>
            <a:r>
              <a:rPr lang="ru-RU" b="1" dirty="0" err="1" smtClean="0">
                <a:solidFill>
                  <a:srgbClr val="C00000"/>
                </a:solidFill>
              </a:rPr>
              <a:t>будь-якій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стадії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навчання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b="1" dirty="0" smtClean="0">
                <a:solidFill>
                  <a:srgbClr val="C00000"/>
                </a:solidFill>
              </a:rPr>
              <a:t> для </a:t>
            </a:r>
            <a:r>
              <a:rPr lang="ru-RU" b="1" dirty="0" err="1" smtClean="0">
                <a:solidFill>
                  <a:srgbClr val="C00000"/>
                </a:solidFill>
              </a:rPr>
              <a:t>різних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цілей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Кейс - метод </a:t>
            </a:r>
            <a:r>
              <a:rPr lang="ru-RU" b="1" dirty="0" err="1" smtClean="0">
                <a:solidFill>
                  <a:srgbClr val="C00000"/>
                </a:solidFill>
              </a:rPr>
              <a:t>можливо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використовувати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b="1" dirty="0" smtClean="0">
                <a:solidFill>
                  <a:srgbClr val="C00000"/>
                </a:solidFill>
              </a:rPr>
              <a:t> в </a:t>
            </a:r>
            <a:r>
              <a:rPr lang="ru-RU" b="1" dirty="0" err="1" smtClean="0">
                <a:solidFill>
                  <a:srgbClr val="C00000"/>
                </a:solidFill>
              </a:rPr>
              <a:t>якості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іспитів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чи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заліків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uk-UA" dirty="0"/>
          </a:p>
        </p:txBody>
      </p:sp>
      <p:pic>
        <p:nvPicPr>
          <p:cNvPr id="4" name="Рисунок 3" descr="мипсееа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29475" y="4467225"/>
            <a:ext cx="1914525" cy="239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85794"/>
            <a:ext cx="8229600" cy="1143000"/>
          </a:xfrm>
        </p:spPr>
        <p:txBody>
          <a:bodyPr/>
          <a:lstStyle/>
          <a:p>
            <a:r>
              <a:rPr lang="uk-UA" dirty="0" smtClean="0"/>
              <a:t>Переваги кейс-методу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Кейс-метод є не тільки навчальним, а й має великий виховний потенціал з позиції формування особистісних якостей:</a:t>
            </a:r>
          </a:p>
          <a:p>
            <a:r>
              <a:rPr lang="uk-UA" dirty="0" smtClean="0"/>
              <a:t>-         розвиток працьовитості;</a:t>
            </a:r>
          </a:p>
          <a:p>
            <a:r>
              <a:rPr lang="uk-UA" dirty="0" smtClean="0"/>
              <a:t>-         розвиток креативності;</a:t>
            </a:r>
          </a:p>
          <a:p>
            <a:r>
              <a:rPr lang="uk-UA" dirty="0" smtClean="0"/>
              <a:t>-         формуванні здатності до </a:t>
            </a:r>
            <a:r>
              <a:rPr lang="uk-UA" dirty="0" err="1" smtClean="0"/>
              <a:t>конкурентноспроможності</a:t>
            </a:r>
            <a:r>
              <a:rPr lang="uk-UA" dirty="0" smtClean="0"/>
              <a:t>;</a:t>
            </a:r>
          </a:p>
          <a:p>
            <a:r>
              <a:rPr lang="uk-UA" dirty="0" smtClean="0"/>
              <a:t>-         формуванні готовності взяти на себе відповідальності за результати власного аналізу ситуації і за роботу всієї групи;</a:t>
            </a:r>
          </a:p>
          <a:p>
            <a:r>
              <a:rPr lang="uk-UA" dirty="0" smtClean="0"/>
              <a:t>-         формуванні впевненості в собі;</a:t>
            </a:r>
          </a:p>
          <a:p>
            <a:r>
              <a:rPr lang="uk-UA" dirty="0" smtClean="0"/>
              <a:t>-         формуванні потреби в досягненні;</a:t>
            </a:r>
          </a:p>
          <a:p>
            <a:r>
              <a:rPr lang="uk-UA" dirty="0" smtClean="0"/>
              <a:t>-         розвиток вольових якостей, цілеспрямованості;</a:t>
            </a:r>
          </a:p>
          <a:p>
            <a:r>
              <a:rPr lang="uk-UA" dirty="0" smtClean="0"/>
              <a:t>-         формуванні навичок роботи в групі;</a:t>
            </a:r>
          </a:p>
          <a:p>
            <a:r>
              <a:rPr lang="uk-UA" dirty="0" smtClean="0"/>
              <a:t>-         формуванні навичок комунікативної культури;</a:t>
            </a:r>
          </a:p>
          <a:p>
            <a:r>
              <a:rPr lang="uk-UA" dirty="0" smtClean="0"/>
              <a:t>-         формуванні соціально активної і життєво компетентної особистості, здатної до саморозвитку, самовдосконаленню і самореалізації.</a:t>
            </a:r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Висновок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Практично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будь-який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викладач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захоче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впроваджувати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кейс-технології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зможе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зробити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цілком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професійно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вивчивши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спеціальну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літературу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пройшовши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тренінг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маючи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руках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навчальні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ситуації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Однак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вибір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користь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застосування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інтерактивних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технологій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не повинен стати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самоціллю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: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адже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кожна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названих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технологій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ситуаційного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аналізу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має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бути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впроваджена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урахуванням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навчальних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цілей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завдань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особливостей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навчальної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групи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інтересів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потреб,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рівня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компетентності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регламенту та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багатьох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інших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факторів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визначають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можливості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впровадження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кейс-технологій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підготовки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проведення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Вперше</a:t>
            </a:r>
            <a:r>
              <a:rPr lang="ru-RU" sz="2000" b="1" dirty="0" smtClean="0">
                <a:solidFill>
                  <a:schemeClr val="bg1"/>
                </a:solidFill>
              </a:rPr>
              <a:t> робота </a:t>
            </a:r>
            <a:r>
              <a:rPr lang="ru-RU" sz="2000" b="1" dirty="0" err="1" smtClean="0">
                <a:solidFill>
                  <a:schemeClr val="bg1"/>
                </a:solidFill>
              </a:rPr>
              <a:t>з</a:t>
            </a:r>
            <a:r>
              <a:rPr lang="ru-RU" sz="2000" b="1" dirty="0" smtClean="0">
                <a:solidFill>
                  <a:schemeClr val="bg1"/>
                </a:solidFill>
              </a:rPr>
              <a:t> кейсами в рамках </a:t>
            </a:r>
            <a:r>
              <a:rPr lang="ru-RU" sz="2000" b="1" dirty="0" err="1" smtClean="0">
                <a:solidFill>
                  <a:schemeClr val="bg1"/>
                </a:solidFill>
              </a:rPr>
              <a:t>навчального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процесу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була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запроваджена</a:t>
            </a:r>
            <a:r>
              <a:rPr lang="ru-RU" sz="2000" b="1" dirty="0" smtClean="0">
                <a:solidFill>
                  <a:schemeClr val="bg1"/>
                </a:solidFill>
              </a:rPr>
              <a:t> в </a:t>
            </a:r>
            <a:r>
              <a:rPr lang="ru-RU" sz="2000" b="1" dirty="0" err="1" smtClean="0">
                <a:solidFill>
                  <a:schemeClr val="bg1"/>
                </a:solidFill>
              </a:rPr>
              <a:t>Гарварській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школі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бізнесу</a:t>
            </a:r>
            <a:r>
              <a:rPr lang="ru-RU" sz="2000" b="1" dirty="0" smtClean="0">
                <a:solidFill>
                  <a:schemeClr val="bg1"/>
                </a:solidFill>
              </a:rPr>
              <a:t> на початку ХХ ст. </a:t>
            </a:r>
            <a:r>
              <a:rPr lang="ru-RU" sz="2000" b="1" dirty="0" err="1" smtClean="0">
                <a:solidFill>
                  <a:schemeClr val="bg1"/>
                </a:solidFill>
              </a:rPr>
              <a:t>Назва</a:t>
            </a:r>
            <a:r>
              <a:rPr lang="ru-RU" sz="2000" b="1" dirty="0" smtClean="0">
                <a:solidFill>
                  <a:schemeClr val="bg1"/>
                </a:solidFill>
              </a:rPr>
              <a:t> методу походить </a:t>
            </a:r>
            <a:r>
              <a:rPr lang="ru-RU" sz="2000" b="1" dirty="0" err="1" smtClean="0">
                <a:solidFill>
                  <a:schemeClr val="bg1"/>
                </a:solidFill>
              </a:rPr>
              <a:t>від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латинського</a:t>
            </a:r>
            <a:r>
              <a:rPr lang="ru-RU" sz="2000" b="1" dirty="0" smtClean="0">
                <a:solidFill>
                  <a:schemeClr val="bg1"/>
                </a:solidFill>
              </a:rPr>
              <a:t> слова «казус», </a:t>
            </a:r>
            <a:r>
              <a:rPr lang="ru-RU" sz="2000" b="1" dirty="0" err="1" smtClean="0">
                <a:solidFill>
                  <a:schemeClr val="bg1"/>
                </a:solidFill>
              </a:rPr>
              <a:t>що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означає</a:t>
            </a:r>
            <a:r>
              <a:rPr lang="ru-RU" sz="2000" b="1" dirty="0" smtClean="0">
                <a:solidFill>
                  <a:schemeClr val="bg1"/>
                </a:solidFill>
              </a:rPr>
              <a:t>  - </a:t>
            </a:r>
            <a:r>
              <a:rPr lang="ru-RU" sz="2000" b="1" dirty="0" err="1" smtClean="0">
                <a:solidFill>
                  <a:schemeClr val="bg1"/>
                </a:solidFill>
              </a:rPr>
              <a:t>заплутаний</a:t>
            </a:r>
            <a:r>
              <a:rPr lang="ru-RU" sz="2000" b="1" dirty="0" smtClean="0">
                <a:solidFill>
                  <a:schemeClr val="bg1"/>
                </a:solidFill>
              </a:rPr>
              <a:t> та </a:t>
            </a:r>
            <a:r>
              <a:rPr lang="ru-RU" sz="2000" b="1" dirty="0" err="1" smtClean="0">
                <a:solidFill>
                  <a:schemeClr val="bg1"/>
                </a:solidFill>
              </a:rPr>
              <a:t>незвичний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випадок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uk-UA" sz="2000" b="1" dirty="0" smtClean="0">
                <a:solidFill>
                  <a:schemeClr val="bg1"/>
                </a:solidFill>
              </a:rPr>
              <a:t>  В Україні дана технологія працює декілька років.</a:t>
            </a:r>
            <a:r>
              <a:rPr lang="ru-RU" sz="2000" b="1" dirty="0" smtClean="0">
                <a:solidFill>
                  <a:srgbClr val="14425D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У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зарубіжних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публікаціях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можна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зустріти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інші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назви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методу: метод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вивчення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ситуації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метод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ділових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історій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нарешті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, просто метод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кейсів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. У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російських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виданнях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найчастіше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йдеться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про метод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аналізу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конкретних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ситуацій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(АКС),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ділових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ситуацій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кейс-методі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ситуаційних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завданнях</a:t>
            </a:r>
            <a:r>
              <a:rPr lang="ru-RU" sz="2000" b="1" dirty="0" smtClean="0">
                <a:solidFill>
                  <a:schemeClr val="bg1"/>
                </a:solidFill>
                <a:ea typeface="Segoe UI"/>
                <a:cs typeface="Times New Roman" pitchFamily="18" charset="0"/>
              </a:rPr>
              <a:t>.</a:t>
            </a:r>
            <a:endParaRPr lang="uk-UA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Історична довідка</a:t>
            </a:r>
            <a:endParaRPr lang="uk-UA" sz="4800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5214950"/>
            <a:ext cx="1952625" cy="1304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285728"/>
            <a:ext cx="7467600" cy="1143000"/>
          </a:xfrm>
        </p:spPr>
        <p:txBody>
          <a:bodyPr/>
          <a:lstStyle/>
          <a:p>
            <a:r>
              <a:rPr lang="uk-UA" sz="3200" b="1" dirty="0" smtClean="0">
                <a:latin typeface="Constantia" pitchFamily="18" charset="0"/>
              </a:rPr>
              <a:t>КЕЙС – ТЕХНОЛОГІЯ - </a:t>
            </a:r>
            <a:endParaRPr lang="uk-UA" b="1" dirty="0">
              <a:latin typeface="Constantia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000" indent="-457200" algn="just">
              <a:spcBef>
                <a:spcPts val="0"/>
              </a:spcBef>
              <a:buNone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метод активного проблемно-ситуативного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аналізу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заснований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навчанні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шляхом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вирішення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конкретних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завдань-ситуацій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кейсів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), при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цьому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акцент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робиться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не на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отримання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готових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знань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а на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вироблення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співтворчість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вчителя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    Головне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призначення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-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розвивати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здатність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розробляти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проблеми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знаходити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їх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рішення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вчитися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працювати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інформацією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    ДО КЕЙС – ТЕХНОЛОГІЇ НАЛЕЖАТЬ:</a:t>
            </a:r>
            <a:endParaRPr lang="uk-UA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2285992"/>
          <a:ext cx="7800972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onstantia" pitchFamily="18" charset="0"/>
              </a:rPr>
              <a:t>Метод </a:t>
            </a:r>
            <a:r>
              <a:rPr lang="ru-RU" dirty="0" err="1" smtClean="0">
                <a:solidFill>
                  <a:schemeClr val="accent1"/>
                </a:solidFill>
                <a:latin typeface="Constantia" pitchFamily="18" charset="0"/>
              </a:rPr>
              <a:t>інцидентів</a:t>
            </a:r>
            <a:endParaRPr lang="uk-UA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000" indent="-457200" algn="just">
              <a:spcBef>
                <a:spcPts val="0"/>
              </a:spcBef>
              <a:buNone/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Мета методу -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пошук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інформації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самим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учнем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його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роботі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необхідною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інформацією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її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збором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систематизацією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аналізом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Повідомлення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бути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письмовим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або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усним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за типом: «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Сталося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...»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або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Сталося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...».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Таку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форму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роботи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можна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розглядати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як особливо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наближену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до практики, де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отримання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інформації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становить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істотну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частину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всього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процесу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прийняття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рішення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Метод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розбору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ділової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кореспонденції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(«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баскетметод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»)</a:t>
            </a:r>
            <a:endParaRPr lang="uk-UA" dirty="0">
              <a:solidFill>
                <a:schemeClr val="tx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Метод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заснований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роботі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документами та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паперами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належать до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тієї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чи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іншої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організації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ситуації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проблеми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отримують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викладача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папки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однаковим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набором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документів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в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залежності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теми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предмета.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Мета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-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зайняти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позицію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людини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відповідального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за роботу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«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вхідними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документами»,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впоратися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усіма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завданнями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вона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має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увазі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algn="just"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Прикладами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використання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методу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можуть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служити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кейси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економіки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права,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суспільствознавства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історії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де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потрібен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великої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кількості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першоджерел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документів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3">
                  <a:lumMod val="75000"/>
                </a:schemeClr>
              </a:solidFill>
              <a:latin typeface="Arial Narrow" pitchFamily="34" charset="0"/>
              <a:ea typeface="Segoe U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1"/>
                </a:solidFill>
              </a:rPr>
              <a:t>Ігрове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err="1" smtClean="0">
                <a:solidFill>
                  <a:schemeClr val="accent1"/>
                </a:solidFill>
              </a:rPr>
              <a:t>проектування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0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Мета -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процес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створення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або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вдосконалення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проектів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Учасників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заняття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можна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розбити на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групи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кожна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яких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буде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розробляти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свій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проект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>
              <a:spcBef>
                <a:spcPts val="0"/>
              </a:spcBef>
              <a:defRPr/>
            </a:pP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Ігрове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проектування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може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включати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проекти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різного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типу: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дослідницький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пошуковий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творчий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аналітичний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прогностичний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>
              <a:spcBef>
                <a:spcPts val="0"/>
              </a:spcBef>
              <a:defRPr/>
            </a:pP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Процес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конструювання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перспективи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несе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в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собі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всі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елементи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творчого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ставлення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до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реальності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дозволяє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глибше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зрозуміти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явища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сьогоднішнього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дня,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побачити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шляхи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розвитку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marL="1800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1"/>
                </a:solidFill>
              </a:rPr>
              <a:t>Ситуаційно-рольова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err="1" smtClean="0">
                <a:solidFill>
                  <a:schemeClr val="accent1"/>
                </a:solidFill>
              </a:rPr>
              <a:t>гра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Мета - у вигляді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інсценування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створити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перед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аудиторією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правдиву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історичну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правову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соціально-психологічну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ситуацію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потім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дати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можливість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оцінити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вчинки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поведінку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учасників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Один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різновидів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методу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інсценування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-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рольова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гра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                                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                        </a:t>
            </a:r>
            <a:endParaRPr lang="uk-UA" dirty="0"/>
          </a:p>
        </p:txBody>
      </p:sp>
      <p:pic>
        <p:nvPicPr>
          <p:cNvPr id="4" name="Рисунок 3" descr="рапго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3714752"/>
            <a:ext cx="3571868" cy="2897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Метод </a:t>
            </a:r>
            <a:r>
              <a:rPr lang="ru-RU" b="1" dirty="0" err="1" smtClean="0">
                <a:solidFill>
                  <a:schemeClr val="accent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дискусії</a:t>
            </a:r>
            <a:r>
              <a:rPr lang="ru-RU" b="1" dirty="0" smtClean="0">
                <a:solidFill>
                  <a:schemeClr val="accent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b="1" dirty="0">
              <a:solidFill>
                <a:schemeClr val="accent3">
                  <a:lumMod val="75000"/>
                </a:schemeClr>
              </a:solidFill>
              <a:latin typeface="Arial Narrow" pitchFamily="34" charset="0"/>
              <a:ea typeface="Segoe UI" pitchFamily="34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Дискусія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-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обмін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думками по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якомусь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питанню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відповідно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до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більш-менш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визначеними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правилами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процедури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До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інтенсивних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технологій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навчання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відносяться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групові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та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міжгрупові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дискусії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ea typeface="Segoe UI" pitchFamily="34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Город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217</TotalTime>
  <Words>1185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Бумажная</vt:lpstr>
      <vt:lpstr>Метро</vt:lpstr>
      <vt:lpstr>Солнцестояние</vt:lpstr>
      <vt:lpstr>Трек</vt:lpstr>
      <vt:lpstr>Открытая</vt:lpstr>
      <vt:lpstr>Городская</vt:lpstr>
      <vt:lpstr>Поток</vt:lpstr>
      <vt:lpstr>Официальная</vt:lpstr>
      <vt:lpstr>Эркер</vt:lpstr>
      <vt:lpstr>Изящная</vt:lpstr>
      <vt:lpstr>Технологія  кейс-метод </vt:lpstr>
      <vt:lpstr>Історична довідка</vt:lpstr>
      <vt:lpstr>КЕЙС – ТЕХНОЛОГІЯ - </vt:lpstr>
      <vt:lpstr>      ДО КЕЙС – ТЕХНОЛОГІЇ НАЛЕЖАТЬ:</vt:lpstr>
      <vt:lpstr>Метод інцидентів</vt:lpstr>
      <vt:lpstr>Метод розбору ділової кореспонденції («баскетметод»)</vt:lpstr>
      <vt:lpstr>Ігрове проектування</vt:lpstr>
      <vt:lpstr>Ситуаційно-рольова гра</vt:lpstr>
      <vt:lpstr>Метод дискусії </vt:lpstr>
      <vt:lpstr>Кейс - стаді</vt:lpstr>
      <vt:lpstr>Діяльність учителя при  використанні технології "кейс" </vt:lpstr>
      <vt:lpstr>  Типи кейсів за структурою:</vt:lpstr>
      <vt:lpstr>Слайд 13</vt:lpstr>
      <vt:lpstr>Кейси поділяються також за об'ємом: </vt:lpstr>
      <vt:lpstr> Структура уроку з використанням технології "кейс" </vt:lpstr>
      <vt:lpstr>Використання кейсів</vt:lpstr>
      <vt:lpstr>Переваги кейс-методу</vt:lpstr>
      <vt:lpstr>Висновок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Технологія  кейс-метод</dc:title>
  <dc:creator>User</dc:creator>
  <cp:lastModifiedBy>User</cp:lastModifiedBy>
  <cp:revision>30</cp:revision>
  <dcterms:created xsi:type="dcterms:W3CDTF">2013-02-04T21:08:02Z</dcterms:created>
  <dcterms:modified xsi:type="dcterms:W3CDTF">2013-02-22T18:26:20Z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763630</vt:lpwstr>
  </property>
  <property fmtid="{D5CDD505-2E9C-101B-9397-08002B2CF9AE}" name="NXPowerLiteVersion" pid="3">
    <vt:lpwstr>D4.1.4</vt:lpwstr>
  </property>
</Properties>
</file>