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65" r:id="rId6"/>
    <p:sldId id="264" r:id="rId7"/>
    <p:sldId id="262" r:id="rId8"/>
    <p:sldId id="266" r:id="rId9"/>
    <p:sldId id="267" r:id="rId10"/>
    <p:sldId id="268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253310" cy="1000132"/>
          </a:xfrm>
        </p:spPr>
        <p:txBody>
          <a:bodyPr/>
          <a:lstStyle/>
          <a:p>
            <a:pPr algn="ctr"/>
            <a:r>
              <a:rPr lang="uk-UA" dirty="0" smtClean="0">
                <a:latin typeface="Verdana" pitchFamily="34" charset="0"/>
              </a:rPr>
              <a:t>Перевір себе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14488"/>
            <a:ext cx="7854696" cy="4286280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Verdana" pitchFamily="34" charset="0"/>
              </a:rPr>
              <a:t>Задача 467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3 * 9 + 27 = 54 (м)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Відповідь: 54 м тканини було в сувої.</a:t>
            </a:r>
          </a:p>
          <a:p>
            <a:pPr algn="ctr"/>
            <a:r>
              <a:rPr lang="uk-UA" sz="3200" b="1" dirty="0" smtClean="0">
                <a:latin typeface="Verdana" pitchFamily="34" charset="0"/>
              </a:rPr>
              <a:t>№468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а : 9, якщо а = 18, </a:t>
            </a:r>
            <a:r>
              <a:rPr lang="uk-UA" sz="3200" b="1" dirty="0" err="1" smtClean="0">
                <a:latin typeface="Verdana" pitchFamily="34" charset="0"/>
              </a:rPr>
              <a:t>а</a:t>
            </a:r>
            <a:r>
              <a:rPr lang="uk-UA" sz="3200" b="1" dirty="0" smtClean="0">
                <a:latin typeface="Verdana" pitchFamily="34" charset="0"/>
              </a:rPr>
              <a:t> = 45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18 : 9 = 2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45 : 9 = 5 </a:t>
            </a:r>
          </a:p>
          <a:p>
            <a:pPr algn="l"/>
            <a:endParaRPr lang="ru-RU" sz="32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latin typeface="Verdana" pitchFamily="34" charset="0"/>
              </a:rPr>
              <a:t>Лист самоперевірки</a:t>
            </a:r>
            <a:endParaRPr lang="ru-RU" sz="48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3 рівень 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№ 476</a:t>
            </a: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64 : 8 * 9 = 72</a:t>
            </a: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18 : 9  + 2 * 8 = 18</a:t>
            </a: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60 – 40 : 5 = 52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Задача</a:t>
            </a: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18 : 2 + 18 = 27 (</a:t>
            </a:r>
            <a:r>
              <a:rPr lang="uk-UA" dirty="0" err="1" smtClean="0">
                <a:latin typeface="Verdana" pitchFamily="34" charset="0"/>
              </a:rPr>
              <a:t>ябл</a:t>
            </a:r>
            <a:r>
              <a:rPr lang="uk-UA" dirty="0" smtClean="0">
                <a:latin typeface="Verdana" pitchFamily="34" charset="0"/>
              </a:rPr>
              <a:t>.)</a:t>
            </a: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Відповідь: 27 яблук було.</a:t>
            </a:r>
            <a:endParaRPr lang="ru-RU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Домашнє завдання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5400" b="1" dirty="0" smtClean="0">
                <a:latin typeface="Verdana" pitchFamily="34" charset="0"/>
              </a:rPr>
              <a:t>№ 478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Назви сусідів</a:t>
            </a:r>
            <a:endParaRPr lang="ru-RU" sz="6000" b="1" dirty="0">
              <a:latin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1" y="1214423"/>
          <a:ext cx="614367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890"/>
                <a:gridCol w="2047890"/>
                <a:gridCol w="2047890"/>
              </a:tblGrid>
              <a:tr h="12144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6000" b="1" dirty="0" smtClean="0">
                          <a:latin typeface="Verdana" pitchFamily="34" charset="0"/>
                        </a:rPr>
                        <a:t>138</a:t>
                      </a:r>
                      <a:endParaRPr lang="ru-RU" sz="6000" b="1" dirty="0" smtClean="0">
                        <a:latin typeface="Verdana" pitchFamily="34" charset="0"/>
                      </a:endParaRPr>
                    </a:p>
                    <a:p>
                      <a:endParaRPr lang="ru-RU" sz="28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2786058"/>
          <a:ext cx="6096000" cy="142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428760">
                <a:tc>
                  <a:txBody>
                    <a:bodyPr/>
                    <a:lstStyle/>
                    <a:p>
                      <a:pPr algn="ctr"/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100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85852" y="4500570"/>
          <a:ext cx="6096000" cy="1357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35732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dirty="0" smtClean="0">
                          <a:latin typeface="Verdana" pitchFamily="34" charset="0"/>
                        </a:rPr>
                        <a:t>187</a:t>
                      </a:r>
                      <a:endParaRPr lang="ru-RU" sz="6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Прочитай числа </a:t>
            </a:r>
            <a:endParaRPr lang="ru-RU" sz="6000" b="1" dirty="0">
              <a:latin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latin typeface="Verdana" pitchFamily="34" charset="0"/>
                        </a:rPr>
                        <a:t>1</a:t>
                      </a:r>
                      <a:endParaRPr lang="ru-RU" sz="54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latin typeface="Verdana" pitchFamily="34" charset="0"/>
                        </a:rPr>
                        <a:t>0</a:t>
                      </a:r>
                      <a:endParaRPr lang="ru-RU" sz="54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latin typeface="Verdana" pitchFamily="34" charset="0"/>
                        </a:rPr>
                        <a:t>4</a:t>
                      </a:r>
                      <a:endParaRPr lang="ru-RU" sz="5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3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5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8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9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7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4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2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Тема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Розкладання чисел на розрядні доданки.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Утворення числа 200.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Назви чисел третього розряду.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Задачі на дві дії, що передбачають знаходження невідомого зменшуваного</a:t>
            </a:r>
            <a:r>
              <a:rPr lang="uk-UA" sz="3600" b="1" dirty="0" smtClean="0">
                <a:latin typeface="Verdana" pitchFamily="34" charset="0"/>
              </a:rPr>
              <a:t>.</a:t>
            </a:r>
            <a:endParaRPr lang="ru-RU" sz="36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latin typeface="Verdana" pitchFamily="34" charset="0"/>
              </a:rPr>
              <a:t>Завдання</a:t>
            </a:r>
            <a:endParaRPr lang="ru-RU" sz="5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643998" cy="5143536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latin typeface="Verdana" pitchFamily="34" charset="0"/>
              </a:rPr>
              <a:t>Вчитись читати числа у таблиці розрядів </a:t>
            </a:r>
          </a:p>
          <a:p>
            <a:r>
              <a:rPr lang="uk-UA" sz="4000" b="1" dirty="0" smtClean="0">
                <a:latin typeface="Verdana" pitchFamily="34" charset="0"/>
              </a:rPr>
              <a:t>Зрозуміти утворення числа 200</a:t>
            </a:r>
          </a:p>
          <a:p>
            <a:r>
              <a:rPr lang="uk-UA" sz="4000" b="1" dirty="0" smtClean="0">
                <a:latin typeface="Verdana" pitchFamily="34" charset="0"/>
              </a:rPr>
              <a:t>Називати числа третього розряду</a:t>
            </a:r>
          </a:p>
          <a:p>
            <a:r>
              <a:rPr lang="uk-UA" sz="4000" b="1" dirty="0" smtClean="0">
                <a:latin typeface="Verdana" pitchFamily="34" charset="0"/>
              </a:rPr>
              <a:t>Розв'язувати задачі на дві дії </a:t>
            </a:r>
            <a:endParaRPr lang="ru-RU" sz="40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Знати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786874" cy="5429288"/>
          </a:xfrm>
        </p:spPr>
        <p:txBody>
          <a:bodyPr>
            <a:normAutofit lnSpcReduction="10000"/>
          </a:bodyPr>
          <a:lstStyle/>
          <a:p>
            <a:r>
              <a:rPr lang="uk-UA" sz="4800" b="1" dirty="0" smtClean="0">
                <a:latin typeface="Verdana" pitchFamily="34" charset="0"/>
              </a:rPr>
              <a:t>Як </a:t>
            </a:r>
            <a:r>
              <a:rPr lang="uk-UA" sz="4800" b="1" dirty="0" smtClean="0">
                <a:latin typeface="Verdana" pitchFamily="34" charset="0"/>
              </a:rPr>
              <a:t>утворюється </a:t>
            </a:r>
            <a:endParaRPr lang="uk-UA" sz="48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число </a:t>
            </a:r>
            <a:r>
              <a:rPr lang="uk-UA" sz="4800" b="1" dirty="0" smtClean="0">
                <a:latin typeface="Verdana" pitchFamily="34" charset="0"/>
              </a:rPr>
              <a:t>200</a:t>
            </a:r>
          </a:p>
          <a:p>
            <a:r>
              <a:rPr lang="uk-UA" sz="4800" b="1" dirty="0" smtClean="0">
                <a:latin typeface="Verdana" pitchFamily="34" charset="0"/>
              </a:rPr>
              <a:t>Розв'язувати задачі, що включають </a:t>
            </a:r>
            <a:r>
              <a:rPr lang="uk-UA" sz="4800" b="1" dirty="0" smtClean="0">
                <a:latin typeface="Verdana" pitchFamily="34" charset="0"/>
              </a:rPr>
              <a:t>знаходження </a:t>
            </a:r>
            <a:r>
              <a:rPr lang="uk-UA" sz="4800" b="1" dirty="0" smtClean="0">
                <a:latin typeface="Verdana" pitchFamily="34" charset="0"/>
              </a:rPr>
              <a:t>невідомого компонента</a:t>
            </a:r>
          </a:p>
          <a:p>
            <a:pPr algn="ctr">
              <a:buNone/>
            </a:pPr>
            <a:endParaRPr lang="ru-RU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Вміти 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atin typeface="Verdana" pitchFamily="34" charset="0"/>
              </a:rPr>
              <a:t>Лічити у межах другої сотні</a:t>
            </a:r>
          </a:p>
          <a:p>
            <a:r>
              <a:rPr lang="uk-UA" sz="5400" b="1" dirty="0" smtClean="0">
                <a:latin typeface="Verdana" pitchFamily="34" charset="0"/>
              </a:rPr>
              <a:t>Називати числа у таблиці розрядів</a:t>
            </a:r>
          </a:p>
          <a:p>
            <a:r>
              <a:rPr lang="uk-UA" sz="5400" b="1" dirty="0" smtClean="0">
                <a:latin typeface="Verdana" pitchFamily="34" charset="0"/>
              </a:rPr>
              <a:t>Розв'язувати задачі на дві дії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Задача 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3200" b="1" dirty="0" smtClean="0">
                <a:latin typeface="Verdana" pitchFamily="34" charset="0"/>
              </a:rPr>
              <a:t>                  Купили - </a:t>
            </a:r>
            <a:r>
              <a:rPr lang="uk-UA" sz="3200" b="1" dirty="0" smtClean="0">
                <a:solidFill>
                  <a:srgbClr val="FF0000"/>
                </a:solidFill>
                <a:latin typeface="Verdana" pitchFamily="34" charset="0"/>
              </a:rPr>
              <a:t>? </a:t>
            </a:r>
            <a:r>
              <a:rPr lang="uk-UA" sz="3200" b="1" dirty="0" smtClean="0">
                <a:latin typeface="Verdana" pitchFamily="34" charset="0"/>
              </a:rPr>
              <a:t>б.</a:t>
            </a:r>
          </a:p>
          <a:p>
            <a:pPr algn="ctr">
              <a:buNone/>
            </a:pPr>
            <a:r>
              <a:rPr lang="uk-UA" sz="3200" b="1" dirty="0" smtClean="0">
                <a:latin typeface="Verdana" pitchFamily="34" charset="0"/>
              </a:rPr>
              <a:t>Витратили – </a:t>
            </a:r>
            <a:r>
              <a:rPr lang="uk-UA" sz="3200" b="1" dirty="0" smtClean="0">
                <a:solidFill>
                  <a:srgbClr val="FF0000"/>
                </a:solidFill>
                <a:latin typeface="Verdana" pitchFamily="34" charset="0"/>
              </a:rPr>
              <a:t>9 </a:t>
            </a:r>
            <a:r>
              <a:rPr lang="uk-UA" sz="3200" b="1" dirty="0" smtClean="0">
                <a:latin typeface="Verdana" pitchFamily="34" charset="0"/>
              </a:rPr>
              <a:t>б.</a:t>
            </a:r>
          </a:p>
          <a:p>
            <a:pPr>
              <a:buNone/>
            </a:pPr>
            <a:r>
              <a:rPr lang="uk-UA" sz="3200" b="1" dirty="0" smtClean="0">
                <a:latin typeface="Verdana" pitchFamily="34" charset="0"/>
              </a:rPr>
              <a:t>Залишилось – у </a:t>
            </a:r>
            <a:r>
              <a:rPr lang="uk-UA" sz="3200" b="1" dirty="0" smtClean="0">
                <a:solidFill>
                  <a:srgbClr val="FF0000"/>
                </a:solidFill>
                <a:latin typeface="Verdana" pitchFamily="34" charset="0"/>
              </a:rPr>
              <a:t>3</a:t>
            </a:r>
            <a:r>
              <a:rPr lang="uk-UA" sz="3200" b="1" dirty="0" smtClean="0">
                <a:latin typeface="Verdana" pitchFamily="34" charset="0"/>
              </a:rPr>
              <a:t> </a:t>
            </a:r>
            <a:r>
              <a:rPr lang="uk-UA" sz="3200" b="1" dirty="0" smtClean="0">
                <a:latin typeface="Verdana" pitchFamily="34" charset="0"/>
              </a:rPr>
              <a:t>р. </a:t>
            </a:r>
            <a:r>
              <a:rPr lang="uk-UA" sz="3200" b="1" dirty="0" smtClean="0">
                <a:solidFill>
                  <a:srgbClr val="FF0000"/>
                </a:solidFill>
                <a:latin typeface="Verdana" pitchFamily="34" charset="0"/>
              </a:rPr>
              <a:t>більше</a:t>
            </a:r>
            <a:r>
              <a:rPr lang="uk-UA" sz="3200" b="1" dirty="0" smtClean="0">
                <a:latin typeface="Verdana" pitchFamily="34" charset="0"/>
              </a:rPr>
              <a:t>, ніж</a:t>
            </a:r>
          </a:p>
          <a:p>
            <a:pPr>
              <a:buNone/>
            </a:pPr>
            <a:endParaRPr lang="uk-UA" sz="30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3000" b="1" dirty="0" smtClean="0">
                <a:latin typeface="Verdana" pitchFamily="34" charset="0"/>
              </a:rPr>
              <a:t>          </a:t>
            </a:r>
            <a:r>
              <a:rPr lang="uk-UA" sz="4400" b="1" dirty="0" smtClean="0">
                <a:latin typeface="Verdana" pitchFamily="34" charset="0"/>
              </a:rPr>
              <a:t>9  + 9 * 3 =  </a:t>
            </a:r>
            <a:endParaRPr lang="ru-RU" sz="4400" b="1" dirty="0">
              <a:latin typeface="Verdana" pitchFamily="34" charset="0"/>
            </a:endParaRPr>
          </a:p>
        </p:txBody>
      </p:sp>
      <p:pic>
        <p:nvPicPr>
          <p:cNvPr id="1027" name="Picture 3" descr="D:\Оля\фотки\малюнки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1" y="357166"/>
            <a:ext cx="1214446" cy="1913673"/>
          </a:xfrm>
          <a:prstGeom prst="rect">
            <a:avLst/>
          </a:prstGeom>
          <a:noFill/>
        </p:spPr>
      </p:pic>
      <p:pic>
        <p:nvPicPr>
          <p:cNvPr id="1028" name="Picture 4" descr="D:\Оля\фотки\малюнки\банка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285860"/>
            <a:ext cx="1071570" cy="1071570"/>
          </a:xfrm>
          <a:prstGeom prst="rect">
            <a:avLst/>
          </a:prstGeom>
          <a:noFill/>
        </p:spPr>
      </p:pic>
      <p:sp>
        <p:nvSpPr>
          <p:cNvPr id="7" name="Стрелка углом вверх 6"/>
          <p:cNvSpPr/>
          <p:nvPr/>
        </p:nvSpPr>
        <p:spPr>
          <a:xfrm rot="16200000">
            <a:off x="7358085" y="2000240"/>
            <a:ext cx="500065" cy="1928827"/>
          </a:xfrm>
          <a:prstGeom prst="bentUpArrow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435769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Самостійна робота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572164"/>
          </a:xfrm>
          <a:noFill/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№ </a:t>
            </a:r>
            <a:r>
              <a:rPr lang="uk-UA" b="1" dirty="0" smtClean="0">
                <a:latin typeface="Verdana" pitchFamily="34" charset="0"/>
              </a:rPr>
              <a:t>476</a:t>
            </a:r>
          </a:p>
          <a:p>
            <a:pPr algn="ctr">
              <a:buNone/>
            </a:pPr>
            <a:endParaRPr lang="uk-UA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3200" b="1" dirty="0" smtClean="0">
                <a:latin typeface="Verdana" pitchFamily="34" charset="0"/>
              </a:rPr>
              <a:t>4 </a:t>
            </a:r>
            <a:r>
              <a:rPr lang="uk-UA" sz="3200" b="1" dirty="0" smtClean="0">
                <a:latin typeface="Verdana" pitchFamily="34" charset="0"/>
              </a:rPr>
              <a:t>рівень</a:t>
            </a:r>
            <a:endParaRPr lang="uk-UA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3200" b="1" i="1" dirty="0" smtClean="0">
                <a:latin typeface="Verdana" pitchFamily="34" charset="0"/>
              </a:rPr>
              <a:t>Склади задачу за коротким записом</a:t>
            </a:r>
          </a:p>
          <a:p>
            <a:pPr>
              <a:buNone/>
            </a:pPr>
            <a:endParaRPr lang="uk-UA" sz="24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З'їли </a:t>
            </a:r>
            <a:r>
              <a:rPr lang="uk-UA" sz="2800" b="1" dirty="0" smtClean="0">
                <a:latin typeface="Verdana" pitchFamily="34" charset="0"/>
              </a:rPr>
              <a:t>– 18 </a:t>
            </a:r>
            <a:r>
              <a:rPr lang="uk-UA" sz="2800" b="1" dirty="0" err="1" smtClean="0">
                <a:latin typeface="Verdana" pitchFamily="34" charset="0"/>
              </a:rPr>
              <a:t>ябл</a:t>
            </a:r>
            <a:r>
              <a:rPr lang="uk-UA" sz="2800" b="1" dirty="0" smtClean="0">
                <a:latin typeface="Verdana" pitchFamily="34" charset="0"/>
              </a:rPr>
              <a:t>.  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Залишилося - ?, у 2 рази менше, ніж    </a:t>
            </a:r>
            <a:r>
              <a:rPr lang="uk-UA" sz="2800" b="1" dirty="0" smtClean="0">
                <a:latin typeface="Verdana" pitchFamily="34" charset="0"/>
              </a:rPr>
              <a:t>?</a:t>
            </a:r>
            <a:endParaRPr lang="ru-RU" sz="2800" b="1" dirty="0">
              <a:latin typeface="Verdana" pitchFamily="34" charset="0"/>
            </a:endParaRPr>
          </a:p>
        </p:txBody>
      </p:sp>
      <p:pic>
        <p:nvPicPr>
          <p:cNvPr id="2050" name="Picture 2" descr="D:\Оля\фотки\малюнки\яблу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643314"/>
            <a:ext cx="1809750" cy="1209675"/>
          </a:xfrm>
          <a:prstGeom prst="rect">
            <a:avLst/>
          </a:prstGeom>
          <a:noFill/>
        </p:spPr>
      </p:pic>
      <p:sp>
        <p:nvSpPr>
          <p:cNvPr id="5" name="Правая фигурная скобка 4"/>
          <p:cNvSpPr/>
          <p:nvPr/>
        </p:nvSpPr>
        <p:spPr>
          <a:xfrm>
            <a:off x="8001024" y="4572008"/>
            <a:ext cx="500066" cy="107157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253</Words>
  <PresentationFormat>Экран (4:3)</PresentationFormat>
  <Paragraphs>73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Перевір себе</vt:lpstr>
      <vt:lpstr>Назви сусідів</vt:lpstr>
      <vt:lpstr>Прочитай числа </vt:lpstr>
      <vt:lpstr>Тема</vt:lpstr>
      <vt:lpstr>Завдання</vt:lpstr>
      <vt:lpstr>Знати</vt:lpstr>
      <vt:lpstr>Вміти </vt:lpstr>
      <vt:lpstr>Задача </vt:lpstr>
      <vt:lpstr>Самостійна робота</vt:lpstr>
      <vt:lpstr>Лист самоперевірки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17</cp:revision>
  <dcterms:modified xsi:type="dcterms:W3CDTF">2010-11-19T14:59:19Z</dcterms:modified>
</cp:coreProperties>
</file>