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71472" y="0"/>
            <a:ext cx="7851648" cy="128586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latin typeface="Verdana" pitchFamily="34" charset="0"/>
              </a:rPr>
              <a:t>Перевір себе</a:t>
            </a:r>
            <a:br>
              <a:rPr lang="uk-UA" dirty="0" smtClean="0">
                <a:latin typeface="Verdana" pitchFamily="34" charset="0"/>
              </a:rPr>
            </a:br>
            <a:endParaRPr lang="ru-RU" dirty="0">
              <a:latin typeface="Verdana" pitchFamily="34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14282" y="1071546"/>
            <a:ext cx="8786874" cy="5786454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latin typeface="Verdana" pitchFamily="34" charset="0"/>
              </a:rPr>
              <a:t>Задача №414</a:t>
            </a:r>
          </a:p>
          <a:p>
            <a:pPr algn="l"/>
            <a:r>
              <a:rPr lang="uk-UA" sz="3200" b="1" dirty="0" smtClean="0">
                <a:latin typeface="Verdana" pitchFamily="34" charset="0"/>
              </a:rPr>
              <a:t>(20 – 4) : 2 = 8(г.)</a:t>
            </a:r>
          </a:p>
          <a:p>
            <a:pPr algn="l"/>
            <a:r>
              <a:rPr lang="uk-UA" sz="3200" b="1" dirty="0" smtClean="0">
                <a:solidFill>
                  <a:schemeClr val="bg1"/>
                </a:solidFill>
                <a:latin typeface="Verdana" pitchFamily="34" charset="0"/>
              </a:rPr>
              <a:t>Відповідь:</a:t>
            </a:r>
            <a:r>
              <a:rPr lang="uk-UA" sz="3200" b="1" dirty="0" smtClean="0">
                <a:latin typeface="Verdana" pitchFamily="34" charset="0"/>
              </a:rPr>
              <a:t> по 8 груш.</a:t>
            </a:r>
          </a:p>
          <a:p>
            <a:pPr algn="ctr"/>
            <a:endParaRPr lang="uk-UA" sz="3200" b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algn="ctr"/>
            <a:r>
              <a:rPr lang="uk-UA" sz="3200" b="1" dirty="0" smtClean="0">
                <a:solidFill>
                  <a:schemeClr val="bg1"/>
                </a:solidFill>
                <a:latin typeface="Verdana" pitchFamily="34" charset="0"/>
              </a:rPr>
              <a:t>№ </a:t>
            </a:r>
            <a:r>
              <a:rPr lang="uk-UA" sz="3200" b="1" dirty="0" smtClean="0">
                <a:solidFill>
                  <a:schemeClr val="bg1"/>
                </a:solidFill>
                <a:latin typeface="Verdana" pitchFamily="34" charset="0"/>
              </a:rPr>
              <a:t>415</a:t>
            </a:r>
          </a:p>
          <a:p>
            <a:pPr algn="l"/>
            <a:r>
              <a:rPr lang="uk-UA" sz="3200" b="1" dirty="0" smtClean="0">
                <a:latin typeface="Verdana" pitchFamily="34" charset="0"/>
              </a:rPr>
              <a:t>42 : 7 + 17 = 23        </a:t>
            </a:r>
            <a:r>
              <a:rPr lang="uk-UA" sz="3200" b="1" dirty="0" smtClean="0">
                <a:latin typeface="Verdana" pitchFamily="34" charset="0"/>
              </a:rPr>
              <a:t>24 </a:t>
            </a:r>
            <a:r>
              <a:rPr lang="uk-UA" sz="3200" b="1" dirty="0" smtClean="0">
                <a:latin typeface="Verdana" pitchFamily="34" charset="0"/>
              </a:rPr>
              <a:t>– 9 : 3 = 21</a:t>
            </a:r>
          </a:p>
          <a:p>
            <a:pPr algn="l"/>
            <a:r>
              <a:rPr lang="uk-UA" sz="3200" b="1" dirty="0" smtClean="0">
                <a:latin typeface="Verdana" pitchFamily="34" charset="0"/>
              </a:rPr>
              <a:t>56 – 42 : 7 = 50       </a:t>
            </a:r>
            <a:r>
              <a:rPr lang="uk-UA" sz="3200" b="1" dirty="0" smtClean="0">
                <a:latin typeface="Verdana" pitchFamily="34" charset="0"/>
              </a:rPr>
              <a:t> </a:t>
            </a:r>
            <a:r>
              <a:rPr lang="uk-UA" sz="3200" b="1" dirty="0" smtClean="0">
                <a:latin typeface="Verdana" pitchFamily="34" charset="0"/>
              </a:rPr>
              <a:t>(36 + 12) : 6 = 8</a:t>
            </a:r>
          </a:p>
          <a:p>
            <a:pPr algn="l"/>
            <a:r>
              <a:rPr lang="uk-UA" sz="3200" b="1" dirty="0" smtClean="0">
                <a:latin typeface="Verdana" pitchFamily="34" charset="0"/>
              </a:rPr>
              <a:t>20 + 9 * 5 = 65         </a:t>
            </a:r>
            <a:r>
              <a:rPr lang="uk-UA" sz="3200" b="1" dirty="0" smtClean="0">
                <a:latin typeface="Verdana" pitchFamily="34" charset="0"/>
              </a:rPr>
              <a:t>36 </a:t>
            </a:r>
            <a:r>
              <a:rPr lang="uk-UA" sz="3200" b="1" dirty="0" smtClean="0">
                <a:latin typeface="Verdana" pitchFamily="34" charset="0"/>
              </a:rPr>
              <a:t>+ 12 : 6 = 38</a:t>
            </a:r>
          </a:p>
          <a:p>
            <a:pPr algn="l"/>
            <a:endParaRPr lang="ru-RU" sz="32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Самостійна робота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/>
          <a:lstStyle/>
          <a:p>
            <a:pPr algn="ctr">
              <a:buNone/>
            </a:pP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</a:rPr>
              <a:t>3 рівень</a:t>
            </a:r>
          </a:p>
          <a:p>
            <a:pPr algn="ctr">
              <a:buNone/>
            </a:pPr>
            <a:r>
              <a:rPr lang="uk-UA" sz="2800" b="1" dirty="0" smtClean="0">
                <a:latin typeface="Verdana" pitchFamily="34" charset="0"/>
              </a:rPr>
              <a:t>Розв'яжи рівняння</a:t>
            </a:r>
          </a:p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         : 8 =2     64 :     = 8     18 :     = 6 </a:t>
            </a:r>
          </a:p>
          <a:p>
            <a:pPr>
              <a:buNone/>
            </a:pPr>
            <a:endParaRPr lang="uk-UA" sz="2800" b="1" dirty="0" smtClean="0">
              <a:latin typeface="Verdana" pitchFamily="34" charset="0"/>
            </a:endParaRPr>
          </a:p>
          <a:p>
            <a:pPr>
              <a:buNone/>
            </a:pPr>
            <a:endParaRPr lang="uk-UA" sz="2800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</a:rPr>
              <a:t>4 рівень</a:t>
            </a:r>
          </a:p>
          <a:p>
            <a:pPr algn="ctr">
              <a:buNone/>
            </a:pPr>
            <a:r>
              <a:rPr lang="uk-UA" sz="2800" b="1" dirty="0" smtClean="0">
                <a:latin typeface="Verdana" pitchFamily="34" charset="0"/>
              </a:rPr>
              <a:t>Задача № 422</a:t>
            </a:r>
          </a:p>
          <a:p>
            <a:pPr>
              <a:buNone/>
            </a:pPr>
            <a:endParaRPr lang="ru-RU" b="1" dirty="0">
              <a:latin typeface="Verdana" pitchFamily="34" charset="0"/>
            </a:endParaRPr>
          </a:p>
        </p:txBody>
      </p:sp>
      <p:sp>
        <p:nvSpPr>
          <p:cNvPr id="4" name="Умножение 3"/>
          <p:cNvSpPr/>
          <p:nvPr/>
        </p:nvSpPr>
        <p:spPr>
          <a:xfrm>
            <a:off x="1000100" y="2786058"/>
            <a:ext cx="500066" cy="42862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/>
          <p:cNvSpPr/>
          <p:nvPr/>
        </p:nvSpPr>
        <p:spPr>
          <a:xfrm>
            <a:off x="4214810" y="2786058"/>
            <a:ext cx="557210" cy="50006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множение 5"/>
          <p:cNvSpPr/>
          <p:nvPr/>
        </p:nvSpPr>
        <p:spPr>
          <a:xfrm>
            <a:off x="6929454" y="2714620"/>
            <a:ext cx="571504" cy="5715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642942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latin typeface="Verdana" pitchFamily="34" charset="0"/>
              </a:rPr>
              <a:t>Лист самоконтролю</a:t>
            </a:r>
            <a:endParaRPr lang="ru-RU" sz="28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2200" b="1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</a:rPr>
              <a:t>3 рівень</a:t>
            </a:r>
          </a:p>
          <a:p>
            <a:pPr algn="ctr">
              <a:buNone/>
            </a:pPr>
            <a:r>
              <a:rPr lang="uk-UA" sz="2000" b="1" dirty="0" smtClean="0">
                <a:latin typeface="Verdana" pitchFamily="34" charset="0"/>
              </a:rPr>
              <a:t>Розв'яжи рівняння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      х : 8 =2       64 : </a:t>
            </a:r>
            <a:r>
              <a:rPr lang="uk-UA" b="1" dirty="0" err="1" smtClean="0">
                <a:latin typeface="Verdana" pitchFamily="34" charset="0"/>
              </a:rPr>
              <a:t>х</a:t>
            </a:r>
            <a:r>
              <a:rPr lang="uk-UA" b="1" dirty="0" smtClean="0">
                <a:latin typeface="Verdana" pitchFamily="34" charset="0"/>
              </a:rPr>
              <a:t> = 8      18 : </a:t>
            </a:r>
            <a:r>
              <a:rPr lang="uk-UA" b="1" dirty="0" err="1" smtClean="0">
                <a:latin typeface="Verdana" pitchFamily="34" charset="0"/>
              </a:rPr>
              <a:t>х</a:t>
            </a:r>
            <a:r>
              <a:rPr lang="uk-UA" b="1" dirty="0" smtClean="0">
                <a:latin typeface="Verdana" pitchFamily="34" charset="0"/>
              </a:rPr>
              <a:t> = 6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      х= 2 * 8       х = 64 : 8      х=18 : 6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      х= 16           х = 8              х= 3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     16 : 8 = 2     64 : 8 = 8     18 : 3 = 6</a:t>
            </a:r>
          </a:p>
          <a:p>
            <a:pPr>
              <a:buNone/>
            </a:pPr>
            <a:r>
              <a:rPr lang="uk-UA" sz="2200" b="1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</a:rPr>
              <a:t>                                  </a:t>
            </a:r>
          </a:p>
          <a:p>
            <a:pPr algn="ctr">
              <a:buNone/>
            </a:pPr>
            <a:r>
              <a:rPr lang="uk-UA" sz="2200" b="1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</a:rPr>
              <a:t>4 рівень</a:t>
            </a:r>
          </a:p>
          <a:p>
            <a:pPr algn="ctr">
              <a:buNone/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</a:rPr>
              <a:t>Задача 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1) (25 – 9) : 2 = 8(г.)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 Відповідь: 8 горіхів.    </a:t>
            </a:r>
          </a:p>
          <a:p>
            <a:pPr>
              <a:buNone/>
            </a:pPr>
            <a:endParaRPr lang="uk-UA" b="1" dirty="0" smtClean="0">
              <a:latin typeface="Verdana" pitchFamily="34" charset="0"/>
            </a:endParaRPr>
          </a:p>
          <a:p>
            <a:pPr>
              <a:buNone/>
            </a:pPr>
            <a:endParaRPr lang="ru-RU" dirty="0">
              <a:latin typeface="Verdana" pitchFamily="34" charset="0"/>
            </a:endParaRPr>
          </a:p>
        </p:txBody>
      </p:sp>
      <p:sp>
        <p:nvSpPr>
          <p:cNvPr id="13" name="Минус 12"/>
          <p:cNvSpPr/>
          <p:nvPr/>
        </p:nvSpPr>
        <p:spPr>
          <a:xfrm>
            <a:off x="928662" y="3429000"/>
            <a:ext cx="214314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>
            <a:off x="3286116" y="3429000"/>
            <a:ext cx="2000264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5715008" y="3429000"/>
            <a:ext cx="2214578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Домашнє завдання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5400" b="1" dirty="0" smtClean="0">
                <a:latin typeface="Verdana" pitchFamily="34" charset="0"/>
              </a:rPr>
              <a:t>№ 423, 424</a:t>
            </a:r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Оля\фотки\малюнки\овца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2643206" cy="22117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665397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</a:t>
            </a:r>
            <a:r>
              <a:rPr lang="en-US" dirty="0" smtClean="0"/>
              <a:t>35 </a:t>
            </a:r>
            <a:r>
              <a:rPr lang="uk-UA" dirty="0" smtClean="0"/>
              <a:t>кг              5 </a:t>
            </a:r>
            <a:r>
              <a:rPr lang="uk-UA" dirty="0" err="1" smtClean="0"/>
              <a:t>кг</a:t>
            </a:r>
            <a:r>
              <a:rPr lang="uk-UA" dirty="0" smtClean="0"/>
              <a:t>               2 </a:t>
            </a:r>
            <a:r>
              <a:rPr lang="uk-UA" dirty="0" err="1" smtClean="0"/>
              <a:t>кг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4400" b="1" dirty="0" smtClean="0"/>
              <a:t>   </a:t>
            </a:r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Яка маса 1 вівці і 2 гусок ? 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скільки кг маса гуски і качки менша  від маси вівці ?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скільки разів маса вівці більша від маси гуски і качки разом?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3" name="Picture 2" descr="D:\Оля\фотки\малюнки\гус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500042"/>
            <a:ext cx="1951385" cy="1853816"/>
          </a:xfrm>
          <a:prstGeom prst="rect">
            <a:avLst/>
          </a:prstGeom>
          <a:noFill/>
        </p:spPr>
      </p:pic>
      <p:pic>
        <p:nvPicPr>
          <p:cNvPr id="1027" name="Picture 3" descr="D:\Оля\фотки\малюнки\кач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142984"/>
            <a:ext cx="2270125" cy="127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1848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Verdana" pitchFamily="34" charset="0"/>
              </a:rPr>
              <a:t>Склади задачу за виразом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uk-UA" sz="6600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6600" b="1" dirty="0" smtClean="0">
                <a:latin typeface="Verdana" pitchFamily="34" charset="0"/>
              </a:rPr>
              <a:t>36 - 36 : 4</a:t>
            </a:r>
            <a:endParaRPr lang="ru-RU" sz="66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Тема 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Вправи і задачі на закріплення вивчених таблиць множення і ділення. </a:t>
            </a:r>
          </a:p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Складання задачі за поданим виразом </a:t>
            </a:r>
          </a:p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Елементи куба (грань, ребро, вершина)</a:t>
            </a:r>
            <a:endParaRPr lang="ru-RU" sz="4000" b="1" dirty="0" smtClean="0">
              <a:latin typeface="Verdana" pitchFamily="34" charset="0"/>
            </a:endParaRPr>
          </a:p>
          <a:p>
            <a:pPr>
              <a:buNone/>
            </a:pPr>
            <a:endParaRPr lang="ru-RU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Завдання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49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Закріплювати </a:t>
            </a:r>
            <a:r>
              <a:rPr lang="uk-UA" sz="4800" b="1" dirty="0" smtClean="0">
                <a:latin typeface="Verdana" pitchFamily="34" charset="0"/>
              </a:rPr>
              <a:t>вміння знаходити невідомі компоненти дії ділення;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 Застосовувати таблиці множення і ділення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Знати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6000" b="1" dirty="0" smtClean="0">
                <a:latin typeface="Verdana" pitchFamily="34" charset="0"/>
              </a:rPr>
              <a:t>Таблиці множення  і ділення чисел</a:t>
            </a:r>
            <a:endParaRPr lang="ru-RU" sz="60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Вміти 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Складати задачі за поданим виразом</a:t>
            </a:r>
          </a:p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Розв'язувати задачі</a:t>
            </a:r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Задача №419</a:t>
            </a:r>
            <a:endParaRPr lang="ru-RU" sz="4400" b="1" dirty="0">
              <a:latin typeface="Verdana" pitchFamily="34" charset="0"/>
            </a:endParaRPr>
          </a:p>
        </p:txBody>
      </p:sp>
      <p:pic>
        <p:nvPicPr>
          <p:cNvPr id="2050" name="Picture 2" descr="D:\Оля\фотки\малюнки\овца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85786" y="1571612"/>
            <a:ext cx="2071702" cy="1856245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286116" y="1571612"/>
            <a:ext cx="4929222" cy="49292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5400" b="1" dirty="0" smtClean="0">
                <a:solidFill>
                  <a:srgbClr val="C00000"/>
                </a:solidFill>
                <a:latin typeface="Verdana" pitchFamily="34" charset="0"/>
              </a:rPr>
              <a:t>32</a:t>
            </a:r>
            <a:r>
              <a:rPr lang="uk-UA" sz="5400" b="1" dirty="0" smtClean="0">
                <a:latin typeface="Verdana" pitchFamily="34" charset="0"/>
              </a:rPr>
              <a:t> </a:t>
            </a:r>
            <a:r>
              <a:rPr lang="uk-UA" sz="5400" b="1" dirty="0" smtClean="0">
                <a:latin typeface="Verdana" pitchFamily="34" charset="0"/>
              </a:rPr>
              <a:t>кг</a:t>
            </a:r>
          </a:p>
          <a:p>
            <a:pPr>
              <a:buNone/>
            </a:pPr>
            <a:endParaRPr lang="uk-UA" sz="5400" b="1" dirty="0" smtClean="0">
              <a:solidFill>
                <a:srgbClr val="C00000"/>
              </a:solidFill>
              <a:latin typeface="Verdana" pitchFamily="34" charset="0"/>
            </a:endParaRPr>
          </a:p>
          <a:p>
            <a:pPr>
              <a:buNone/>
            </a:pPr>
            <a:r>
              <a:rPr lang="uk-UA" sz="5400" b="1" dirty="0" smtClean="0">
                <a:solidFill>
                  <a:srgbClr val="C00000"/>
                </a:solidFill>
                <a:latin typeface="Verdana" pitchFamily="34" charset="0"/>
              </a:rPr>
              <a:t>?</a:t>
            </a:r>
            <a:r>
              <a:rPr lang="uk-UA" sz="5400" b="1" dirty="0" smtClean="0">
                <a:latin typeface="Verdana" pitchFamily="34" charset="0"/>
              </a:rPr>
              <a:t>, </a:t>
            </a:r>
            <a:r>
              <a:rPr lang="uk-UA" sz="5400" b="1" dirty="0" smtClean="0">
                <a:latin typeface="Verdana" pitchFamily="34" charset="0"/>
              </a:rPr>
              <a:t>у </a:t>
            </a:r>
            <a:r>
              <a:rPr lang="uk-UA" sz="5400" b="1" dirty="0" smtClean="0">
                <a:solidFill>
                  <a:srgbClr val="C00000"/>
                </a:solidFill>
                <a:latin typeface="Verdana" pitchFamily="34" charset="0"/>
              </a:rPr>
              <a:t>4 </a:t>
            </a:r>
            <a:r>
              <a:rPr lang="uk-UA" sz="5400" b="1" dirty="0" smtClean="0">
                <a:latin typeface="Verdana" pitchFamily="34" charset="0"/>
              </a:rPr>
              <a:t>рази менша </a:t>
            </a:r>
          </a:p>
          <a:p>
            <a:pPr>
              <a:buNone/>
            </a:pPr>
            <a:r>
              <a:rPr lang="uk-UA" sz="5400" b="1" dirty="0" smtClean="0">
                <a:solidFill>
                  <a:srgbClr val="C00000"/>
                </a:solidFill>
                <a:latin typeface="Verdana" pitchFamily="34" charset="0"/>
              </a:rPr>
              <a:t>9</a:t>
            </a:r>
            <a:r>
              <a:rPr lang="uk-UA" sz="5400" b="1" dirty="0" smtClean="0">
                <a:latin typeface="Verdana" pitchFamily="34" charset="0"/>
              </a:rPr>
              <a:t> ін. - </a:t>
            </a:r>
            <a:r>
              <a:rPr lang="uk-UA" sz="5400" b="1" dirty="0" smtClean="0">
                <a:solidFill>
                  <a:srgbClr val="C00000"/>
                </a:solidFill>
                <a:latin typeface="Verdana" pitchFamily="34" charset="0"/>
              </a:rPr>
              <a:t>?</a:t>
            </a:r>
            <a:r>
              <a:rPr lang="uk-UA" sz="5400" b="1" dirty="0" smtClean="0">
                <a:latin typeface="Verdana" pitchFamily="34" charset="0"/>
              </a:rPr>
              <a:t> кг</a:t>
            </a:r>
            <a:endParaRPr lang="ru-RU" sz="5400" b="1" dirty="0">
              <a:latin typeface="Verdana" pitchFamily="34" charset="0"/>
            </a:endParaRPr>
          </a:p>
        </p:txBody>
      </p:sp>
      <p:pic>
        <p:nvPicPr>
          <p:cNvPr id="2051" name="Picture 3" descr="D:\Оля\фотки\малюнки\інди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643314"/>
            <a:ext cx="2000264" cy="1925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8658196" cy="6143668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latin typeface="Verdana" pitchFamily="34" charset="0"/>
              </a:rPr>
              <a:t/>
            </a:r>
            <a:br>
              <a:rPr lang="uk-UA" sz="4400" b="1" dirty="0" smtClean="0">
                <a:latin typeface="Verdana" pitchFamily="34" charset="0"/>
              </a:rPr>
            </a:br>
            <a:r>
              <a:rPr lang="uk-UA" sz="4400" b="1" dirty="0" smtClean="0">
                <a:latin typeface="Verdana" pitchFamily="34" charset="0"/>
              </a:rPr>
              <a:t/>
            </a:r>
            <a:br>
              <a:rPr lang="uk-UA" sz="4400" b="1" dirty="0" smtClean="0">
                <a:latin typeface="Verdana" pitchFamily="34" charset="0"/>
              </a:rPr>
            </a:br>
            <a:r>
              <a:rPr lang="uk-UA" sz="4400" b="1" dirty="0" smtClean="0">
                <a:latin typeface="Verdana" pitchFamily="34" charset="0"/>
              </a:rPr>
              <a:t> </a:t>
            </a:r>
            <a:br>
              <a:rPr lang="uk-UA" sz="4400" b="1" dirty="0" smtClean="0">
                <a:latin typeface="Verdana" pitchFamily="34" charset="0"/>
              </a:rPr>
            </a:br>
            <a:r>
              <a:rPr lang="uk-UA" sz="4400" b="1" dirty="0" smtClean="0">
                <a:latin typeface="Verdana" pitchFamily="34" charset="0"/>
              </a:rPr>
              <a:t/>
            </a:r>
            <a:br>
              <a:rPr lang="uk-UA" sz="4400" b="1" dirty="0" smtClean="0">
                <a:latin typeface="Verdana" pitchFamily="34" charset="0"/>
              </a:rPr>
            </a:br>
            <a:r>
              <a:rPr lang="uk-UA" sz="6000" b="1" dirty="0" smtClean="0">
                <a:latin typeface="Verdana" pitchFamily="34" charset="0"/>
              </a:rPr>
              <a:t>Задача №</a:t>
            </a:r>
            <a:r>
              <a:rPr lang="uk-UA" sz="6000" b="1" dirty="0" smtClean="0">
                <a:latin typeface="Verdana" pitchFamily="34" charset="0"/>
              </a:rPr>
              <a:t>420 </a:t>
            </a:r>
            <a:r>
              <a:rPr lang="uk-UA" sz="6700" b="1" dirty="0" smtClean="0">
                <a:latin typeface="Verdana" pitchFamily="34" charset="0"/>
              </a:rPr>
              <a:t/>
            </a:r>
            <a:br>
              <a:rPr lang="uk-UA" sz="6700" b="1" dirty="0" smtClean="0">
                <a:latin typeface="Verdana" pitchFamily="34" charset="0"/>
              </a:rPr>
            </a:br>
            <a:r>
              <a:rPr lang="uk-UA" sz="4400" b="1" dirty="0" smtClean="0">
                <a:latin typeface="Verdana" pitchFamily="34" charset="0"/>
              </a:rPr>
              <a:t/>
            </a:r>
            <a:br>
              <a:rPr lang="uk-UA" sz="4400" b="1" dirty="0" smtClean="0">
                <a:latin typeface="Verdana" pitchFamily="34" charset="0"/>
              </a:rPr>
            </a:br>
            <a:r>
              <a:rPr lang="uk-UA" sz="4400" b="1" dirty="0" smtClean="0">
                <a:latin typeface="Verdana" pitchFamily="34" charset="0"/>
              </a:rPr>
              <a:t> </a:t>
            </a:r>
            <a:r>
              <a:rPr lang="uk-UA" sz="4000" b="1" dirty="0" smtClean="0">
                <a:latin typeface="Verdana" pitchFamily="34" charset="0"/>
              </a:rPr>
              <a:t>1 в.– за </a:t>
            </a:r>
            <a:r>
              <a:rPr lang="uk-UA" sz="4000" b="1" dirty="0" smtClean="0">
                <a:solidFill>
                  <a:srgbClr val="C00000"/>
                </a:solidFill>
                <a:latin typeface="Verdana" pitchFamily="34" charset="0"/>
              </a:rPr>
              <a:t>1</a:t>
            </a:r>
            <a:r>
              <a:rPr lang="uk-UA" sz="4000" b="1" dirty="0" smtClean="0">
                <a:latin typeface="Verdana" pitchFamily="34" charset="0"/>
              </a:rPr>
              <a:t>год - </a:t>
            </a:r>
            <a:r>
              <a:rPr lang="uk-UA" sz="4000" b="1" dirty="0" smtClean="0">
                <a:solidFill>
                  <a:srgbClr val="C00000"/>
                </a:solidFill>
                <a:latin typeface="Verdana" pitchFamily="34" charset="0"/>
              </a:rPr>
              <a:t>4</a:t>
            </a:r>
            <a:r>
              <a:rPr lang="uk-UA" sz="4000" b="1" dirty="0" smtClean="0">
                <a:latin typeface="Verdana" pitchFamily="34" charset="0"/>
              </a:rPr>
              <a:t>м </a:t>
            </a:r>
            <a:br>
              <a:rPr lang="uk-UA" sz="4000" b="1" dirty="0" smtClean="0">
                <a:latin typeface="Verdana" pitchFamily="34" charset="0"/>
              </a:rPr>
            </a:br>
            <a:r>
              <a:rPr lang="uk-UA" sz="4000" b="1" dirty="0" smtClean="0">
                <a:latin typeface="Verdana" pitchFamily="34" charset="0"/>
              </a:rPr>
              <a:t> 2 в.-  за </a:t>
            </a:r>
            <a:r>
              <a:rPr lang="uk-UA" sz="4000" b="1" dirty="0" smtClean="0">
                <a:solidFill>
                  <a:srgbClr val="C00000"/>
                </a:solidFill>
                <a:latin typeface="Verdana" pitchFamily="34" charset="0"/>
              </a:rPr>
              <a:t>1</a:t>
            </a:r>
            <a:r>
              <a:rPr lang="uk-UA" sz="4000" b="1" dirty="0" smtClean="0">
                <a:latin typeface="Verdana" pitchFamily="34" charset="0"/>
              </a:rPr>
              <a:t>год - </a:t>
            </a:r>
            <a:r>
              <a:rPr lang="uk-UA" sz="4000" b="1" dirty="0" smtClean="0">
                <a:solidFill>
                  <a:srgbClr val="C00000"/>
                </a:solidFill>
                <a:latin typeface="Verdana" pitchFamily="34" charset="0"/>
              </a:rPr>
              <a:t>?</a:t>
            </a:r>
            <a:r>
              <a:rPr lang="uk-UA" sz="4000" b="1" dirty="0" smtClean="0">
                <a:latin typeface="Verdana" pitchFamily="34" charset="0"/>
              </a:rPr>
              <a:t>, на </a:t>
            </a:r>
            <a:r>
              <a:rPr lang="uk-UA" sz="4000" b="1" dirty="0" smtClean="0">
                <a:solidFill>
                  <a:srgbClr val="C00000"/>
                </a:solidFill>
                <a:latin typeface="Verdana" pitchFamily="34" charset="0"/>
              </a:rPr>
              <a:t>3</a:t>
            </a:r>
            <a:r>
              <a:rPr lang="uk-UA" sz="4000" b="1" dirty="0" smtClean="0">
                <a:latin typeface="Verdana" pitchFamily="34" charset="0"/>
              </a:rPr>
              <a:t>м більше</a:t>
            </a:r>
            <a:br>
              <a:rPr lang="uk-UA" sz="4000" b="1" dirty="0" smtClean="0">
                <a:latin typeface="Verdana" pitchFamily="34" charset="0"/>
              </a:rPr>
            </a:br>
            <a:r>
              <a:rPr lang="uk-UA" sz="4000" b="1" dirty="0" smtClean="0">
                <a:latin typeface="Verdana" pitchFamily="34" charset="0"/>
              </a:rPr>
              <a:t> 2 в.– за</a:t>
            </a:r>
            <a:r>
              <a:rPr lang="uk-UA" sz="4000" b="1" dirty="0" smtClean="0">
                <a:solidFill>
                  <a:srgbClr val="C00000"/>
                </a:solidFill>
                <a:latin typeface="Verdana" pitchFamily="34" charset="0"/>
              </a:rPr>
              <a:t> ?</a:t>
            </a:r>
            <a:r>
              <a:rPr lang="uk-UA" sz="4000" b="1" dirty="0" err="1" smtClean="0">
                <a:latin typeface="Verdana" pitchFamily="34" charset="0"/>
              </a:rPr>
              <a:t>год</a:t>
            </a:r>
            <a:r>
              <a:rPr lang="uk-UA" sz="4000" b="1" dirty="0" smtClean="0">
                <a:latin typeface="Verdana" pitchFamily="34" charset="0"/>
              </a:rPr>
              <a:t> - </a:t>
            </a:r>
            <a:r>
              <a:rPr lang="uk-UA" sz="4000" b="1" dirty="0" smtClean="0">
                <a:solidFill>
                  <a:srgbClr val="C00000"/>
                </a:solidFill>
                <a:latin typeface="Verdana" pitchFamily="34" charset="0"/>
              </a:rPr>
              <a:t>56</a:t>
            </a:r>
            <a:r>
              <a:rPr lang="uk-UA" sz="4000" b="1" dirty="0" smtClean="0">
                <a:latin typeface="Verdana" pitchFamily="34" charset="0"/>
              </a:rPr>
              <a:t> м</a:t>
            </a:r>
            <a:br>
              <a:rPr lang="uk-UA" sz="4000" b="1" dirty="0" smtClean="0">
                <a:latin typeface="Verdana" pitchFamily="34" charset="0"/>
              </a:rPr>
            </a:br>
            <a:r>
              <a:rPr lang="uk-UA" sz="4000" b="1" dirty="0" smtClean="0">
                <a:latin typeface="Verdana" pitchFamily="34" charset="0"/>
              </a:rPr>
              <a:t/>
            </a:r>
            <a:br>
              <a:rPr lang="uk-UA" sz="4000" b="1" dirty="0" smtClean="0">
                <a:latin typeface="Verdana" pitchFamily="34" charset="0"/>
              </a:rPr>
            </a:br>
            <a:endParaRPr lang="ru-RU" sz="4000" b="1" dirty="0">
              <a:latin typeface="Verdana" pitchFamily="34" charset="0"/>
            </a:endParaRPr>
          </a:p>
        </p:txBody>
      </p:sp>
      <p:pic>
        <p:nvPicPr>
          <p:cNvPr id="3074" name="Picture 2" descr="D:\Оля\фотки\малюнки\у станк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3538" y="285728"/>
            <a:ext cx="3500462" cy="3536060"/>
          </a:xfrm>
          <a:prstGeom prst="rect">
            <a:avLst/>
          </a:prstGeom>
          <a:noFill/>
        </p:spPr>
      </p:pic>
      <p:sp>
        <p:nvSpPr>
          <p:cNvPr id="5" name="Стрелка влево 4"/>
          <p:cNvSpPr/>
          <p:nvPr/>
        </p:nvSpPr>
        <p:spPr>
          <a:xfrm>
            <a:off x="4929190" y="4071942"/>
            <a:ext cx="3429024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358214" y="4143380"/>
            <a:ext cx="1588" cy="75009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173</TotalTime>
  <Words>259</Words>
  <PresentationFormat>Экран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            Перевір себе </vt:lpstr>
      <vt:lpstr>            35 кг              5 кг               2 кг    Яка маса 1 вівці і 2 гусок ?     На скільки кг маса гуски і качки менша  від маси вівці ?   У скільки разів маса вівці більша від маси гуски і качки разом? </vt:lpstr>
      <vt:lpstr>Склади задачу за виразом</vt:lpstr>
      <vt:lpstr>Тема </vt:lpstr>
      <vt:lpstr>Завдання</vt:lpstr>
      <vt:lpstr>Знати</vt:lpstr>
      <vt:lpstr>Вміти </vt:lpstr>
      <vt:lpstr>Задача №419</vt:lpstr>
      <vt:lpstr>     Задача №420    1 в.– за 1год - 4м   2 в.-  за 1год - ?, на 3м більше  2 в.– за ?год - 56 м  </vt:lpstr>
      <vt:lpstr>Самостійна робота</vt:lpstr>
      <vt:lpstr>Лист самоконтролю</vt:lpstr>
      <vt:lpstr>Домашнє завдання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24</cp:revision>
  <dcterms:modified xsi:type="dcterms:W3CDTF">2010-11-19T14:27:33Z</dcterms:modified>
</cp:coreProperties>
</file>