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15" autoAdjust="0"/>
  </p:normalViewPr>
  <p:slideViewPr>
    <p:cSldViewPr>
      <p:cViewPr varScale="1">
        <p:scale>
          <a:sx n="64" d="100"/>
          <a:sy n="64" d="100"/>
        </p:scale>
        <p:origin x="-6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7E9857-F372-4E01-830F-06BD4ECE07F5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E01D00-3FDB-4FFF-BD36-540DA608732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"/>
            <a:ext cx="7772400" cy="928669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chemeClr val="accent5">
                    <a:lumMod val="75000"/>
                  </a:schemeClr>
                </a:solidFill>
                <a:latin typeface="Verdana" pitchFamily="34" charset="0"/>
              </a:rPr>
              <a:t>Перевір себе</a:t>
            </a:r>
            <a:endParaRPr lang="ru-RU" sz="6000" b="1" dirty="0">
              <a:solidFill>
                <a:schemeClr val="accent5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358246" cy="5572164"/>
          </a:xfrm>
        </p:spPr>
        <p:txBody>
          <a:bodyPr/>
          <a:lstStyle/>
          <a:p>
            <a:pPr algn="ctr"/>
            <a:r>
              <a:rPr lang="uk-UA" sz="2800" b="1" dirty="0" smtClean="0">
                <a:latin typeface="Verdana" pitchFamily="34" charset="0"/>
              </a:rPr>
              <a:t>№394</a:t>
            </a:r>
          </a:p>
          <a:p>
            <a:pPr algn="l"/>
            <a:r>
              <a:rPr lang="en-US" sz="2800" b="1" dirty="0" smtClean="0">
                <a:latin typeface="Verdana" pitchFamily="34" charset="0"/>
              </a:rPr>
              <a:t>9 * 4 + 9 * 6 = 90        (2 + 7) * 9 = 81</a:t>
            </a:r>
          </a:p>
          <a:p>
            <a:pPr algn="l"/>
            <a:r>
              <a:rPr lang="en-US" sz="2800" b="1" dirty="0" smtClean="0">
                <a:latin typeface="Verdana" pitchFamily="34" charset="0"/>
              </a:rPr>
              <a:t>9 * 5 + 9 * 5 = 90           63 </a:t>
            </a:r>
            <a:r>
              <a:rPr lang="uk-UA" sz="2800" b="1" dirty="0" smtClean="0">
                <a:latin typeface="Verdana" pitchFamily="34" charset="0"/>
              </a:rPr>
              <a:t>: 7 : 3 = 3</a:t>
            </a:r>
            <a:endParaRPr lang="en-US" sz="2800" b="1" dirty="0" smtClean="0">
              <a:latin typeface="Verdana" pitchFamily="34" charset="0"/>
            </a:endParaRPr>
          </a:p>
          <a:p>
            <a:pPr algn="l"/>
            <a:r>
              <a:rPr lang="en-US" sz="2800" b="1" dirty="0" smtClean="0">
                <a:latin typeface="Verdana" pitchFamily="34" charset="0"/>
              </a:rPr>
              <a:t>9 * 8 – 4 = 88</a:t>
            </a:r>
            <a:r>
              <a:rPr lang="uk-UA" sz="2800" b="1" dirty="0" smtClean="0">
                <a:latin typeface="Verdana" pitchFamily="34" charset="0"/>
              </a:rPr>
              <a:t>                  66 – 39 =  27                           </a:t>
            </a:r>
            <a:endParaRPr lang="en-US" sz="2800" b="1" dirty="0" smtClean="0">
              <a:latin typeface="Verdana" pitchFamily="34" charset="0"/>
            </a:endParaRPr>
          </a:p>
          <a:p>
            <a:pPr algn="l"/>
            <a:r>
              <a:rPr lang="en-US" sz="2800" b="1" dirty="0" smtClean="0">
                <a:latin typeface="Verdana" pitchFamily="34" charset="0"/>
              </a:rPr>
              <a:t>2 + 7 * 9 = 65</a:t>
            </a:r>
            <a:r>
              <a:rPr lang="uk-UA" sz="2800" b="1" dirty="0" smtClean="0">
                <a:latin typeface="Verdana" pitchFamily="34" charset="0"/>
              </a:rPr>
              <a:t>                  18 + 81 = 99</a:t>
            </a:r>
          </a:p>
          <a:p>
            <a:pPr algn="l"/>
            <a:endParaRPr lang="en-US" sz="2800" b="1" dirty="0" smtClean="0">
              <a:latin typeface="Verdana" pitchFamily="34" charset="0"/>
            </a:endParaRPr>
          </a:p>
          <a:p>
            <a:pPr algn="ctr"/>
            <a:r>
              <a:rPr lang="uk-UA" sz="2800" b="1" dirty="0" smtClean="0">
                <a:latin typeface="Verdana" pitchFamily="34" charset="0"/>
              </a:rPr>
              <a:t>Задача №395</a:t>
            </a:r>
          </a:p>
          <a:p>
            <a:pPr algn="l"/>
            <a:r>
              <a:rPr lang="uk-UA" sz="2800" b="1" dirty="0" smtClean="0">
                <a:latin typeface="Verdana" pitchFamily="34" charset="0"/>
              </a:rPr>
              <a:t>1)12 : 6 = 2(м) – для одного фартуха;</a:t>
            </a:r>
          </a:p>
          <a:p>
            <a:pPr algn="l"/>
            <a:r>
              <a:rPr lang="uk-UA" sz="2800" b="1" dirty="0" smtClean="0">
                <a:latin typeface="Verdana" pitchFamily="34" charset="0"/>
              </a:rPr>
              <a:t>2)18 : 2 = 9 (ф.)</a:t>
            </a:r>
          </a:p>
          <a:p>
            <a:pPr algn="l"/>
            <a:r>
              <a:rPr lang="uk-UA" sz="2800" b="1" dirty="0" smtClean="0">
                <a:latin typeface="Verdana" pitchFamily="34" charset="0"/>
              </a:rPr>
              <a:t>Відповідь: 9 фартухів.</a:t>
            </a:r>
            <a:endParaRPr lang="ru-RU" sz="2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latin typeface="Verdana" pitchFamily="34" charset="0"/>
              </a:rPr>
              <a:t> </a:t>
            </a:r>
            <a:endParaRPr lang="ru-RU" sz="48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342900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3500438"/>
            <a:ext cx="85725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3500438"/>
            <a:ext cx="85725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00892" y="342900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2071670" y="3571876"/>
            <a:ext cx="785818" cy="64294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еление 8"/>
          <p:cNvSpPr/>
          <p:nvPr/>
        </p:nvSpPr>
        <p:spPr>
          <a:xfrm>
            <a:off x="4143372" y="3571876"/>
            <a:ext cx="785818" cy="642942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 9"/>
          <p:cNvSpPr/>
          <p:nvPr/>
        </p:nvSpPr>
        <p:spPr>
          <a:xfrm>
            <a:off x="6072198" y="3500438"/>
            <a:ext cx="714380" cy="64294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atin typeface="Verdana" pitchFamily="34" charset="0"/>
              </a:rPr>
              <a:t>Самостійна робота</a:t>
            </a:r>
            <a:endParaRPr lang="ru-RU" sz="36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latin typeface="Verdana" pitchFamily="34" charset="0"/>
              </a:rPr>
              <a:t>III </a:t>
            </a:r>
            <a:r>
              <a:rPr lang="uk-UA" b="1" dirty="0" smtClean="0">
                <a:latin typeface="Verdana" pitchFamily="34" charset="0"/>
              </a:rPr>
              <a:t>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Обчисли: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9 * 2 + 9        9* 5 + 9         (40 – 16) : 8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9 * 3 + 9        9* 4 + 9          40 – 16 : 8</a:t>
            </a:r>
          </a:p>
          <a:p>
            <a:pPr algn="ctr">
              <a:buNone/>
            </a:pPr>
            <a:endParaRPr lang="uk-UA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en-US" b="1" dirty="0" smtClean="0">
                <a:latin typeface="Verdana" pitchFamily="34" charset="0"/>
              </a:rPr>
              <a:t>I V </a:t>
            </a:r>
            <a:r>
              <a:rPr lang="uk-UA" b="1" dirty="0" smtClean="0">
                <a:latin typeface="Verdana" pitchFamily="34" charset="0"/>
              </a:rPr>
              <a:t>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Розв'яжи рівняння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   * 9 = 72          : 3 = 9          + 16 = 84                   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785786" y="4500570"/>
            <a:ext cx="571504" cy="5715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/>
          <p:cNvSpPr/>
          <p:nvPr/>
        </p:nvSpPr>
        <p:spPr>
          <a:xfrm>
            <a:off x="3500430" y="4572008"/>
            <a:ext cx="571504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/>
          <p:cNvSpPr/>
          <p:nvPr/>
        </p:nvSpPr>
        <p:spPr>
          <a:xfrm>
            <a:off x="6000760" y="4572008"/>
            <a:ext cx="500066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Verdana" pitchFamily="34" charset="0"/>
              </a:rPr>
              <a:t>Лист самоконтролю</a:t>
            </a:r>
            <a:endParaRPr lang="ru-RU" sz="4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b="1" dirty="0" smtClean="0">
                <a:latin typeface="Verdana" pitchFamily="34" charset="0"/>
              </a:rPr>
              <a:t>III </a:t>
            </a:r>
            <a:r>
              <a:rPr lang="uk-UA" b="1" dirty="0" smtClean="0">
                <a:latin typeface="Verdana" pitchFamily="34" charset="0"/>
              </a:rPr>
              <a:t>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Обчисли:</a:t>
            </a:r>
          </a:p>
          <a:p>
            <a:pPr>
              <a:buNone/>
            </a:pPr>
            <a:r>
              <a:rPr lang="uk-UA" sz="2000" b="1" dirty="0" smtClean="0">
                <a:latin typeface="Verdana" pitchFamily="34" charset="0"/>
              </a:rPr>
              <a:t>9 * 2 + 9 =21        9* 5 + 9 =54       (40 – 16) : 8 = 3</a:t>
            </a:r>
          </a:p>
          <a:p>
            <a:pPr>
              <a:buNone/>
            </a:pPr>
            <a:r>
              <a:rPr lang="uk-UA" sz="2000" b="1" dirty="0" smtClean="0">
                <a:latin typeface="Verdana" pitchFamily="34" charset="0"/>
              </a:rPr>
              <a:t>9 * 3 + 9 =36        9* 4 + 9 =45        40 – 16 : 8 = 32</a:t>
            </a:r>
          </a:p>
          <a:p>
            <a:pPr>
              <a:buNone/>
            </a:pPr>
            <a:endParaRPr lang="uk-UA" sz="20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en-US" b="1" dirty="0" smtClean="0">
                <a:latin typeface="Verdana" pitchFamily="34" charset="0"/>
              </a:rPr>
              <a:t>I V </a:t>
            </a:r>
            <a:r>
              <a:rPr lang="uk-UA" b="1" dirty="0" smtClean="0">
                <a:latin typeface="Verdana" pitchFamily="34" charset="0"/>
              </a:rPr>
              <a:t>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Розв'яжи рівняння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   * 9 = 72          : 3 = 9         + 16 = 84                    </a:t>
            </a:r>
            <a:endParaRPr lang="ru-RU" b="1" dirty="0" smtClean="0">
              <a:latin typeface="Verdana" pitchFamily="34" charset="0"/>
            </a:endParaRPr>
          </a:p>
          <a:p>
            <a:pPr>
              <a:buNone/>
            </a:pPr>
            <a:r>
              <a:rPr lang="en-US" b="1" dirty="0" smtClean="0">
                <a:latin typeface="Verdana" pitchFamily="34" charset="0"/>
              </a:rPr>
              <a:t>        = 72 </a:t>
            </a:r>
            <a:r>
              <a:rPr lang="uk-UA" b="1" dirty="0" smtClean="0">
                <a:latin typeface="Verdana" pitchFamily="34" charset="0"/>
              </a:rPr>
              <a:t>: 9           =9 * 3          = 84 – 16</a:t>
            </a: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    = 8                  = 27             =68</a:t>
            </a:r>
          </a:p>
          <a:p>
            <a:pPr>
              <a:buNone/>
            </a:pPr>
            <a:endParaRPr lang="uk-UA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8 * 9 = 72      27 : 3 =9       68 + 16 = 84</a:t>
            </a:r>
          </a:p>
          <a:p>
            <a:pPr>
              <a:buNone/>
            </a:pPr>
            <a:endParaRPr lang="uk-UA" b="1" dirty="0" smtClean="0">
              <a:latin typeface="Verdana" pitchFamily="34" charset="0"/>
            </a:endParaRPr>
          </a:p>
          <a:p>
            <a:pPr>
              <a:buNone/>
            </a:pPr>
            <a:endParaRPr lang="uk-UA" b="1" dirty="0" smtClean="0">
              <a:latin typeface="Verdana" pitchFamily="34" charset="0"/>
            </a:endParaRPr>
          </a:p>
          <a:p>
            <a:pPr>
              <a:buNone/>
            </a:pPr>
            <a:r>
              <a:rPr lang="uk-UA" b="1" dirty="0" smtClean="0">
                <a:latin typeface="Verdana" pitchFamily="34" charset="0"/>
              </a:rPr>
              <a:t>    </a:t>
            </a:r>
            <a:r>
              <a:rPr lang="en-US" b="1" dirty="0" smtClean="0">
                <a:latin typeface="Verdana" pitchFamily="34" charset="0"/>
              </a:rPr>
              <a:t> 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множение 3"/>
          <p:cNvSpPr/>
          <p:nvPr/>
        </p:nvSpPr>
        <p:spPr>
          <a:xfrm>
            <a:off x="928662" y="3357562"/>
            <a:ext cx="428628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/>
          <p:cNvSpPr/>
          <p:nvPr/>
        </p:nvSpPr>
        <p:spPr>
          <a:xfrm>
            <a:off x="3357554" y="3429000"/>
            <a:ext cx="428628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/>
          <p:cNvSpPr/>
          <p:nvPr/>
        </p:nvSpPr>
        <p:spPr>
          <a:xfrm>
            <a:off x="5572132" y="3429000"/>
            <a:ext cx="357190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928662" y="3786190"/>
            <a:ext cx="428628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3357554" y="3786190"/>
            <a:ext cx="428628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5572132" y="3857628"/>
            <a:ext cx="428628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928662" y="4214818"/>
            <a:ext cx="428628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785786" y="4643446"/>
            <a:ext cx="171451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3286116" y="4714884"/>
            <a:ext cx="1571636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5357818" y="4714884"/>
            <a:ext cx="1857388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3357554" y="4214818"/>
            <a:ext cx="500066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5572132" y="4214818"/>
            <a:ext cx="428628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Домашнє завдання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sz="66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6600" b="1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403, №404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Знайди невідомі числа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>
              <a:latin typeface="Verdana" pitchFamily="34" charset="0"/>
            </a:endParaRPr>
          </a:p>
          <a:p>
            <a:pPr>
              <a:buNone/>
            </a:pPr>
            <a:r>
              <a:rPr lang="uk-UA" dirty="0" smtClean="0">
                <a:latin typeface="Verdana" pitchFamily="34" charset="0"/>
              </a:rPr>
              <a:t>         </a:t>
            </a:r>
            <a:r>
              <a:rPr lang="uk-UA" sz="4400" b="1" dirty="0" smtClean="0">
                <a:latin typeface="Verdana" pitchFamily="34" charset="0"/>
              </a:rPr>
              <a:t>: 3 = 9</a:t>
            </a:r>
          </a:p>
          <a:p>
            <a:pPr>
              <a:buNone/>
            </a:pPr>
            <a:endParaRPr lang="uk-UA" sz="4400" dirty="0" smtClean="0">
              <a:latin typeface="Verdana" pitchFamily="34" charset="0"/>
            </a:endParaRPr>
          </a:p>
          <a:p>
            <a:pPr>
              <a:buNone/>
            </a:pPr>
            <a:r>
              <a:rPr lang="uk-UA" sz="4400" dirty="0" smtClean="0">
                <a:latin typeface="Verdana" pitchFamily="34" charset="0"/>
              </a:rPr>
              <a:t>                </a:t>
            </a:r>
            <a:r>
              <a:rPr lang="uk-UA" sz="4400" dirty="0" smtClean="0">
                <a:latin typeface="Verdana" pitchFamily="34" charset="0"/>
              </a:rPr>
              <a:t> </a:t>
            </a:r>
            <a:r>
              <a:rPr lang="uk-UA" sz="4400" b="1" dirty="0" smtClean="0">
                <a:latin typeface="Verdana" pitchFamily="34" charset="0"/>
              </a:rPr>
              <a:t>* 9 = 36</a:t>
            </a:r>
          </a:p>
          <a:p>
            <a:pPr>
              <a:buNone/>
            </a:pPr>
            <a:r>
              <a:rPr lang="uk-UA" sz="4400" dirty="0" smtClean="0">
                <a:latin typeface="Verdana" pitchFamily="34" charset="0"/>
              </a:rPr>
              <a:t>                        </a:t>
            </a:r>
          </a:p>
          <a:p>
            <a:pPr>
              <a:buNone/>
            </a:pPr>
            <a:r>
              <a:rPr lang="uk-UA" sz="4400" dirty="0" smtClean="0">
                <a:latin typeface="Verdana" pitchFamily="34" charset="0"/>
              </a:rPr>
              <a:t>                    </a:t>
            </a:r>
            <a:r>
              <a:rPr lang="uk-UA" sz="4400" b="1" dirty="0" smtClean="0">
                <a:latin typeface="Verdana" pitchFamily="34" charset="0"/>
              </a:rPr>
              <a:t>32 </a:t>
            </a:r>
            <a:r>
              <a:rPr lang="uk-UA" sz="4400" b="1" dirty="0" smtClean="0">
                <a:latin typeface="Verdana" pitchFamily="34" charset="0"/>
              </a:rPr>
              <a:t>-      = 17           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000240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3571876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5214950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Обчисли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      9 * 7          9 * 9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        + 1            - 41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         : 8              : 8</a:t>
            </a:r>
          </a:p>
          <a:p>
            <a:pPr>
              <a:buNone/>
            </a:pPr>
            <a:endParaRPr lang="ru-RU" dirty="0">
              <a:latin typeface="Verdana" pitchFamily="34" charset="0"/>
            </a:endParaRPr>
          </a:p>
        </p:txBody>
      </p:sp>
      <p:sp>
        <p:nvSpPr>
          <p:cNvPr id="4" name="Минус 3"/>
          <p:cNvSpPr/>
          <p:nvPr/>
        </p:nvSpPr>
        <p:spPr>
          <a:xfrm flipV="1">
            <a:off x="928662" y="4286256"/>
            <a:ext cx="3143272" cy="11715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4500562" y="4286256"/>
            <a:ext cx="285752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Тема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Вправи </a:t>
            </a:r>
            <a:r>
              <a:rPr lang="uk-UA" sz="4000" b="1" dirty="0" smtClean="0">
                <a:latin typeface="Verdana" pitchFamily="34" charset="0"/>
              </a:rPr>
              <a:t>і задачі на засвоєння таблиці множення числа 9. </a:t>
            </a:r>
          </a:p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Складені задачі, що містять знаходження частини числа. </a:t>
            </a:r>
          </a:p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Складання і розв'язування рівнянь</a:t>
            </a:r>
            <a:r>
              <a:rPr lang="uk-UA" sz="3600" dirty="0" smtClean="0">
                <a:latin typeface="Verdana" pitchFamily="34" charset="0"/>
              </a:rPr>
              <a:t>.</a:t>
            </a:r>
            <a:endParaRPr lang="ru-RU" sz="36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Завдання 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atin typeface="Verdana" pitchFamily="34" charset="0"/>
              </a:rPr>
              <a:t>Вправлятись </a:t>
            </a:r>
            <a:r>
              <a:rPr lang="uk-UA" sz="4800" b="1" dirty="0" smtClean="0">
                <a:latin typeface="Verdana" pitchFamily="34" charset="0"/>
              </a:rPr>
              <a:t>у засвоєнні напам'ять табличних випадків множення числа 9</a:t>
            </a:r>
            <a:r>
              <a:rPr lang="uk-UA" sz="4800" b="1" dirty="0" smtClean="0">
                <a:latin typeface="Verdana" pitchFamily="34" charset="0"/>
              </a:rPr>
              <a:t>.</a:t>
            </a:r>
            <a:endParaRPr lang="uk-UA" sz="4800" b="1" dirty="0" smtClean="0">
              <a:latin typeface="Verdana" pitchFamily="34" charset="0"/>
            </a:endParaRPr>
          </a:p>
          <a:p>
            <a:r>
              <a:rPr lang="uk-UA" sz="4800" b="1" dirty="0" smtClean="0">
                <a:latin typeface="Verdana" pitchFamily="34" charset="0"/>
              </a:rPr>
              <a:t>Розв'язувати рівняння.</a:t>
            </a:r>
          </a:p>
          <a:p>
            <a:endParaRPr lang="uk-UA" sz="4800" b="1" dirty="0" smtClean="0">
              <a:latin typeface="Verdana" pitchFamily="34" charset="0"/>
            </a:endParaRPr>
          </a:p>
          <a:p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/>
          <a:lstStyle/>
          <a:p>
            <a:pPr algn="ctr"/>
            <a:r>
              <a:rPr lang="uk-UA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Знати</a:t>
            </a:r>
            <a:r>
              <a:rPr lang="uk-UA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 </a:t>
            </a:r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lnSpcReduction="10000"/>
          </a:bodyPr>
          <a:lstStyle/>
          <a:p>
            <a:r>
              <a:rPr lang="uk-UA" sz="5400" b="1" dirty="0" smtClean="0">
                <a:latin typeface="Verdana" pitchFamily="34" charset="0"/>
              </a:rPr>
              <a:t>Таблицю </a:t>
            </a:r>
            <a:r>
              <a:rPr lang="uk-UA" sz="5400" b="1" dirty="0" smtClean="0">
                <a:latin typeface="Verdana" pitchFamily="34" charset="0"/>
              </a:rPr>
              <a:t>множення числа </a:t>
            </a:r>
            <a:r>
              <a:rPr lang="uk-UA" sz="5400" b="1" dirty="0" smtClean="0">
                <a:latin typeface="Verdana" pitchFamily="34" charset="0"/>
              </a:rPr>
              <a:t>9</a:t>
            </a:r>
            <a:endParaRPr lang="uk-UA" sz="5400" b="1" dirty="0" smtClean="0">
              <a:latin typeface="Verdana" pitchFamily="34" charset="0"/>
            </a:endParaRPr>
          </a:p>
          <a:p>
            <a:r>
              <a:rPr lang="uk-UA" sz="5400" b="1" dirty="0" smtClean="0">
                <a:latin typeface="Verdana" pitchFamily="34" charset="0"/>
              </a:rPr>
              <a:t>Як розв'язувати </a:t>
            </a:r>
            <a:r>
              <a:rPr lang="uk-UA" sz="5400" b="1" dirty="0" smtClean="0">
                <a:latin typeface="Verdana" pitchFamily="34" charset="0"/>
              </a:rPr>
              <a:t>рівняння</a:t>
            </a:r>
            <a:endParaRPr lang="uk-UA" sz="5400" b="1" dirty="0" smtClean="0">
              <a:latin typeface="Verdana" pitchFamily="34" charset="0"/>
            </a:endParaRPr>
          </a:p>
          <a:p>
            <a:r>
              <a:rPr lang="uk-UA" sz="5400" b="1" dirty="0" smtClean="0">
                <a:latin typeface="Verdana" pitchFamily="34" charset="0"/>
              </a:rPr>
              <a:t>Знаходити частину від числа</a:t>
            </a:r>
          </a:p>
          <a:p>
            <a:endParaRPr lang="ru-RU" sz="36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Вміти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atin typeface="Verdana" pitchFamily="34" charset="0"/>
              </a:rPr>
              <a:t>Виконувати обчислення</a:t>
            </a:r>
            <a:endParaRPr lang="uk-UA" sz="6000" b="1" dirty="0" smtClean="0">
              <a:latin typeface="Verdana" pitchFamily="34" charset="0"/>
            </a:endParaRPr>
          </a:p>
          <a:p>
            <a:r>
              <a:rPr lang="uk-UA" sz="6000" b="1" dirty="0" smtClean="0">
                <a:latin typeface="Verdana" pitchFamily="34" charset="0"/>
              </a:rPr>
              <a:t>Розв'язувати задачі</a:t>
            </a:r>
            <a:endParaRPr lang="ru-RU" sz="60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Задача №399(1)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sz="4400" b="1" dirty="0" smtClean="0">
              <a:latin typeface="Verdana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  <a:cs typeface="Times New Roman" pitchFamily="18" charset="0"/>
              </a:rPr>
              <a:t>72 – 72 : 8 = 63 (кв.)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  <a:cs typeface="Times New Roman" pitchFamily="18" charset="0"/>
              </a:rPr>
              <a:t>Відповідь: 63 квартири.</a:t>
            </a:r>
          </a:p>
          <a:p>
            <a:pPr algn="ctr">
              <a:buNone/>
            </a:pPr>
            <a:endParaRPr lang="uk-UA" sz="4400" dirty="0" smtClean="0"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Задача №399(2)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643998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i="1" dirty="0" smtClean="0">
                <a:latin typeface="Verdana" pitchFamily="34" charset="0"/>
              </a:rPr>
              <a:t>               </a:t>
            </a:r>
            <a:r>
              <a:rPr lang="uk-UA" sz="4400" dirty="0" smtClean="0">
                <a:latin typeface="Verdana" pitchFamily="34" charset="0"/>
              </a:rPr>
              <a:t>Було:</a:t>
            </a:r>
            <a:r>
              <a:rPr lang="uk-UA" sz="4400" b="1" i="1" dirty="0" smtClean="0">
                <a:latin typeface="Verdana" pitchFamily="34" charset="0"/>
              </a:rPr>
              <a:t>  </a:t>
            </a:r>
          </a:p>
          <a:p>
            <a:pPr>
              <a:buNone/>
            </a:pPr>
            <a:r>
              <a:rPr lang="uk-UA" sz="4400" b="1" i="1" dirty="0" smtClean="0">
                <a:latin typeface="Verdana" pitchFamily="34" charset="0"/>
              </a:rPr>
              <a:t>березових </a:t>
            </a:r>
            <a:r>
              <a:rPr lang="uk-UA" sz="4400" dirty="0" smtClean="0">
                <a:latin typeface="Verdana" pitchFamily="34" charset="0"/>
              </a:rPr>
              <a:t>– 48к.</a:t>
            </a:r>
          </a:p>
          <a:p>
            <a:pPr>
              <a:buNone/>
            </a:pPr>
            <a:r>
              <a:rPr lang="uk-UA" sz="4400" b="1" i="1" dirty="0" smtClean="0">
                <a:latin typeface="Verdana" pitchFamily="34" charset="0"/>
              </a:rPr>
              <a:t>соснових</a:t>
            </a:r>
            <a:r>
              <a:rPr lang="uk-UA" sz="4400" dirty="0" smtClean="0">
                <a:latin typeface="Verdana" pitchFamily="34" charset="0"/>
              </a:rPr>
              <a:t> – 36к.</a:t>
            </a:r>
          </a:p>
          <a:p>
            <a:pPr>
              <a:buNone/>
            </a:pPr>
            <a:r>
              <a:rPr lang="uk-UA" sz="4400" b="1" i="1" dirty="0" smtClean="0">
                <a:latin typeface="Verdana" pitchFamily="34" charset="0"/>
              </a:rPr>
              <a:t>             </a:t>
            </a:r>
            <a:r>
              <a:rPr lang="uk-UA" sz="4400" dirty="0" smtClean="0">
                <a:latin typeface="Verdana" pitchFamily="34" charset="0"/>
              </a:rPr>
              <a:t>Розпиляли:</a:t>
            </a:r>
          </a:p>
          <a:p>
            <a:pPr>
              <a:buNone/>
            </a:pPr>
            <a:r>
              <a:rPr lang="uk-UA" sz="4400" b="1" i="1" dirty="0" smtClean="0">
                <a:latin typeface="Verdana" pitchFamily="34" charset="0"/>
              </a:rPr>
              <a:t>березові – </a:t>
            </a:r>
            <a:r>
              <a:rPr lang="uk-UA" sz="4400" i="1" dirty="0" smtClean="0">
                <a:latin typeface="Verdana" pitchFamily="34" charset="0"/>
              </a:rPr>
              <a:t>всі</a:t>
            </a:r>
          </a:p>
          <a:p>
            <a:pPr>
              <a:buNone/>
            </a:pPr>
            <a:r>
              <a:rPr lang="uk-UA" sz="4400" b="1" i="1" dirty="0" smtClean="0">
                <a:latin typeface="Verdana" pitchFamily="34" charset="0"/>
              </a:rPr>
              <a:t>соснові –?</a:t>
            </a:r>
            <a:r>
              <a:rPr lang="uk-UA" sz="4400" i="1" dirty="0" smtClean="0">
                <a:latin typeface="Verdana" pitchFamily="34" charset="0"/>
              </a:rPr>
              <a:t>четверту</a:t>
            </a:r>
            <a:r>
              <a:rPr lang="uk-UA" sz="4400" b="1" i="1" dirty="0" smtClean="0">
                <a:latin typeface="Verdana" pitchFamily="34" charset="0"/>
              </a:rPr>
              <a:t> </a:t>
            </a:r>
            <a:r>
              <a:rPr lang="uk-UA" sz="4400" i="1" dirty="0" smtClean="0">
                <a:latin typeface="Verdana" pitchFamily="34" charset="0"/>
              </a:rPr>
              <a:t>частину</a:t>
            </a:r>
            <a:endParaRPr lang="uk-UA" sz="4400" dirty="0" smtClean="0">
              <a:latin typeface="Verdana" pitchFamily="34" charset="0"/>
            </a:endParaRPr>
          </a:p>
          <a:p>
            <a:pPr>
              <a:buNone/>
            </a:pPr>
            <a:endParaRPr lang="ru-RU" sz="4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409</TotalTime>
  <Words>395</Words>
  <Application>Microsoft Office PowerPoint</Application>
  <PresentationFormat>Экран (4:3)</PresentationFormat>
  <Paragraphs>76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Перевір себе</vt:lpstr>
      <vt:lpstr>Знайди невідомі числа</vt:lpstr>
      <vt:lpstr>Обчисли </vt:lpstr>
      <vt:lpstr>Тема </vt:lpstr>
      <vt:lpstr>Завдання </vt:lpstr>
      <vt:lpstr>Знати </vt:lpstr>
      <vt:lpstr>Вміти </vt:lpstr>
      <vt:lpstr>Задача №399(1) </vt:lpstr>
      <vt:lpstr>Задача №399(2) </vt:lpstr>
      <vt:lpstr> </vt:lpstr>
      <vt:lpstr>Самостійна робота</vt:lpstr>
      <vt:lpstr>Лист самоконтролю</vt:lpstr>
      <vt:lpstr>Домашнє завдання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Реревір с</dc:title>
  <dc:creator>Admin</dc:creator>
  <cp:lastModifiedBy>Admin</cp:lastModifiedBy>
  <cp:revision>45</cp:revision>
  <dcterms:created xsi:type="dcterms:W3CDTF">2010-09-30T16:26:59Z</dcterms:created>
  <dcterms:modified xsi:type="dcterms:W3CDTF">2010-11-19T13:29:42Z</dcterms:modified>
</cp:coreProperties>
</file>