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0" r:id="rId4"/>
    <p:sldId id="261" r:id="rId5"/>
    <p:sldId id="262" r:id="rId6"/>
    <p:sldId id="265" r:id="rId7"/>
    <p:sldId id="264" r:id="rId8"/>
    <p:sldId id="263" r:id="rId9"/>
    <p:sldId id="26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642910" y="2428868"/>
            <a:ext cx="3214710" cy="17145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Verdana" pitchFamily="34" charset="0"/>
              </a:rPr>
              <a:t>8 * 5 : 8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4286248" y="2214554"/>
            <a:ext cx="4214842" cy="164307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Verdana" pitchFamily="34" charset="0"/>
              </a:rPr>
              <a:t>80 – 9 * 7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500166" y="785794"/>
            <a:ext cx="3286148" cy="15716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Verdana" pitchFamily="34" charset="0"/>
              </a:rPr>
              <a:t>9 * 2 </a:t>
            </a:r>
            <a:r>
              <a:rPr lang="uk-UA" sz="3200" b="1" dirty="0" smtClean="0">
                <a:latin typeface="Verdana" pitchFamily="34" charset="0"/>
              </a:rPr>
              <a:t>: 3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1714480" y="4000504"/>
            <a:ext cx="3929090" cy="192882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Verdana" pitchFamily="34" charset="0"/>
              </a:rPr>
              <a:t>7 * 8 - 48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5572132" y="4572008"/>
            <a:ext cx="3071834" cy="17145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Verdana" pitchFamily="34" charset="0"/>
              </a:rPr>
              <a:t>24 + 8 * 9</a:t>
            </a:r>
            <a:endParaRPr lang="ru-RU" sz="2400" b="1" dirty="0">
              <a:latin typeface="Verdana" pitchFamily="34" charset="0"/>
            </a:endParaRPr>
          </a:p>
        </p:txBody>
      </p:sp>
      <p:sp>
        <p:nvSpPr>
          <p:cNvPr id="12" name="24-конечная звезда 11"/>
          <p:cNvSpPr/>
          <p:nvPr/>
        </p:nvSpPr>
        <p:spPr>
          <a:xfrm>
            <a:off x="5429256" y="928670"/>
            <a:ext cx="1928826" cy="1643074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лыбающееся лицо 12"/>
          <p:cNvSpPr/>
          <p:nvPr/>
        </p:nvSpPr>
        <p:spPr>
          <a:xfrm>
            <a:off x="5929322" y="1285860"/>
            <a:ext cx="1000132" cy="92869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Домашнє завдання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800" b="1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800" b="1" smtClean="0">
                <a:latin typeface="Verdana" pitchFamily="34" charset="0"/>
              </a:rPr>
              <a:t>№ </a:t>
            </a:r>
            <a:r>
              <a:rPr lang="uk-UA" sz="4800" b="1" dirty="0" smtClean="0">
                <a:latin typeface="Verdana" pitchFamily="34" charset="0"/>
              </a:rPr>
              <a:t>467, 468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Тема</a:t>
            </a:r>
            <a:r>
              <a:rPr lang="uk-UA" sz="4400" b="1" dirty="0" smtClean="0">
                <a:latin typeface="Verdana" pitchFamily="34" charset="0"/>
              </a:rPr>
              <a:t>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Лічба в межах 199.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Попереднє і наступне числа до даного числа.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Задачі на сумісні дії першого і другого ступеня. 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Завдання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572560" cy="5143536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Verdana" pitchFamily="34" charset="0"/>
              </a:rPr>
              <a:t>Ознайомити з усною нумерацією чисел другої сотні</a:t>
            </a:r>
          </a:p>
          <a:p>
            <a:r>
              <a:rPr lang="uk-UA" sz="4800" b="1" dirty="0" smtClean="0">
                <a:latin typeface="Verdana" pitchFamily="34" charset="0"/>
              </a:rPr>
              <a:t>Розв'язувати задачі на сумісні дії першого і другого ступенів</a:t>
            </a:r>
          </a:p>
          <a:p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</a:t>
            </a:r>
            <a:r>
              <a:rPr lang="uk-UA" sz="4400" b="1" dirty="0" smtClean="0">
                <a:latin typeface="Verdana" pitchFamily="34" charset="0"/>
              </a:rPr>
              <a:t>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57364"/>
            <a:ext cx="8401080" cy="4467236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atin typeface="Verdana" pitchFamily="34" charset="0"/>
              </a:rPr>
              <a:t>Нумерацію другої сотні</a:t>
            </a:r>
          </a:p>
          <a:p>
            <a:r>
              <a:rPr lang="uk-UA" sz="5400" b="1" dirty="0" smtClean="0">
                <a:latin typeface="Verdana" pitchFamily="34" charset="0"/>
              </a:rPr>
              <a:t>Попереднє і наступне число до даного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Вміти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143536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atin typeface="Verdana" pitchFamily="34" charset="0"/>
              </a:rPr>
              <a:t>Називати складові чисел другої сотні, рахувати в межах другої сотні</a:t>
            </a:r>
            <a:endParaRPr lang="ru-RU" sz="6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Назви числа</a:t>
            </a:r>
            <a:endParaRPr lang="ru-RU" sz="6000" b="1" dirty="0"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1935163"/>
          <a:ext cx="8715438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6"/>
                <a:gridCol w="2905146"/>
                <a:gridCol w="29051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Verdana" pitchFamily="34" charset="0"/>
                        </a:rPr>
                        <a:t>Сотні </a:t>
                      </a:r>
                      <a:endParaRPr lang="ru-RU" sz="4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atin typeface="Verdana" pitchFamily="34" charset="0"/>
                        </a:rPr>
                        <a:t>Десятки </a:t>
                      </a:r>
                      <a:endParaRPr lang="ru-RU" sz="40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atin typeface="Verdana" pitchFamily="34" charset="0"/>
                        </a:rPr>
                        <a:t>Одиниці </a:t>
                      </a:r>
                      <a:endParaRPr lang="ru-RU" sz="40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9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9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0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2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4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6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Задача 465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472518" cy="511017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Verdana" pitchFamily="34" charset="0"/>
              </a:rPr>
              <a:t>        </a:t>
            </a:r>
          </a:p>
          <a:p>
            <a:pPr>
              <a:buNone/>
            </a:pPr>
            <a:endParaRPr lang="uk-UA" dirty="0" smtClean="0">
              <a:latin typeface="Verdana" pitchFamily="34" charset="0"/>
            </a:endParaRPr>
          </a:p>
          <a:p>
            <a:pPr>
              <a:buNone/>
            </a:pPr>
            <a:endParaRPr lang="uk-UA" dirty="0" smtClean="0">
              <a:latin typeface="Verdana" pitchFamily="34" charset="0"/>
            </a:endParaRP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             </a:t>
            </a:r>
            <a:r>
              <a:rPr lang="uk-UA" dirty="0" smtClean="0">
                <a:latin typeface="Verdana" pitchFamily="34" charset="0"/>
              </a:rPr>
              <a:t>    </a:t>
            </a: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44 </a:t>
            </a:r>
            <a:r>
              <a:rPr lang="uk-UA" sz="3600" b="1" dirty="0" smtClean="0">
                <a:latin typeface="Verdana" pitchFamily="34" charset="0"/>
              </a:rPr>
              <a:t>д. </a:t>
            </a:r>
            <a:r>
              <a:rPr lang="uk-UA" sz="3600" b="1" dirty="0" smtClean="0">
                <a:latin typeface="Verdana" pitchFamily="34" charset="0"/>
              </a:rPr>
              <a:t>вздовж тротуару</a:t>
            </a:r>
          </a:p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80</a:t>
            </a:r>
            <a:r>
              <a:rPr lang="uk-UA" sz="3600" b="1" dirty="0" smtClean="0">
                <a:latin typeface="Verdana" pitchFamily="34" charset="0"/>
              </a:rPr>
              <a:t> д. </a:t>
            </a:r>
          </a:p>
          <a:p>
            <a:pPr>
              <a:buNone/>
            </a:pPr>
            <a:r>
              <a:rPr lang="uk-UA" sz="3600" b="1" dirty="0" smtClean="0">
                <a:latin typeface="Verdana" pitchFamily="34" charset="0"/>
              </a:rPr>
              <a:t>            </a:t>
            </a:r>
            <a:r>
              <a:rPr lang="uk-UA" sz="3600" b="1" dirty="0" smtClean="0">
                <a:latin typeface="Verdana" pitchFamily="34" charset="0"/>
              </a:rPr>
              <a:t> решта – </a:t>
            </a:r>
            <a:r>
              <a:rPr lang="uk-UA" sz="3600" b="1" dirty="0" smtClean="0">
                <a:latin typeface="Verdana" pitchFamily="34" charset="0"/>
              </a:rPr>
              <a:t>в </a:t>
            </a: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4</a:t>
            </a:r>
            <a:r>
              <a:rPr lang="uk-UA" sz="3600" b="1" dirty="0" smtClean="0">
                <a:latin typeface="Verdana" pitchFamily="34" charset="0"/>
              </a:rPr>
              <a:t> ряди по</a:t>
            </a: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 ?</a:t>
            </a:r>
            <a:endParaRPr lang="en-US" sz="3600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0000"/>
                </a:solidFill>
                <a:latin typeface="Verdana" pitchFamily="34" charset="0"/>
              </a:rPr>
              <a:t>                                                       </a:t>
            </a:r>
            <a:endParaRPr lang="ru-RU" sz="3600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1714480" y="2786058"/>
            <a:ext cx="428628" cy="1857388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 descr="D:\Оля\фотки\малю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1583001" cy="1785950"/>
          </a:xfrm>
          <a:prstGeom prst="rect">
            <a:avLst/>
          </a:prstGeom>
          <a:noFill/>
        </p:spPr>
      </p:pic>
      <p:pic>
        <p:nvPicPr>
          <p:cNvPr id="1029" name="Picture 5" descr="D:\Оля\фотки\малю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54" y="4500570"/>
            <a:ext cx="1684305" cy="1900242"/>
          </a:xfrm>
          <a:prstGeom prst="rect">
            <a:avLst/>
          </a:prstGeom>
          <a:noFill/>
        </p:spPr>
      </p:pic>
      <p:pic>
        <p:nvPicPr>
          <p:cNvPr id="1026" name="Picture 2" descr="D:\Оля\фотки\малюнки\default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71480"/>
            <a:ext cx="1356188" cy="1857388"/>
          </a:xfrm>
          <a:prstGeom prst="rect">
            <a:avLst/>
          </a:prstGeom>
          <a:noFill/>
        </p:spPr>
      </p:pic>
      <p:pic>
        <p:nvPicPr>
          <p:cNvPr id="5" name="Picture 3" descr="D:\Оля\фотки\малюнки\default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357694"/>
            <a:ext cx="1571636" cy="2152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>
                <a:latin typeface="Verdana" pitchFamily="34" charset="0"/>
              </a:rPr>
              <a:t>№ 466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Verdana" pitchFamily="34" charset="0"/>
              </a:rPr>
              <a:t>Лист самоконтролю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67 – 9 = 58            (82 – 19) : 7 = 9 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72 : 8 : 3 =3            3 * 4 + 48 = 60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18 : 9 * 8 = 16        61 –(7 + 9) = 45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41 – 7 * 5 = 6         56 : 7 : 4 = 2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81 : 9 - 9 = 0           96 – 9 * 4 = 60</a:t>
            </a:r>
          </a:p>
          <a:p>
            <a:pPr>
              <a:buNone/>
            </a:pPr>
            <a:r>
              <a:rPr lang="uk-UA" sz="2800" b="1" dirty="0" smtClean="0">
                <a:latin typeface="Verdana" pitchFamily="34" charset="0"/>
              </a:rPr>
              <a:t>84 – 19 – 3 = 62     5 *(19 – 13) = 30</a:t>
            </a:r>
            <a:endParaRPr lang="ru-RU" sz="28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222</Words>
  <PresentationFormat>Экран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Слайд 1</vt:lpstr>
      <vt:lpstr>Тема </vt:lpstr>
      <vt:lpstr>Завдання</vt:lpstr>
      <vt:lpstr>Знати </vt:lpstr>
      <vt:lpstr>Вміти</vt:lpstr>
      <vt:lpstr>Назви числа</vt:lpstr>
      <vt:lpstr>Задача 465</vt:lpstr>
      <vt:lpstr>Самостійна робота 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16</cp:revision>
  <dcterms:modified xsi:type="dcterms:W3CDTF">2010-11-19T14:49:37Z</dcterms:modified>
</cp:coreProperties>
</file>