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9" r:id="rId3"/>
    <p:sldId id="270" r:id="rId4"/>
    <p:sldId id="263" r:id="rId5"/>
    <p:sldId id="268" r:id="rId6"/>
    <p:sldId id="261" r:id="rId7"/>
    <p:sldId id="260" r:id="rId8"/>
    <p:sldId id="267" r:id="rId9"/>
    <p:sldId id="266" r:id="rId10"/>
    <p:sldId id="265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15" autoAdjust="0"/>
  </p:normalViewPr>
  <p:slideViewPr>
    <p:cSldViewPr>
      <p:cViewPr varScale="1">
        <p:scale>
          <a:sx n="66" d="100"/>
          <a:sy n="66" d="100"/>
        </p:scale>
        <p:origin x="-55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0"/>
            <a:ext cx="7851648" cy="100010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Verdana" pitchFamily="34" charset="0"/>
              </a:rPr>
              <a:t>Перев</a:t>
            </a:r>
            <a:r>
              <a:rPr lang="uk-UA" dirty="0" smtClean="0">
                <a:latin typeface="Verdana" pitchFamily="34" charset="0"/>
              </a:rPr>
              <a:t>і</a:t>
            </a:r>
            <a:r>
              <a:rPr lang="ru-RU" dirty="0" err="1" smtClean="0">
                <a:latin typeface="Verdana" pitchFamily="34" charset="0"/>
              </a:rPr>
              <a:t>р</a:t>
            </a:r>
            <a:r>
              <a:rPr lang="ru-RU" dirty="0" smtClean="0">
                <a:latin typeface="Verdana" pitchFamily="34" charset="0"/>
              </a:rPr>
              <a:t> себе</a:t>
            </a:r>
            <a:endParaRPr lang="ru-RU" dirty="0">
              <a:latin typeface="Verdan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000108"/>
            <a:ext cx="7854696" cy="5500726"/>
          </a:xfrm>
        </p:spPr>
        <p:txBody>
          <a:bodyPr>
            <a:normAutofit/>
          </a:bodyPr>
          <a:lstStyle/>
          <a:p>
            <a:pPr algn="ctr"/>
            <a:r>
              <a:rPr lang="uk-UA" b="1" dirty="0" smtClean="0">
                <a:latin typeface="Verdana" pitchFamily="34" charset="0"/>
              </a:rPr>
              <a:t>№ 423</a:t>
            </a:r>
          </a:p>
          <a:p>
            <a:pPr algn="l"/>
            <a:r>
              <a:rPr lang="uk-UA" b="1" dirty="0" smtClean="0">
                <a:latin typeface="Verdana" pitchFamily="34" charset="0"/>
              </a:rPr>
              <a:t>64 : х = 8     24 : </a:t>
            </a:r>
            <a:r>
              <a:rPr lang="uk-UA" b="1" dirty="0" err="1" smtClean="0">
                <a:latin typeface="Verdana" pitchFamily="34" charset="0"/>
              </a:rPr>
              <a:t>х</a:t>
            </a:r>
            <a:r>
              <a:rPr lang="uk-UA" b="1" dirty="0" smtClean="0">
                <a:latin typeface="Verdana" pitchFamily="34" charset="0"/>
              </a:rPr>
              <a:t> = 8      42 : </a:t>
            </a:r>
            <a:r>
              <a:rPr lang="uk-UA" b="1" dirty="0" err="1" smtClean="0">
                <a:latin typeface="Verdana" pitchFamily="34" charset="0"/>
              </a:rPr>
              <a:t>х</a:t>
            </a:r>
            <a:r>
              <a:rPr lang="uk-UA" b="1" dirty="0" smtClean="0">
                <a:latin typeface="Verdana" pitchFamily="34" charset="0"/>
              </a:rPr>
              <a:t> = 6</a:t>
            </a:r>
          </a:p>
          <a:p>
            <a:pPr algn="l"/>
            <a:r>
              <a:rPr lang="uk-UA" b="1" dirty="0" smtClean="0">
                <a:latin typeface="Verdana" pitchFamily="34" charset="0"/>
              </a:rPr>
              <a:t>Х = 64 : 8     х = 24 : 8      </a:t>
            </a:r>
            <a:r>
              <a:rPr lang="uk-UA" b="1" dirty="0" err="1" smtClean="0">
                <a:latin typeface="Verdana" pitchFamily="34" charset="0"/>
              </a:rPr>
              <a:t>х</a:t>
            </a:r>
            <a:r>
              <a:rPr lang="uk-UA" b="1" dirty="0" smtClean="0">
                <a:latin typeface="Verdana" pitchFamily="34" charset="0"/>
              </a:rPr>
              <a:t> = 42 : 6 </a:t>
            </a:r>
          </a:p>
          <a:p>
            <a:pPr algn="l"/>
            <a:r>
              <a:rPr lang="uk-UA" b="1" u="sng" dirty="0" smtClean="0">
                <a:latin typeface="Verdana" pitchFamily="34" charset="0"/>
              </a:rPr>
              <a:t>Х = 8            х = 3              </a:t>
            </a:r>
            <a:r>
              <a:rPr lang="uk-UA" b="1" u="sng" dirty="0" err="1" smtClean="0">
                <a:latin typeface="Verdana" pitchFamily="34" charset="0"/>
              </a:rPr>
              <a:t>х</a:t>
            </a:r>
            <a:r>
              <a:rPr lang="uk-UA" b="1" u="sng" dirty="0" smtClean="0">
                <a:latin typeface="Verdana" pitchFamily="34" charset="0"/>
              </a:rPr>
              <a:t> = 7</a:t>
            </a:r>
          </a:p>
          <a:p>
            <a:pPr algn="l"/>
            <a:r>
              <a:rPr lang="uk-UA" b="1" dirty="0" smtClean="0">
                <a:latin typeface="Verdana" pitchFamily="34" charset="0"/>
              </a:rPr>
              <a:t>64 : 8 = 8     24 : 3 = 8      42 : 7 = 6</a:t>
            </a:r>
          </a:p>
          <a:p>
            <a:pPr algn="ctr"/>
            <a:r>
              <a:rPr lang="uk-UA" b="1" dirty="0" smtClean="0">
                <a:latin typeface="Verdana" pitchFamily="34" charset="0"/>
              </a:rPr>
              <a:t>№ 424</a:t>
            </a:r>
          </a:p>
          <a:p>
            <a:pPr algn="ctr"/>
            <a:r>
              <a:rPr lang="en-US" b="1" dirty="0" smtClean="0">
                <a:latin typeface="Verdana" pitchFamily="34" charset="0"/>
              </a:rPr>
              <a:t>K</a:t>
            </a:r>
            <a:r>
              <a:rPr lang="uk-UA" b="1" dirty="0" smtClean="0">
                <a:latin typeface="Verdana" pitchFamily="34" charset="0"/>
              </a:rPr>
              <a:t> : 8, якщо </a:t>
            </a:r>
            <a:r>
              <a:rPr lang="en-US" b="1" dirty="0" smtClean="0">
                <a:latin typeface="Verdana" pitchFamily="34" charset="0"/>
              </a:rPr>
              <a:t>k =</a:t>
            </a:r>
            <a:r>
              <a:rPr lang="uk-UA" b="1" dirty="0" smtClean="0">
                <a:latin typeface="Verdana" pitchFamily="34" charset="0"/>
              </a:rPr>
              <a:t>16, 24, 40, 64</a:t>
            </a:r>
          </a:p>
          <a:p>
            <a:pPr algn="l"/>
            <a:r>
              <a:rPr lang="uk-UA" b="1" dirty="0" smtClean="0">
                <a:latin typeface="Verdana" pitchFamily="34" charset="0"/>
              </a:rPr>
              <a:t>16 : 8 = 2</a:t>
            </a:r>
          </a:p>
          <a:p>
            <a:pPr algn="l"/>
            <a:r>
              <a:rPr lang="uk-UA" b="1" dirty="0" smtClean="0">
                <a:latin typeface="Verdana" pitchFamily="34" charset="0"/>
              </a:rPr>
              <a:t>24 : 8 = 3</a:t>
            </a:r>
          </a:p>
          <a:p>
            <a:pPr algn="l"/>
            <a:r>
              <a:rPr lang="uk-UA" b="1" dirty="0" smtClean="0">
                <a:latin typeface="Verdana" pitchFamily="34" charset="0"/>
              </a:rPr>
              <a:t>40 : 8 = 5</a:t>
            </a:r>
          </a:p>
          <a:p>
            <a:pPr algn="l"/>
            <a:r>
              <a:rPr lang="uk-UA" b="1" dirty="0" smtClean="0">
                <a:latin typeface="Verdana" pitchFamily="34" charset="0"/>
              </a:rPr>
              <a:t>64 : 8 = 8</a:t>
            </a:r>
          </a:p>
          <a:p>
            <a:pPr algn="l"/>
            <a:endParaRPr lang="uk-UA" b="1" dirty="0" smtClean="0">
              <a:latin typeface="Verdana" pitchFamily="34" charset="0"/>
            </a:endParaRPr>
          </a:p>
          <a:p>
            <a:pPr algn="l"/>
            <a:endParaRPr lang="uk-UA" b="1" dirty="0" smtClean="0">
              <a:latin typeface="Verdana" pitchFamily="34" charset="0"/>
            </a:endParaRPr>
          </a:p>
          <a:p>
            <a:pPr algn="l"/>
            <a:endParaRPr lang="ru-RU" b="1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400" b="1" dirty="0" smtClean="0">
                <a:latin typeface="Verdana" pitchFamily="34" charset="0"/>
              </a:rPr>
              <a:t>Лист самоконтролю</a:t>
            </a:r>
            <a:endParaRPr lang="ru-RU" sz="44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uk-UA" sz="2400" b="1" dirty="0" smtClean="0">
                <a:latin typeface="Verdana" pitchFamily="34" charset="0"/>
              </a:rPr>
              <a:t>3 РІВЕНЬ</a:t>
            </a:r>
          </a:p>
          <a:p>
            <a:pPr>
              <a:buNone/>
            </a:pPr>
            <a:r>
              <a:rPr lang="uk-UA" sz="2400" b="1" dirty="0" smtClean="0">
                <a:latin typeface="Verdana" pitchFamily="34" charset="0"/>
              </a:rPr>
              <a:t>8 : 2 = 4            9 : 3 = 3            18 : 9 = 2</a:t>
            </a:r>
          </a:p>
          <a:p>
            <a:pPr>
              <a:buNone/>
            </a:pPr>
            <a:r>
              <a:rPr lang="uk-UA" sz="2400" b="1" dirty="0" smtClean="0">
                <a:latin typeface="Verdana" pitchFamily="34" charset="0"/>
              </a:rPr>
              <a:t>14 : 2 = 7         18 : 3 = 6           36 : 9 = 4</a:t>
            </a:r>
          </a:p>
          <a:p>
            <a:pPr>
              <a:buNone/>
            </a:pPr>
            <a:r>
              <a:rPr lang="uk-UA" sz="2400" b="1" dirty="0" smtClean="0">
                <a:latin typeface="Verdana" pitchFamily="34" charset="0"/>
              </a:rPr>
              <a:t>18 : 2 = 9         27 : 3 = 9           72 : 9 = 8</a:t>
            </a:r>
          </a:p>
          <a:p>
            <a:pPr algn="ctr">
              <a:buNone/>
            </a:pPr>
            <a:r>
              <a:rPr lang="uk-UA" sz="2400" b="1" dirty="0" smtClean="0">
                <a:latin typeface="Verdana" pitchFamily="34" charset="0"/>
              </a:rPr>
              <a:t>4 РІВЕНЬ</a:t>
            </a:r>
          </a:p>
          <a:p>
            <a:pPr>
              <a:buNone/>
            </a:pPr>
            <a:r>
              <a:rPr lang="uk-UA" sz="2400" b="1" dirty="0" smtClean="0">
                <a:latin typeface="Verdana" pitchFamily="34" charset="0"/>
              </a:rPr>
              <a:t>(41 – 7 – 3 – 4) : 3 = 9(к.)- залишилося у кожного брата.</a:t>
            </a:r>
          </a:p>
          <a:p>
            <a:pPr>
              <a:buNone/>
            </a:pPr>
            <a:r>
              <a:rPr lang="uk-UA" sz="2400" b="1" dirty="0" smtClean="0">
                <a:latin typeface="Verdana" pitchFamily="34" charset="0"/>
              </a:rPr>
              <a:t>1)7 +9 =16(к.) у одного брата;</a:t>
            </a:r>
          </a:p>
          <a:p>
            <a:pPr>
              <a:buNone/>
            </a:pPr>
            <a:r>
              <a:rPr lang="uk-UA" sz="2400" b="1" dirty="0" smtClean="0">
                <a:latin typeface="Verdana" pitchFamily="34" charset="0"/>
              </a:rPr>
              <a:t>2)3 +9 =12(к.) у другого;</a:t>
            </a:r>
          </a:p>
          <a:p>
            <a:pPr>
              <a:buNone/>
            </a:pPr>
            <a:r>
              <a:rPr lang="uk-UA" sz="2400" b="1" dirty="0" smtClean="0">
                <a:latin typeface="Verdana" pitchFamily="34" charset="0"/>
              </a:rPr>
              <a:t>3)4 +9 =13(к.) у третього. </a:t>
            </a:r>
          </a:p>
          <a:p>
            <a:pPr>
              <a:buNone/>
            </a:pPr>
            <a:r>
              <a:rPr lang="uk-UA" sz="2400" b="1" dirty="0" smtClean="0">
                <a:latin typeface="Verdana" pitchFamily="34" charset="0"/>
              </a:rPr>
              <a:t>Відповідь: 16, 12, 13 карасів.</a:t>
            </a:r>
            <a:endParaRPr lang="ru-RU" sz="2400" b="1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smtClean="0">
                <a:latin typeface="Verdana" pitchFamily="34" charset="0"/>
              </a:rPr>
              <a:t>Домашнє завдання</a:t>
            </a:r>
            <a:endParaRPr lang="ru-RU" b="1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uk-UA" sz="4800" b="1" dirty="0" smtClean="0">
                <a:latin typeface="Verdana" pitchFamily="34" charset="0"/>
              </a:rPr>
              <a:t>№ 431</a:t>
            </a:r>
          </a:p>
          <a:p>
            <a:pPr algn="ctr">
              <a:buNone/>
            </a:pPr>
            <a:r>
              <a:rPr lang="uk-UA" sz="4800" b="1" dirty="0" smtClean="0">
                <a:latin typeface="Verdana" pitchFamily="34" charset="0"/>
              </a:rPr>
              <a:t> або</a:t>
            </a:r>
          </a:p>
          <a:p>
            <a:pPr algn="ctr">
              <a:buNone/>
            </a:pPr>
            <a:r>
              <a:rPr lang="uk-UA" sz="4800" b="1" dirty="0" smtClean="0">
                <a:latin typeface="Verdana" pitchFamily="34" charset="0"/>
              </a:rPr>
              <a:t>№432</a:t>
            </a:r>
            <a:endParaRPr lang="ru-RU" sz="4800" b="1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857256"/>
          </a:xfrm>
        </p:spPr>
        <p:txBody>
          <a:bodyPr/>
          <a:lstStyle/>
          <a:p>
            <a:pPr algn="ctr"/>
            <a:r>
              <a:rPr lang="uk-UA" b="1" dirty="0" smtClean="0">
                <a:latin typeface="Verdana" pitchFamily="34" charset="0"/>
              </a:rPr>
              <a:t>Пригадай:</a:t>
            </a:r>
            <a:endParaRPr lang="ru-RU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3874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000" b="1" dirty="0" smtClean="0">
                <a:latin typeface="Verdana" pitchFamily="34" charset="0"/>
              </a:rPr>
              <a:t>З одного прикладу на </a:t>
            </a:r>
            <a:r>
              <a:rPr lang="uk-UA" sz="4000" b="1" dirty="0" smtClean="0">
                <a:solidFill>
                  <a:srgbClr val="FF0000"/>
                </a:solidFill>
                <a:latin typeface="Verdana" pitchFamily="34" charset="0"/>
              </a:rPr>
              <a:t>множення</a:t>
            </a:r>
            <a:r>
              <a:rPr lang="uk-UA" sz="4000" b="1" dirty="0" smtClean="0">
                <a:latin typeface="Verdana" pitchFamily="34" charset="0"/>
              </a:rPr>
              <a:t> можна утворити два приклади на </a:t>
            </a:r>
            <a:r>
              <a:rPr lang="uk-UA" sz="4000" b="1" dirty="0" smtClean="0">
                <a:solidFill>
                  <a:srgbClr val="FF0000"/>
                </a:solidFill>
                <a:latin typeface="Verdana" pitchFamily="34" charset="0"/>
              </a:rPr>
              <a:t>ділення</a:t>
            </a:r>
            <a:r>
              <a:rPr lang="ru-RU" sz="4000" b="1" dirty="0" smtClean="0">
                <a:latin typeface="Verdana" pitchFamily="34" charset="0"/>
              </a:rPr>
              <a:t>:</a:t>
            </a:r>
          </a:p>
          <a:p>
            <a:pPr algn="ctr">
              <a:buNone/>
            </a:pPr>
            <a:r>
              <a:rPr lang="ru-RU" sz="4000" b="1" dirty="0" smtClean="0">
                <a:latin typeface="Verdana" pitchFamily="34" charset="0"/>
              </a:rPr>
              <a:t>6 * 8 = 48</a:t>
            </a:r>
          </a:p>
          <a:p>
            <a:pPr algn="ctr">
              <a:buNone/>
            </a:pPr>
            <a:r>
              <a:rPr lang="ru-RU" sz="4000" b="1" dirty="0" smtClean="0">
                <a:latin typeface="Verdana" pitchFamily="34" charset="0"/>
              </a:rPr>
              <a:t>48 : 6 = 8</a:t>
            </a:r>
          </a:p>
          <a:p>
            <a:pPr algn="ctr">
              <a:buNone/>
            </a:pPr>
            <a:r>
              <a:rPr lang="ru-RU" sz="4000" b="1" dirty="0" smtClean="0">
                <a:latin typeface="Verdana" pitchFamily="34" charset="0"/>
              </a:rPr>
              <a:t>48 : 8 = 6</a:t>
            </a:r>
            <a:r>
              <a:rPr lang="uk-UA" sz="4000" b="1" dirty="0" smtClean="0">
                <a:latin typeface="Verdana" pitchFamily="34" charset="0"/>
              </a:rPr>
              <a:t> </a:t>
            </a:r>
            <a:endParaRPr lang="ru-RU" sz="4000" b="1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latin typeface="Verdana" pitchFamily="34" charset="0"/>
              </a:rPr>
              <a:t>Утвори приклад на ділення</a:t>
            </a:r>
            <a:endParaRPr lang="ru-RU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uk-UA" sz="4800" b="1" dirty="0" smtClean="0">
                <a:latin typeface="Verdana" pitchFamily="34" charset="0"/>
              </a:rPr>
              <a:t>9 * 5 = 45</a:t>
            </a:r>
          </a:p>
          <a:p>
            <a:pPr algn="ctr">
              <a:buNone/>
            </a:pPr>
            <a:r>
              <a:rPr lang="uk-UA" sz="4800" b="1" dirty="0" smtClean="0">
                <a:latin typeface="Verdana" pitchFamily="34" charset="0"/>
              </a:rPr>
              <a:t>9 * 4 = 36</a:t>
            </a:r>
          </a:p>
          <a:p>
            <a:pPr algn="ctr">
              <a:buNone/>
            </a:pPr>
            <a:r>
              <a:rPr lang="uk-UA" sz="4800" b="1" dirty="0" smtClean="0">
                <a:latin typeface="Verdana" pitchFamily="34" charset="0"/>
              </a:rPr>
              <a:t>9 * 8 = 72</a:t>
            </a:r>
          </a:p>
          <a:p>
            <a:pPr algn="ctr">
              <a:buNone/>
            </a:pPr>
            <a:r>
              <a:rPr lang="uk-UA" sz="4800" b="1" dirty="0" smtClean="0">
                <a:latin typeface="Verdana" pitchFamily="34" charset="0"/>
              </a:rPr>
              <a:t>9 * 6 = 54</a:t>
            </a:r>
          </a:p>
          <a:p>
            <a:pPr>
              <a:buNone/>
            </a:pPr>
            <a:endParaRPr lang="uk-UA" sz="4800" b="1" dirty="0" smtClean="0">
              <a:latin typeface="Verdana" pitchFamily="34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Тема 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2984"/>
            <a:ext cx="8715436" cy="5500726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uk-UA" sz="5200" b="1" dirty="0" smtClean="0">
                <a:latin typeface="Verdana" pitchFamily="34" charset="0"/>
              </a:rPr>
              <a:t> Таблиця ділення на 9.</a:t>
            </a:r>
          </a:p>
          <a:p>
            <a:pPr algn="ctr">
              <a:buNone/>
            </a:pPr>
            <a:r>
              <a:rPr lang="uk-UA" sz="5200" b="1" dirty="0" smtClean="0">
                <a:latin typeface="Verdana" pitchFamily="34" charset="0"/>
              </a:rPr>
              <a:t> Вправи й задачі на застосування таблиці ділення на 9. </a:t>
            </a:r>
          </a:p>
          <a:p>
            <a:pPr algn="ctr">
              <a:buNone/>
            </a:pPr>
            <a:r>
              <a:rPr lang="uk-UA" sz="5200" b="1" dirty="0" smtClean="0">
                <a:latin typeface="Verdana" pitchFamily="34" charset="0"/>
              </a:rPr>
              <a:t> Задачі на зведення до одиниці.</a:t>
            </a:r>
          </a:p>
          <a:p>
            <a:pPr algn="ctr">
              <a:buNone/>
            </a:pPr>
            <a:r>
              <a:rPr lang="uk-UA" sz="5200" b="1" dirty="0" smtClean="0">
                <a:latin typeface="Verdana" pitchFamily="34" charset="0"/>
              </a:rPr>
              <a:t> Знаходження частини числа.</a:t>
            </a:r>
            <a:endParaRPr lang="ru-RU" sz="5200" b="1" dirty="0" smtClean="0">
              <a:latin typeface="Verdana" pitchFamily="34" charset="0"/>
            </a:endParaRPr>
          </a:p>
          <a:p>
            <a:pPr algn="ctr">
              <a:buNone/>
            </a:pPr>
            <a:endParaRPr lang="ru-RU" sz="4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928694"/>
          </a:xfrm>
        </p:spPr>
        <p:txBody>
          <a:bodyPr/>
          <a:lstStyle/>
          <a:p>
            <a:pPr algn="ctr"/>
            <a:r>
              <a:rPr lang="uk-UA" b="1" dirty="0" smtClean="0">
                <a:latin typeface="Verdana" pitchFamily="34" charset="0"/>
              </a:rPr>
              <a:t>Завдання </a:t>
            </a:r>
            <a:endParaRPr lang="ru-RU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715436" cy="5357850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latin typeface="Verdana" pitchFamily="34" charset="0"/>
                <a:cs typeface="Times New Roman" pitchFamily="18" charset="0"/>
              </a:rPr>
              <a:t> Удосконалювати навички усного ділення під час виконання завдань різних видів</a:t>
            </a:r>
          </a:p>
          <a:p>
            <a:r>
              <a:rPr lang="uk-UA" sz="3600" b="1" dirty="0" smtClean="0">
                <a:latin typeface="Verdana" pitchFamily="34" charset="0"/>
                <a:cs typeface="Times New Roman" pitchFamily="18" charset="0"/>
              </a:rPr>
              <a:t>Формувати вміння розв'язувати задачі на зведення до одиниці</a:t>
            </a:r>
          </a:p>
          <a:p>
            <a:r>
              <a:rPr lang="uk-UA" sz="3600" b="1" dirty="0" smtClean="0">
                <a:latin typeface="Verdana" pitchFamily="34" charset="0"/>
                <a:cs typeface="Times New Roman" pitchFamily="18" charset="0"/>
              </a:rPr>
              <a:t>Встановлювати взаємозв'язок між дією множення та ділення</a:t>
            </a:r>
            <a:endParaRPr lang="ru-RU" sz="3600" b="1" dirty="0">
              <a:latin typeface="Verdana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071570"/>
          </a:xfrm>
        </p:spPr>
        <p:txBody>
          <a:bodyPr>
            <a:normAutofit/>
          </a:bodyPr>
          <a:lstStyle/>
          <a:p>
            <a:pPr algn="ctr"/>
            <a:r>
              <a:rPr lang="uk-UA" sz="6000" b="1" dirty="0" smtClean="0">
                <a:latin typeface="Verdana" pitchFamily="34" charset="0"/>
              </a:rPr>
              <a:t>Знати </a:t>
            </a:r>
            <a:endParaRPr lang="ru-RU" sz="60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357298"/>
            <a:ext cx="8572560" cy="5214974"/>
          </a:xfrm>
        </p:spPr>
        <p:txBody>
          <a:bodyPr/>
          <a:lstStyle/>
          <a:p>
            <a:pPr algn="ctr">
              <a:buNone/>
            </a:pPr>
            <a:r>
              <a:rPr lang="uk-UA" sz="5400" b="1" dirty="0" smtClean="0">
                <a:latin typeface="Verdana" pitchFamily="34" charset="0"/>
              </a:rPr>
              <a:t>Таблицю множення</a:t>
            </a:r>
            <a:r>
              <a:rPr lang="ru-RU" sz="5400" b="1" dirty="0" smtClean="0">
                <a:latin typeface="Verdana" pitchFamily="34" charset="0"/>
              </a:rPr>
              <a:t> </a:t>
            </a:r>
            <a:r>
              <a:rPr lang="ru-RU" sz="5400" b="1" dirty="0" err="1" smtClean="0">
                <a:latin typeface="Verdana" pitchFamily="34" charset="0"/>
              </a:rPr>
              <a:t>і</a:t>
            </a:r>
            <a:r>
              <a:rPr lang="ru-RU" sz="5400" b="1" dirty="0" smtClean="0">
                <a:latin typeface="Verdana" pitchFamily="34" charset="0"/>
              </a:rPr>
              <a:t>  </a:t>
            </a:r>
            <a:r>
              <a:rPr lang="ru-RU" sz="5400" b="1" dirty="0" err="1" smtClean="0">
                <a:latin typeface="Verdana" pitchFamily="34" charset="0"/>
              </a:rPr>
              <a:t>ділення</a:t>
            </a:r>
            <a:endParaRPr lang="ru-RU" sz="5400" b="1" dirty="0" smtClean="0">
              <a:latin typeface="Verdana" pitchFamily="34" charset="0"/>
            </a:endParaRPr>
          </a:p>
          <a:p>
            <a:pPr algn="ctr">
              <a:buNone/>
            </a:pPr>
            <a:r>
              <a:rPr lang="uk-UA" sz="5400" b="1" dirty="0" smtClean="0">
                <a:latin typeface="Verdana" pitchFamily="34" charset="0"/>
              </a:rPr>
              <a:t>Знаходити частину від числа</a:t>
            </a:r>
          </a:p>
          <a:p>
            <a:pPr>
              <a:buNone/>
            </a:pPr>
            <a:endParaRPr lang="uk-UA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928694"/>
          </a:xfrm>
        </p:spPr>
        <p:txBody>
          <a:bodyPr/>
          <a:lstStyle/>
          <a:p>
            <a:pPr algn="ctr"/>
            <a:r>
              <a:rPr lang="uk-UA" b="1" dirty="0" smtClean="0">
                <a:latin typeface="Verdana" pitchFamily="34" charset="0"/>
              </a:rPr>
              <a:t>Вміти </a:t>
            </a:r>
            <a:endParaRPr lang="ru-RU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110178"/>
          </a:xfrm>
        </p:spPr>
        <p:txBody>
          <a:bodyPr>
            <a:normAutofit/>
          </a:bodyPr>
          <a:lstStyle/>
          <a:p>
            <a:r>
              <a:rPr lang="uk-UA" sz="5400" b="1" dirty="0" smtClean="0">
                <a:latin typeface="Verdana" pitchFamily="34" charset="0"/>
              </a:rPr>
              <a:t>Розв'язувати задачі на зведення до одиниці</a:t>
            </a:r>
          </a:p>
          <a:p>
            <a:r>
              <a:rPr lang="uk-UA" sz="5400" b="1" dirty="0" smtClean="0">
                <a:latin typeface="Verdana" pitchFamily="34" charset="0"/>
              </a:rPr>
              <a:t>Усно ділити і множити</a:t>
            </a:r>
          </a:p>
          <a:p>
            <a:endParaRPr lang="ru-RU" sz="5400" b="1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000132"/>
          </a:xfrm>
        </p:spPr>
        <p:txBody>
          <a:bodyPr/>
          <a:lstStyle/>
          <a:p>
            <a:pPr algn="ctr"/>
            <a:r>
              <a:rPr lang="uk-UA" b="1" dirty="0" smtClean="0">
                <a:latin typeface="Verdana" pitchFamily="34" charset="0"/>
              </a:rPr>
              <a:t>Задача 428</a:t>
            </a:r>
            <a:endParaRPr lang="ru-RU" b="1" dirty="0">
              <a:latin typeface="Verdana" pitchFamily="34" charset="0"/>
            </a:endParaRPr>
          </a:p>
        </p:txBody>
      </p:sp>
      <p:pic>
        <p:nvPicPr>
          <p:cNvPr id="1026" name="Picture 2" descr="D:\Оля\фотки\малюнки\konfeta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2571736" y="4786322"/>
            <a:ext cx="1214446" cy="884117"/>
          </a:xfrm>
          <a:prstGeom prst="rect">
            <a:avLst/>
          </a:prstGeom>
          <a:noFill/>
        </p:spPr>
      </p:pic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571472" y="1500174"/>
            <a:ext cx="7786742" cy="4929222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uk-UA" dirty="0" smtClean="0"/>
          </a:p>
          <a:p>
            <a:pPr algn="ctr">
              <a:buNone/>
            </a:pPr>
            <a:r>
              <a:rPr lang="uk-UA" dirty="0" smtClean="0"/>
              <a:t> </a:t>
            </a:r>
            <a:r>
              <a:rPr lang="uk-UA" sz="6000" b="1" dirty="0" smtClean="0">
                <a:latin typeface="Verdana" pitchFamily="34" charset="0"/>
              </a:rPr>
              <a:t>9       </a:t>
            </a:r>
            <a:r>
              <a:rPr lang="uk-UA" sz="6000" b="1" dirty="0" smtClean="0">
                <a:latin typeface="Verdana" pitchFamily="34" charset="0"/>
              </a:rPr>
              <a:t> - </a:t>
            </a:r>
            <a:r>
              <a:rPr lang="uk-UA" sz="6000" b="1" dirty="0" smtClean="0">
                <a:latin typeface="Verdana" pitchFamily="34" charset="0"/>
              </a:rPr>
              <a:t>72 к.</a:t>
            </a:r>
          </a:p>
          <a:p>
            <a:pPr>
              <a:buNone/>
            </a:pPr>
            <a:endParaRPr lang="uk-UA" sz="6000" b="1" dirty="0" smtClean="0">
              <a:latin typeface="Verdana" pitchFamily="34" charset="0"/>
            </a:endParaRPr>
          </a:p>
          <a:p>
            <a:pPr>
              <a:buNone/>
            </a:pPr>
            <a:r>
              <a:rPr lang="uk-UA" sz="6000" b="1" dirty="0" smtClean="0">
                <a:latin typeface="Verdana" pitchFamily="34" charset="0"/>
              </a:rPr>
              <a:t>     ? </a:t>
            </a:r>
            <a:r>
              <a:rPr lang="uk-UA" sz="6000" b="1" dirty="0" smtClean="0">
                <a:latin typeface="Verdana" pitchFamily="34" charset="0"/>
              </a:rPr>
              <a:t>       - </a:t>
            </a:r>
            <a:r>
              <a:rPr lang="uk-UA" sz="6000" b="1" dirty="0" smtClean="0">
                <a:latin typeface="Verdana" pitchFamily="34" charset="0"/>
              </a:rPr>
              <a:t>48 к.    </a:t>
            </a:r>
            <a:endParaRPr lang="ru-RU" sz="6000" b="1" dirty="0">
              <a:latin typeface="Verdana" pitchFamily="34" charset="0"/>
            </a:endParaRPr>
          </a:p>
        </p:txBody>
      </p:sp>
      <p:pic>
        <p:nvPicPr>
          <p:cNvPr id="12" name="Picture 2" descr="D:\Оля\фотки\малюнки\konfeta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571736" y="2143116"/>
            <a:ext cx="1714513" cy="1248166"/>
          </a:xfrm>
          <a:prstGeom prst="rect">
            <a:avLst/>
          </a:prstGeom>
          <a:noFill/>
        </p:spPr>
      </p:pic>
      <p:pic>
        <p:nvPicPr>
          <p:cNvPr id="6" name="Picture 2" descr="D:\Оля\фотки\малюнки\konfeta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500298" y="4429132"/>
            <a:ext cx="1766323" cy="12858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857256"/>
          </a:xfrm>
        </p:spPr>
        <p:txBody>
          <a:bodyPr>
            <a:normAutofit/>
          </a:bodyPr>
          <a:lstStyle/>
          <a:p>
            <a:pPr algn="ctr"/>
            <a:r>
              <a:rPr lang="uk-UA" sz="4400" b="1" dirty="0" smtClean="0">
                <a:latin typeface="Verdana" pitchFamily="34" charset="0"/>
              </a:rPr>
              <a:t>Самостійна робота</a:t>
            </a:r>
            <a:endParaRPr lang="ru-RU" sz="44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11017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200" b="1" dirty="0" smtClean="0">
                <a:latin typeface="Verdana" pitchFamily="34" charset="0"/>
              </a:rPr>
              <a:t>3 РІВЕНЬ</a:t>
            </a:r>
          </a:p>
          <a:p>
            <a:pPr algn="ctr">
              <a:buNone/>
            </a:pPr>
            <a:r>
              <a:rPr lang="uk-UA" sz="3200" b="1" dirty="0" smtClean="0">
                <a:latin typeface="Verdana" pitchFamily="34" charset="0"/>
              </a:rPr>
              <a:t>№429</a:t>
            </a:r>
          </a:p>
          <a:p>
            <a:pPr algn="ctr">
              <a:buNone/>
            </a:pPr>
            <a:endParaRPr lang="uk-UA" sz="3200" b="1" dirty="0" smtClean="0">
              <a:latin typeface="Verdana" pitchFamily="34" charset="0"/>
            </a:endParaRPr>
          </a:p>
          <a:p>
            <a:pPr algn="ctr">
              <a:buNone/>
            </a:pPr>
            <a:endParaRPr lang="uk-UA" sz="3200" b="1" dirty="0" smtClean="0">
              <a:latin typeface="Verdana" pitchFamily="34" charset="0"/>
            </a:endParaRPr>
          </a:p>
          <a:p>
            <a:pPr algn="ctr">
              <a:buNone/>
            </a:pPr>
            <a:endParaRPr lang="uk-UA" sz="3200" b="1" dirty="0" smtClean="0">
              <a:latin typeface="Verdana" pitchFamily="34" charset="0"/>
            </a:endParaRPr>
          </a:p>
          <a:p>
            <a:pPr algn="ctr">
              <a:buNone/>
            </a:pPr>
            <a:endParaRPr lang="uk-UA" sz="2400" b="1" dirty="0" smtClean="0">
              <a:latin typeface="Verdana" pitchFamily="34" charset="0"/>
            </a:endParaRPr>
          </a:p>
          <a:p>
            <a:pPr algn="ctr">
              <a:buNone/>
            </a:pPr>
            <a:endParaRPr lang="uk-UA" sz="2400" b="1" dirty="0" smtClean="0">
              <a:latin typeface="Verdana" pitchFamily="34" charset="0"/>
            </a:endParaRPr>
          </a:p>
          <a:p>
            <a:pPr algn="ctr">
              <a:buNone/>
            </a:pPr>
            <a:r>
              <a:rPr lang="uk-UA" sz="2400" b="1" dirty="0" smtClean="0">
                <a:latin typeface="Verdana" pitchFamily="34" charset="0"/>
              </a:rPr>
              <a:t>4 </a:t>
            </a:r>
            <a:r>
              <a:rPr lang="uk-UA" sz="2400" b="1" dirty="0" smtClean="0">
                <a:latin typeface="Verdana" pitchFamily="34" charset="0"/>
              </a:rPr>
              <a:t>РІВЕНЬ </a:t>
            </a:r>
          </a:p>
          <a:p>
            <a:pPr algn="ctr">
              <a:buNone/>
            </a:pPr>
            <a:r>
              <a:rPr lang="uk-UA" sz="3200" b="1" dirty="0" smtClean="0">
                <a:latin typeface="Verdana" pitchFamily="34" charset="0"/>
              </a:rPr>
              <a:t>ЗАДАЧА 430</a:t>
            </a:r>
            <a:endParaRPr lang="ru-RU" sz="3200" b="1" dirty="0">
              <a:latin typeface="Verdana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2428868"/>
          <a:ext cx="9144000" cy="23574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072672">
                <a:tc>
                  <a:txBody>
                    <a:bodyPr/>
                    <a:lstStyle/>
                    <a:p>
                      <a:pPr algn="ctr"/>
                      <a:r>
                        <a:rPr lang="uk-UA" sz="2800" dirty="0" smtClean="0">
                          <a:latin typeface="Verdana" pitchFamily="34" charset="0"/>
                        </a:rPr>
                        <a:t>ЧИСЛА</a:t>
                      </a:r>
                      <a:endParaRPr lang="ru-RU" sz="2800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dirty="0" smtClean="0">
                          <a:latin typeface="Verdana" pitchFamily="34" charset="0"/>
                        </a:rPr>
                        <a:t>8 ,14, 12</a:t>
                      </a:r>
                      <a:endParaRPr lang="ru-RU" sz="2800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dirty="0" smtClean="0">
                          <a:latin typeface="Verdana" pitchFamily="34" charset="0"/>
                        </a:rPr>
                        <a:t>9, 18, 27</a:t>
                      </a:r>
                      <a:endParaRPr lang="ru-RU" sz="2800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Verdana" pitchFamily="34" charset="0"/>
                        </a:rPr>
                        <a:t>18, 36, 72</a:t>
                      </a:r>
                      <a:r>
                        <a:rPr lang="uk-UA" sz="2400" baseline="0" dirty="0" smtClean="0">
                          <a:latin typeface="Verdana" pitchFamily="34" charset="0"/>
                        </a:rPr>
                        <a:t>      </a:t>
                      </a:r>
                      <a:endParaRPr lang="ru-RU" sz="2400" dirty="0">
                        <a:latin typeface="Verdana" pitchFamily="34" charset="0"/>
                      </a:endParaRPr>
                    </a:p>
                  </a:txBody>
                  <a:tcPr/>
                </a:tc>
              </a:tr>
              <a:tr h="1284782"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latin typeface="Verdana" pitchFamily="34" charset="0"/>
                        </a:rPr>
                        <a:t>ЗНАЙТИ</a:t>
                      </a:r>
                      <a:endParaRPr lang="ru-RU" sz="2800" b="1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dirty="0" smtClean="0">
                          <a:latin typeface="Verdana" pitchFamily="34" charset="0"/>
                        </a:rPr>
                        <a:t>ПОЛОВИНУ</a:t>
                      </a:r>
                      <a:endParaRPr lang="ru-RU" sz="2800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dirty="0" smtClean="0">
                          <a:latin typeface="Verdana" pitchFamily="34" charset="0"/>
                        </a:rPr>
                        <a:t>ТРЕТИНУ</a:t>
                      </a:r>
                      <a:endParaRPr lang="ru-RU" sz="2800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dirty="0" err="1" smtClean="0">
                          <a:latin typeface="Verdana" pitchFamily="34" charset="0"/>
                        </a:rPr>
                        <a:t>ДЕВ</a:t>
                      </a:r>
                      <a:r>
                        <a:rPr lang="en-US" sz="2800" dirty="0" smtClean="0">
                          <a:latin typeface="Verdana" pitchFamily="34" charset="0"/>
                        </a:rPr>
                        <a:t>`</a:t>
                      </a:r>
                      <a:r>
                        <a:rPr lang="uk-UA" sz="2800" dirty="0" smtClean="0">
                          <a:latin typeface="Verdana" pitchFamily="34" charset="0"/>
                        </a:rPr>
                        <a:t>ЯТУ </a:t>
                      </a:r>
                      <a:r>
                        <a:rPr lang="uk-UA" sz="2800" dirty="0" smtClean="0">
                          <a:latin typeface="Verdana" pitchFamily="34" charset="0"/>
                        </a:rPr>
                        <a:t>ЧАСТИНУ </a:t>
                      </a:r>
                      <a:endParaRPr lang="ru-RU" sz="2800" dirty="0">
                        <a:latin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234</TotalTime>
  <Words>388</Words>
  <PresentationFormat>Экран (4:3)</PresentationFormat>
  <Paragraphs>76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Перевір себе</vt:lpstr>
      <vt:lpstr>Пригадай:</vt:lpstr>
      <vt:lpstr>Утвори приклад на ділення</vt:lpstr>
      <vt:lpstr>Тема </vt:lpstr>
      <vt:lpstr>Завдання </vt:lpstr>
      <vt:lpstr>Знати </vt:lpstr>
      <vt:lpstr>Вміти </vt:lpstr>
      <vt:lpstr>Задача 428</vt:lpstr>
      <vt:lpstr>Самостійна робота</vt:lpstr>
      <vt:lpstr>Лист самоконтролю</vt:lpstr>
      <vt:lpstr>Домашнє завдання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28</cp:revision>
  <dcterms:modified xsi:type="dcterms:W3CDTF">2010-11-19T13:46:14Z</dcterms:modified>
</cp:coreProperties>
</file>