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70" r:id="rId4"/>
    <p:sldId id="262" r:id="rId5"/>
    <p:sldId id="261" r:id="rId6"/>
    <p:sldId id="258" r:id="rId7"/>
    <p:sldId id="257" r:id="rId8"/>
    <p:sldId id="264" r:id="rId9"/>
    <p:sldId id="265" r:id="rId10"/>
    <p:sldId id="266" r:id="rId11"/>
    <p:sldId id="263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88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19.11.2010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571480"/>
            <a:ext cx="7851648" cy="1571636"/>
          </a:xfr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txBody>
          <a:bodyPr>
            <a:normAutofit fontScale="90000"/>
          </a:bodyPr>
          <a:lstStyle/>
          <a:p>
            <a:pPr algn="ctr"/>
            <a:r>
              <a:rPr lang="uk-UA" sz="4900" dirty="0" smtClean="0">
                <a:solidFill>
                  <a:schemeClr val="tx1"/>
                </a:solidFill>
                <a:latin typeface="Verdana" pitchFamily="34" charset="0"/>
              </a:rPr>
              <a:t>№403</a:t>
            </a:r>
            <a:r>
              <a:rPr lang="uk-UA" sz="4900" dirty="0" smtClean="0">
                <a:latin typeface="Verdana" pitchFamily="34" charset="0"/>
              </a:rPr>
              <a:t/>
            </a:r>
            <a:br>
              <a:rPr lang="uk-UA" sz="4900" dirty="0" smtClean="0">
                <a:latin typeface="Verdana" pitchFamily="34" charset="0"/>
              </a:rPr>
            </a:br>
            <a:r>
              <a:rPr lang="en-US" sz="6700" dirty="0" smtClean="0">
                <a:solidFill>
                  <a:srgbClr val="FFC000"/>
                </a:solidFill>
              </a:rPr>
              <a:t>k </a:t>
            </a:r>
            <a:r>
              <a:rPr lang="uk-UA" sz="6700" dirty="0" smtClean="0">
                <a:solidFill>
                  <a:srgbClr val="FFC000"/>
                </a:solidFill>
              </a:rPr>
              <a:t>– </a:t>
            </a:r>
            <a:r>
              <a:rPr lang="en-US" sz="6700" dirty="0" smtClean="0">
                <a:solidFill>
                  <a:srgbClr val="FFC000"/>
                </a:solidFill>
              </a:rPr>
              <a:t>k </a:t>
            </a:r>
            <a:r>
              <a:rPr lang="uk-UA" sz="6700" dirty="0" smtClean="0">
                <a:solidFill>
                  <a:srgbClr val="FFC000"/>
                </a:solidFill>
              </a:rPr>
              <a:t>: 8</a:t>
            </a:r>
            <a:endParaRPr lang="ru-RU" sz="6700" dirty="0">
              <a:solidFill>
                <a:srgbClr val="FFC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34" y="2285992"/>
            <a:ext cx="7854696" cy="4357718"/>
          </a:xfrm>
        </p:spPr>
        <p:txBody>
          <a:bodyPr>
            <a:normAutofit/>
          </a:bodyPr>
          <a:lstStyle/>
          <a:p>
            <a:pPr algn="ctr"/>
            <a:r>
              <a:rPr lang="uk-UA" sz="4000" b="1" dirty="0" smtClean="0">
                <a:latin typeface="Verdana" pitchFamily="34" charset="0"/>
              </a:rPr>
              <a:t>Задача №404</a:t>
            </a:r>
          </a:p>
          <a:p>
            <a:pPr algn="l"/>
            <a:r>
              <a:rPr lang="uk-UA" sz="6000" b="1" dirty="0" smtClean="0">
                <a:solidFill>
                  <a:schemeClr val="bg2">
                    <a:lumMod val="50000"/>
                  </a:schemeClr>
                </a:solidFill>
                <a:latin typeface="Verdana" pitchFamily="34" charset="0"/>
              </a:rPr>
              <a:t>2 с. і 1 б. – </a:t>
            </a:r>
            <a:r>
              <a:rPr lang="uk-UA" sz="6000" b="1" dirty="0" smtClean="0">
                <a:solidFill>
                  <a:srgbClr val="FFC000"/>
                </a:solidFill>
                <a:latin typeface="Verdana" pitchFamily="34" charset="0"/>
              </a:rPr>
              <a:t>24 </a:t>
            </a:r>
            <a:r>
              <a:rPr lang="uk-UA" sz="6000" b="1" dirty="0" smtClean="0">
                <a:solidFill>
                  <a:schemeClr val="bg2">
                    <a:lumMod val="50000"/>
                  </a:schemeClr>
                </a:solidFill>
                <a:latin typeface="Verdana" pitchFamily="34" charset="0"/>
              </a:rPr>
              <a:t>в.</a:t>
            </a:r>
          </a:p>
          <a:p>
            <a:pPr algn="l"/>
            <a:r>
              <a:rPr lang="uk-UA" sz="6000" b="1" dirty="0" smtClean="0">
                <a:solidFill>
                  <a:schemeClr val="bg2">
                    <a:lumMod val="50000"/>
                  </a:schemeClr>
                </a:solidFill>
                <a:latin typeface="Verdana" pitchFamily="34" charset="0"/>
              </a:rPr>
              <a:t>2 с. – </a:t>
            </a:r>
            <a:r>
              <a:rPr lang="uk-UA" sz="6000" b="1" dirty="0" smtClean="0">
                <a:solidFill>
                  <a:srgbClr val="FFC000"/>
                </a:solidFill>
                <a:latin typeface="Verdana" pitchFamily="34" charset="0"/>
              </a:rPr>
              <a:t>по 9</a:t>
            </a:r>
            <a:r>
              <a:rPr lang="uk-UA" sz="6000" b="1" dirty="0" smtClean="0">
                <a:solidFill>
                  <a:schemeClr val="bg2">
                    <a:lumMod val="50000"/>
                  </a:schemeClr>
                </a:solidFill>
                <a:latin typeface="Verdana" pitchFamily="34" charset="0"/>
              </a:rPr>
              <a:t> в.</a:t>
            </a:r>
          </a:p>
          <a:p>
            <a:pPr algn="l"/>
            <a:r>
              <a:rPr lang="uk-UA" sz="6000" b="1" dirty="0" smtClean="0">
                <a:solidFill>
                  <a:schemeClr val="bg2">
                    <a:lumMod val="50000"/>
                  </a:schemeClr>
                </a:solidFill>
                <a:latin typeface="Verdana" pitchFamily="34" charset="0"/>
              </a:rPr>
              <a:t>1 б. - </a:t>
            </a:r>
            <a:r>
              <a:rPr lang="uk-UA" sz="6000" b="1" dirty="0" smtClean="0">
                <a:solidFill>
                  <a:srgbClr val="FFC000"/>
                </a:solidFill>
                <a:latin typeface="Verdana" pitchFamily="34" charset="0"/>
              </a:rPr>
              <a:t>? </a:t>
            </a:r>
            <a:r>
              <a:rPr lang="uk-UA" sz="6000" b="1" dirty="0" smtClean="0">
                <a:solidFill>
                  <a:schemeClr val="bg1"/>
                </a:solidFill>
                <a:latin typeface="Verdana" pitchFamily="34" charset="0"/>
              </a:rPr>
              <a:t>в.</a:t>
            </a:r>
            <a:endParaRPr lang="ru-RU" sz="6000" b="1" dirty="0">
              <a:solidFill>
                <a:srgbClr val="FFC000"/>
              </a:solidFill>
              <a:latin typeface="Verdana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1500198"/>
          </a:xfrm>
        </p:spPr>
        <p:txBody>
          <a:bodyPr>
            <a:noAutofit/>
          </a:bodyPr>
          <a:lstStyle/>
          <a:p>
            <a:pPr algn="ctr"/>
            <a:r>
              <a:rPr lang="uk-UA" sz="5400" b="1" dirty="0" smtClean="0">
                <a:latin typeface="Verdana" pitchFamily="34" charset="0"/>
              </a:rPr>
              <a:t>Встав</a:t>
            </a:r>
            <a:br>
              <a:rPr lang="uk-UA" sz="5400" b="1" dirty="0" smtClean="0">
                <a:latin typeface="Verdana" pitchFamily="34" charset="0"/>
              </a:rPr>
            </a:br>
            <a:r>
              <a:rPr lang="uk-UA" sz="5400" b="1" dirty="0" smtClean="0">
                <a:latin typeface="Verdana" pitchFamily="34" charset="0"/>
              </a:rPr>
              <a:t> </a:t>
            </a:r>
            <a:r>
              <a:rPr lang="uk-UA" sz="5400" b="1" dirty="0" smtClean="0">
                <a:latin typeface="Verdana" pitchFamily="34" charset="0"/>
              </a:rPr>
              <a:t>пропущені числа</a:t>
            </a:r>
            <a:endParaRPr lang="ru-RU" sz="5400" b="1" dirty="0">
              <a:latin typeface="Verdan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28802"/>
            <a:ext cx="8229600" cy="4395798"/>
          </a:xfrm>
        </p:spPr>
        <p:txBody>
          <a:bodyPr>
            <a:normAutofit/>
          </a:bodyPr>
          <a:lstStyle/>
          <a:p>
            <a:pPr>
              <a:buNone/>
            </a:pPr>
            <a:endParaRPr lang="uk-UA" sz="4800" b="1" dirty="0" smtClean="0">
              <a:latin typeface="Verdana" pitchFamily="34" charset="0"/>
            </a:endParaRPr>
          </a:p>
          <a:p>
            <a:pPr>
              <a:buNone/>
            </a:pPr>
            <a:r>
              <a:rPr lang="uk-UA" sz="4800" b="1" dirty="0" smtClean="0">
                <a:latin typeface="Verdana" pitchFamily="34" charset="0"/>
              </a:rPr>
              <a:t>14 :   = 2      </a:t>
            </a:r>
            <a:r>
              <a:rPr lang="uk-UA" sz="4800" b="1" dirty="0" smtClean="0">
                <a:latin typeface="Verdana" pitchFamily="34" charset="0"/>
              </a:rPr>
              <a:t> </a:t>
            </a:r>
            <a:r>
              <a:rPr lang="uk-UA" sz="4800" b="1" dirty="0" smtClean="0">
                <a:latin typeface="Verdana" pitchFamily="34" charset="0"/>
              </a:rPr>
              <a:t>42 :   = 7</a:t>
            </a:r>
          </a:p>
          <a:p>
            <a:pPr>
              <a:buNone/>
            </a:pPr>
            <a:r>
              <a:rPr lang="uk-UA" sz="4800" b="1" dirty="0" smtClean="0">
                <a:latin typeface="Verdana" pitchFamily="34" charset="0"/>
              </a:rPr>
              <a:t>25 :   = 5       </a:t>
            </a:r>
            <a:r>
              <a:rPr lang="uk-UA" sz="4800" b="1" dirty="0" smtClean="0">
                <a:latin typeface="Verdana" pitchFamily="34" charset="0"/>
              </a:rPr>
              <a:t>28 </a:t>
            </a:r>
            <a:r>
              <a:rPr lang="uk-UA" sz="4800" b="1" dirty="0" smtClean="0">
                <a:latin typeface="Verdana" pitchFamily="34" charset="0"/>
              </a:rPr>
              <a:t>:   = 4</a:t>
            </a:r>
          </a:p>
          <a:p>
            <a:pPr>
              <a:buNone/>
            </a:pPr>
            <a:r>
              <a:rPr lang="uk-UA" sz="4800" b="1" dirty="0" smtClean="0">
                <a:latin typeface="Verdana" pitchFamily="34" charset="0"/>
              </a:rPr>
              <a:t>28 :   = 7       </a:t>
            </a:r>
            <a:r>
              <a:rPr lang="uk-UA" sz="4800" b="1" dirty="0" smtClean="0">
                <a:latin typeface="Verdana" pitchFamily="34" charset="0"/>
              </a:rPr>
              <a:t>12 </a:t>
            </a:r>
            <a:r>
              <a:rPr lang="uk-UA" sz="4800" b="1" dirty="0" smtClean="0">
                <a:latin typeface="Verdana" pitchFamily="34" charset="0"/>
              </a:rPr>
              <a:t>:   = 4</a:t>
            </a:r>
            <a:endParaRPr lang="ru-RU" sz="4800" b="1" dirty="0">
              <a:latin typeface="Verdana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928794" y="3071810"/>
            <a:ext cx="557210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928794" y="3929066"/>
            <a:ext cx="571504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928794" y="4786322"/>
            <a:ext cx="571504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500826" y="4786322"/>
            <a:ext cx="50006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6500826" y="3071810"/>
            <a:ext cx="500066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6500826" y="3857628"/>
            <a:ext cx="50006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928694"/>
          </a:xfrm>
        </p:spPr>
        <p:txBody>
          <a:bodyPr/>
          <a:lstStyle/>
          <a:p>
            <a:pPr algn="ctr"/>
            <a:r>
              <a:rPr lang="uk-UA" b="1" dirty="0" smtClean="0">
                <a:latin typeface="Verdana" pitchFamily="34" charset="0"/>
                <a:cs typeface="Times New Roman" pitchFamily="18" charset="0"/>
              </a:rPr>
              <a:t>Задача 410</a:t>
            </a:r>
            <a:endParaRPr lang="ru-RU" b="1" dirty="0">
              <a:latin typeface="Verdana" pitchFamily="34" charset="0"/>
              <a:cs typeface="Times New Roman" pitchFamily="18" charset="0"/>
            </a:endParaRPr>
          </a:p>
        </p:txBody>
      </p:sp>
      <p:pic>
        <p:nvPicPr>
          <p:cNvPr id="1026" name="Picture 2" descr="D:\Оля\фотки\малюнки\телик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 bwMode="auto">
          <a:xfrm>
            <a:off x="6191256" y="2500306"/>
            <a:ext cx="2952744" cy="2214558"/>
          </a:xfrm>
          <a:prstGeom prst="rect">
            <a:avLst/>
          </a:prstGeom>
          <a:noFill/>
        </p:spPr>
      </p:pic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214282" y="1214422"/>
            <a:ext cx="7072362" cy="5286412"/>
          </a:xfrm>
        </p:spPr>
        <p:txBody>
          <a:bodyPr/>
          <a:lstStyle/>
          <a:p>
            <a:pPr>
              <a:buNone/>
            </a:pPr>
            <a:endParaRPr lang="uk-UA" b="1" dirty="0" smtClean="0">
              <a:latin typeface="Verdana" pitchFamily="34" charset="0"/>
            </a:endParaRPr>
          </a:p>
          <a:p>
            <a:pPr>
              <a:buNone/>
            </a:pPr>
            <a:r>
              <a:rPr lang="uk-UA" sz="4800" b="1" dirty="0" smtClean="0">
                <a:latin typeface="Verdana" pitchFamily="34" charset="0"/>
              </a:rPr>
              <a:t>Привезли  -  </a:t>
            </a:r>
            <a:r>
              <a:rPr lang="uk-UA" sz="4800" b="1" dirty="0" smtClean="0">
                <a:solidFill>
                  <a:schemeClr val="bg2">
                    <a:lumMod val="50000"/>
                  </a:schemeClr>
                </a:solidFill>
                <a:latin typeface="Verdana" pitchFamily="34" charset="0"/>
              </a:rPr>
              <a:t>60</a:t>
            </a:r>
            <a:r>
              <a:rPr lang="uk-UA" sz="4800" b="1" dirty="0" smtClean="0">
                <a:solidFill>
                  <a:srgbClr val="FFC000"/>
                </a:solidFill>
                <a:latin typeface="Verdana" pitchFamily="34" charset="0"/>
              </a:rPr>
              <a:t> </a:t>
            </a:r>
            <a:r>
              <a:rPr lang="uk-UA" sz="4800" b="1" dirty="0" smtClean="0">
                <a:latin typeface="Verdana" pitchFamily="34" charset="0"/>
              </a:rPr>
              <a:t>т.</a:t>
            </a:r>
          </a:p>
          <a:p>
            <a:pPr>
              <a:buNone/>
            </a:pPr>
            <a:r>
              <a:rPr lang="uk-UA" sz="4800" b="1" dirty="0" smtClean="0">
                <a:latin typeface="Verdana" pitchFamily="34" charset="0"/>
              </a:rPr>
              <a:t>Продавали -  </a:t>
            </a:r>
          </a:p>
          <a:p>
            <a:pPr algn="ctr">
              <a:buNone/>
            </a:pPr>
            <a:r>
              <a:rPr lang="uk-UA" sz="4800" b="1" dirty="0" smtClean="0">
                <a:solidFill>
                  <a:schemeClr val="bg2">
                    <a:lumMod val="50000"/>
                  </a:schemeClr>
                </a:solidFill>
                <a:latin typeface="Verdana" pitchFamily="34" charset="0"/>
              </a:rPr>
              <a:t>9</a:t>
            </a:r>
            <a:r>
              <a:rPr lang="uk-UA" sz="4800" b="1" dirty="0" smtClean="0">
                <a:latin typeface="Verdana" pitchFamily="34" charset="0"/>
              </a:rPr>
              <a:t> днів – </a:t>
            </a:r>
            <a:r>
              <a:rPr lang="uk-UA" sz="4800" b="1" dirty="0" smtClean="0">
                <a:solidFill>
                  <a:schemeClr val="bg2">
                    <a:lumMod val="50000"/>
                  </a:schemeClr>
                </a:solidFill>
                <a:latin typeface="Verdana" pitchFamily="34" charset="0"/>
              </a:rPr>
              <a:t>по 6 </a:t>
            </a:r>
            <a:r>
              <a:rPr lang="uk-UA" sz="4800" b="1" dirty="0" smtClean="0">
                <a:latin typeface="Verdana" pitchFamily="34" charset="0"/>
              </a:rPr>
              <a:t>т.</a:t>
            </a:r>
          </a:p>
          <a:p>
            <a:pPr>
              <a:buNone/>
            </a:pPr>
            <a:r>
              <a:rPr lang="uk-UA" sz="4800" b="1" dirty="0" smtClean="0">
                <a:latin typeface="Verdana" pitchFamily="34" charset="0"/>
              </a:rPr>
              <a:t>Залишилося - </a:t>
            </a:r>
            <a:r>
              <a:rPr lang="uk-UA" sz="4800" b="1" dirty="0" smtClean="0">
                <a:solidFill>
                  <a:schemeClr val="bg2">
                    <a:lumMod val="50000"/>
                  </a:schemeClr>
                </a:solidFill>
                <a:latin typeface="Verdana" pitchFamily="34" charset="0"/>
              </a:rPr>
              <a:t>?</a:t>
            </a:r>
            <a:r>
              <a:rPr lang="uk-UA" sz="4800" b="1" dirty="0" smtClean="0">
                <a:latin typeface="Verdana" pitchFamily="34" charset="0"/>
              </a:rPr>
              <a:t> т.</a:t>
            </a:r>
            <a:endParaRPr lang="ru-RU" sz="4800" b="1" dirty="0">
              <a:latin typeface="Verdana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1561360"/>
          </a:xfrm>
        </p:spPr>
        <p:txBody>
          <a:bodyPr>
            <a:normAutofit/>
          </a:bodyPr>
          <a:lstStyle/>
          <a:p>
            <a:pPr algn="ctr"/>
            <a:r>
              <a:rPr lang="uk-UA" sz="3600" b="1" dirty="0" smtClean="0">
                <a:latin typeface="Verdana" pitchFamily="34" charset="0"/>
              </a:rPr>
              <a:t>3 рівень</a:t>
            </a:r>
            <a:r>
              <a:rPr lang="uk-UA" b="1" dirty="0" smtClean="0">
                <a:latin typeface="Verdana" pitchFamily="34" charset="0"/>
              </a:rPr>
              <a:t/>
            </a:r>
            <a:br>
              <a:rPr lang="uk-UA" b="1" dirty="0" smtClean="0">
                <a:latin typeface="Verdana" pitchFamily="34" charset="0"/>
              </a:rPr>
            </a:br>
            <a:r>
              <a:rPr lang="uk-UA" sz="4000" b="1" dirty="0" smtClean="0">
                <a:solidFill>
                  <a:schemeClr val="bg2">
                    <a:lumMod val="10000"/>
                  </a:schemeClr>
                </a:solidFill>
                <a:latin typeface="Verdana" pitchFamily="34" charset="0"/>
              </a:rPr>
              <a:t>Задача № 411</a:t>
            </a:r>
            <a:endParaRPr lang="ru-RU" sz="4000" b="1" dirty="0">
              <a:solidFill>
                <a:schemeClr val="bg2">
                  <a:lumMod val="10000"/>
                </a:schemeClr>
              </a:solidFill>
              <a:latin typeface="Verdana" pitchFamily="34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2285992"/>
            <a:ext cx="8229600" cy="4038608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uk-UA" sz="3200" b="1" dirty="0" smtClean="0">
                <a:latin typeface="Verdana" pitchFamily="34" charset="0"/>
              </a:rPr>
              <a:t>Сл. -  </a:t>
            </a:r>
            <a:r>
              <a:rPr lang="uk-UA" sz="3200" b="1" dirty="0" smtClean="0">
                <a:solidFill>
                  <a:srgbClr val="C00000"/>
                </a:solidFill>
                <a:latin typeface="Verdana" pitchFamily="34" charset="0"/>
              </a:rPr>
              <a:t>36</a:t>
            </a:r>
          </a:p>
          <a:p>
            <a:pPr>
              <a:buNone/>
            </a:pPr>
            <a:r>
              <a:rPr lang="uk-UA" sz="3200" b="1" dirty="0" smtClean="0">
                <a:latin typeface="Verdana" pitchFamily="34" charset="0"/>
              </a:rPr>
              <a:t>Гр. - ?, </a:t>
            </a:r>
            <a:r>
              <a:rPr lang="uk-UA" sz="3200" b="1" dirty="0" smtClean="0">
                <a:solidFill>
                  <a:srgbClr val="C00000"/>
                </a:solidFill>
                <a:latin typeface="Verdana" pitchFamily="34" charset="0"/>
              </a:rPr>
              <a:t>у 4 </a:t>
            </a:r>
            <a:r>
              <a:rPr lang="uk-UA" sz="3200" b="1" dirty="0" smtClean="0">
                <a:latin typeface="Verdana" pitchFamily="34" charset="0"/>
              </a:rPr>
              <a:t>рази менше, ніж</a:t>
            </a:r>
          </a:p>
          <a:p>
            <a:pPr>
              <a:buNone/>
            </a:pPr>
            <a:r>
              <a:rPr lang="uk-UA" sz="3200" b="1" dirty="0" err="1" smtClean="0">
                <a:latin typeface="Verdana" pitchFamily="34" charset="0"/>
              </a:rPr>
              <a:t>Ябл</a:t>
            </a:r>
            <a:r>
              <a:rPr lang="uk-UA" sz="3200" b="1" dirty="0" smtClean="0">
                <a:latin typeface="Verdana" pitchFamily="34" charset="0"/>
              </a:rPr>
              <a:t>. - ?, </a:t>
            </a:r>
            <a:r>
              <a:rPr lang="uk-UA" sz="3200" b="1" dirty="0" smtClean="0">
                <a:solidFill>
                  <a:srgbClr val="C00000"/>
                </a:solidFill>
                <a:latin typeface="Verdana" pitchFamily="34" charset="0"/>
              </a:rPr>
              <a:t>на 16 </a:t>
            </a:r>
            <a:r>
              <a:rPr lang="uk-UA" sz="3200" b="1" dirty="0" smtClean="0">
                <a:latin typeface="Verdana" pitchFamily="34" charset="0"/>
              </a:rPr>
              <a:t>більше, ніж</a:t>
            </a:r>
          </a:p>
          <a:p>
            <a:pPr algn="ctr">
              <a:buNone/>
            </a:pPr>
            <a:endParaRPr lang="uk-UA" sz="3200" b="1" dirty="0" smtClean="0">
              <a:solidFill>
                <a:schemeClr val="tx2"/>
              </a:solidFill>
              <a:latin typeface="Verdana" pitchFamily="34" charset="0"/>
            </a:endParaRPr>
          </a:p>
          <a:p>
            <a:pPr algn="ctr">
              <a:buNone/>
            </a:pPr>
            <a:r>
              <a:rPr lang="uk-UA" sz="4800" b="1" dirty="0" smtClean="0">
                <a:solidFill>
                  <a:schemeClr val="tx2"/>
                </a:solidFill>
                <a:latin typeface="Verdana" pitchFamily="34" charset="0"/>
              </a:rPr>
              <a:t>4 </a:t>
            </a:r>
            <a:r>
              <a:rPr lang="uk-UA" sz="4800" b="1" dirty="0" smtClean="0">
                <a:solidFill>
                  <a:schemeClr val="tx2"/>
                </a:solidFill>
                <a:latin typeface="Verdana" pitchFamily="34" charset="0"/>
              </a:rPr>
              <a:t>рівень</a:t>
            </a:r>
          </a:p>
          <a:p>
            <a:pPr algn="ctr">
              <a:buNone/>
            </a:pPr>
            <a:r>
              <a:rPr lang="uk-UA" sz="4800" b="1" dirty="0" smtClean="0">
                <a:solidFill>
                  <a:schemeClr val="bg2">
                    <a:lumMod val="10000"/>
                  </a:schemeClr>
                </a:solidFill>
                <a:latin typeface="Verdana" pitchFamily="34" charset="0"/>
              </a:rPr>
              <a:t>№ 412</a:t>
            </a:r>
            <a:endParaRPr lang="ru-RU" sz="4800" b="1" dirty="0">
              <a:solidFill>
                <a:schemeClr val="bg2">
                  <a:lumMod val="10000"/>
                </a:schemeClr>
              </a:solidFill>
              <a:latin typeface="Verdana" pitchFamily="34" charset="0"/>
            </a:endParaRPr>
          </a:p>
        </p:txBody>
      </p:sp>
      <p:sp>
        <p:nvSpPr>
          <p:cNvPr id="6" name="Правая фигурная скобка 5"/>
          <p:cNvSpPr/>
          <p:nvPr/>
        </p:nvSpPr>
        <p:spPr>
          <a:xfrm>
            <a:off x="7286644" y="2428868"/>
            <a:ext cx="428628" cy="1000132"/>
          </a:xfrm>
          <a:prstGeom prst="rightBrace">
            <a:avLst>
              <a:gd name="adj1" fmla="val 8333"/>
              <a:gd name="adj2" fmla="val 50000"/>
            </a:avLst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лево 11"/>
          <p:cNvSpPr/>
          <p:nvPr/>
        </p:nvSpPr>
        <p:spPr>
          <a:xfrm>
            <a:off x="2643174" y="2643182"/>
            <a:ext cx="4572032" cy="14287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4" name="Прямая соединительная линия 13"/>
          <p:cNvCxnSpPr>
            <a:stCxn id="12" idx="3"/>
          </p:cNvCxnSpPr>
          <p:nvPr/>
        </p:nvCxnSpPr>
        <p:spPr>
          <a:xfrm>
            <a:off x="7215206" y="2714620"/>
            <a:ext cx="1588" cy="571504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Стрелка влево 23"/>
          <p:cNvSpPr/>
          <p:nvPr/>
        </p:nvSpPr>
        <p:spPr>
          <a:xfrm>
            <a:off x="7786710" y="2928934"/>
            <a:ext cx="928694" cy="14287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6" name="Прямая соединительная линия 25"/>
          <p:cNvCxnSpPr/>
          <p:nvPr/>
        </p:nvCxnSpPr>
        <p:spPr>
          <a:xfrm rot="5400000">
            <a:off x="8287570" y="3428206"/>
            <a:ext cx="857256" cy="1588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rot="10800000">
            <a:off x="7286644" y="3857628"/>
            <a:ext cx="1428760" cy="1588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96086"/>
          </a:xfrm>
        </p:spPr>
        <p:txBody>
          <a:bodyPr>
            <a:normAutofit/>
          </a:bodyPr>
          <a:lstStyle/>
          <a:p>
            <a:pPr algn="ctr"/>
            <a:r>
              <a:rPr lang="uk-UA" sz="4000" b="1" dirty="0" smtClean="0">
                <a:latin typeface="Verdana" pitchFamily="34" charset="0"/>
              </a:rPr>
              <a:t>Лист самоконтролю</a:t>
            </a:r>
            <a:endParaRPr lang="ru-RU" sz="4000" b="1" dirty="0">
              <a:latin typeface="Verdan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ctr">
              <a:buNone/>
            </a:pPr>
            <a:r>
              <a:rPr lang="uk-UA" sz="2400" b="1" dirty="0" smtClean="0">
                <a:latin typeface="Verdana" pitchFamily="34" charset="0"/>
              </a:rPr>
              <a:t>3 рівень</a:t>
            </a:r>
          </a:p>
          <a:p>
            <a:pPr algn="ctr">
              <a:buNone/>
            </a:pPr>
            <a:r>
              <a:rPr lang="uk-UA" sz="2400" b="1" dirty="0" smtClean="0">
                <a:latin typeface="Verdana" pitchFamily="34" charset="0"/>
              </a:rPr>
              <a:t>Задача №411</a:t>
            </a:r>
          </a:p>
          <a:p>
            <a:pPr>
              <a:buNone/>
            </a:pPr>
            <a:r>
              <a:rPr lang="uk-UA" sz="2400" b="1" dirty="0" smtClean="0">
                <a:latin typeface="Verdana" pitchFamily="34" charset="0"/>
              </a:rPr>
              <a:t>1)36 : 4 = 9 (д.) – груш;</a:t>
            </a:r>
          </a:p>
          <a:p>
            <a:pPr>
              <a:buNone/>
            </a:pPr>
            <a:r>
              <a:rPr lang="uk-UA" sz="2400" b="1" dirty="0" smtClean="0">
                <a:latin typeface="Verdana" pitchFamily="34" charset="0"/>
              </a:rPr>
              <a:t>2)36 + 9 =45 (д.) – груш і слив;</a:t>
            </a:r>
          </a:p>
          <a:p>
            <a:pPr>
              <a:buNone/>
            </a:pPr>
            <a:r>
              <a:rPr lang="uk-UA" sz="2400" b="1" dirty="0" smtClean="0">
                <a:latin typeface="Verdana" pitchFamily="34" charset="0"/>
              </a:rPr>
              <a:t>3)45 + 16 = 61 (д.)</a:t>
            </a:r>
          </a:p>
          <a:p>
            <a:pPr>
              <a:buNone/>
            </a:pPr>
            <a:r>
              <a:rPr lang="uk-UA" sz="2400" b="1" dirty="0" smtClean="0">
                <a:latin typeface="Verdana" pitchFamily="34" charset="0"/>
              </a:rPr>
              <a:t>Відповідь: 61 яблуня.</a:t>
            </a:r>
          </a:p>
          <a:p>
            <a:pPr algn="ctr">
              <a:buNone/>
            </a:pPr>
            <a:r>
              <a:rPr lang="uk-UA" sz="2400" b="1" dirty="0" smtClean="0">
                <a:latin typeface="Verdana" pitchFamily="34" charset="0"/>
              </a:rPr>
              <a:t>4 рівень</a:t>
            </a:r>
          </a:p>
          <a:p>
            <a:pPr>
              <a:buNone/>
            </a:pPr>
            <a:r>
              <a:rPr lang="uk-UA" sz="2400" b="1" dirty="0" smtClean="0">
                <a:latin typeface="Verdana" pitchFamily="34" charset="0"/>
              </a:rPr>
              <a:t>42 + 21 : 7 = 45             8 * 7 – 4 * 5 = 36 </a:t>
            </a:r>
          </a:p>
          <a:p>
            <a:pPr>
              <a:buNone/>
            </a:pPr>
            <a:r>
              <a:rPr lang="uk-UA" sz="2400" b="1" dirty="0" smtClean="0">
                <a:latin typeface="Verdana" pitchFamily="34" charset="0"/>
              </a:rPr>
              <a:t>42 : 30 – 24 = 7             64 : 8 + 54 : 6 = 15</a:t>
            </a:r>
          </a:p>
          <a:p>
            <a:pPr>
              <a:buNone/>
            </a:pPr>
            <a:r>
              <a:rPr lang="uk-UA" sz="2400" b="1" dirty="0" smtClean="0">
                <a:latin typeface="Verdana" pitchFamily="34" charset="0"/>
              </a:rPr>
              <a:t>7 * 7 – 8 * 5 = 9            48 : 8 + 24 : 8 = 9</a:t>
            </a:r>
            <a:endParaRPr lang="ru-RU" sz="2400" b="1" dirty="0">
              <a:latin typeface="Verdana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4400" b="1" dirty="0" smtClean="0">
                <a:latin typeface="Verdana" pitchFamily="34" charset="0"/>
              </a:rPr>
              <a:t>Домашнє завдання </a:t>
            </a:r>
            <a:endParaRPr lang="ru-RU" sz="4400" b="1" dirty="0">
              <a:latin typeface="Verdan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uk-UA" sz="4400" b="1" smtClean="0">
              <a:latin typeface="Verdana" pitchFamily="34" charset="0"/>
            </a:endParaRPr>
          </a:p>
          <a:p>
            <a:pPr algn="ctr">
              <a:buNone/>
            </a:pPr>
            <a:r>
              <a:rPr lang="uk-UA" sz="4400" b="1" smtClean="0">
                <a:latin typeface="Verdana" pitchFamily="34" charset="0"/>
              </a:rPr>
              <a:t>№ </a:t>
            </a:r>
            <a:r>
              <a:rPr lang="uk-UA" sz="4400" b="1" dirty="0" smtClean="0">
                <a:latin typeface="Verdana" pitchFamily="34" charset="0"/>
              </a:rPr>
              <a:t>414, 415</a:t>
            </a:r>
            <a:endParaRPr lang="ru-RU" sz="4400" b="1" dirty="0">
              <a:latin typeface="Verdana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143008"/>
          </a:xfrm>
        </p:spPr>
        <p:txBody>
          <a:bodyPr/>
          <a:lstStyle/>
          <a:p>
            <a:pPr algn="ctr"/>
            <a:r>
              <a:rPr lang="uk-U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Обчисли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57158" y="2071678"/>
          <a:ext cx="8358245" cy="15773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71649"/>
                <a:gridCol w="1671649"/>
                <a:gridCol w="1671649"/>
                <a:gridCol w="1671649"/>
                <a:gridCol w="1671649"/>
              </a:tblGrid>
              <a:tr h="1577344">
                <a:tc>
                  <a:txBody>
                    <a:bodyPr/>
                    <a:lstStyle/>
                    <a:p>
                      <a:pPr algn="ctr"/>
                      <a:r>
                        <a:rPr lang="uk-UA" sz="6000" dirty="0" smtClean="0">
                          <a:latin typeface="Verdana" pitchFamily="34" charset="0"/>
                        </a:rPr>
                        <a:t>9 *</a:t>
                      </a:r>
                      <a:endParaRPr lang="ru-RU" sz="6000" dirty="0">
                        <a:latin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6000" dirty="0" smtClean="0">
                          <a:latin typeface="Verdana" pitchFamily="34" charset="0"/>
                        </a:rPr>
                        <a:t>2</a:t>
                      </a:r>
                      <a:endParaRPr lang="ru-RU" sz="6000" dirty="0">
                        <a:latin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6000" dirty="0" smtClean="0">
                          <a:latin typeface="Verdana" pitchFamily="34" charset="0"/>
                        </a:rPr>
                        <a:t>4</a:t>
                      </a:r>
                      <a:endParaRPr lang="ru-RU" sz="6000" dirty="0">
                        <a:latin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6000" dirty="0" smtClean="0">
                          <a:latin typeface="Verdana" pitchFamily="34" charset="0"/>
                        </a:rPr>
                        <a:t>6</a:t>
                      </a:r>
                      <a:endParaRPr lang="ru-RU" sz="6000" dirty="0">
                        <a:latin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6000" dirty="0" smtClean="0">
                          <a:latin typeface="Verdana" pitchFamily="34" charset="0"/>
                        </a:rPr>
                        <a:t>8</a:t>
                      </a:r>
                      <a:endParaRPr lang="ru-RU" sz="6000" dirty="0">
                        <a:latin typeface="Verdana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357159" y="3929066"/>
          <a:ext cx="8358245" cy="15059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71649"/>
                <a:gridCol w="1671649"/>
                <a:gridCol w="1671649"/>
                <a:gridCol w="1671649"/>
                <a:gridCol w="1671649"/>
              </a:tblGrid>
              <a:tr h="1505906">
                <a:tc>
                  <a:txBody>
                    <a:bodyPr/>
                    <a:lstStyle/>
                    <a:p>
                      <a:pPr algn="ctr"/>
                      <a:r>
                        <a:rPr lang="uk-UA" sz="6000" dirty="0" smtClean="0">
                          <a:latin typeface="Verdana" pitchFamily="34" charset="0"/>
                        </a:rPr>
                        <a:t>9 *</a:t>
                      </a:r>
                      <a:endParaRPr lang="ru-RU" sz="6000" dirty="0">
                        <a:latin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6000" dirty="0" smtClean="0">
                          <a:latin typeface="Verdana" pitchFamily="34" charset="0"/>
                        </a:rPr>
                        <a:t>3</a:t>
                      </a:r>
                      <a:endParaRPr lang="ru-RU" sz="6000" dirty="0">
                        <a:latin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6000" dirty="0" smtClean="0">
                          <a:latin typeface="Verdana" pitchFamily="34" charset="0"/>
                        </a:rPr>
                        <a:t>5</a:t>
                      </a:r>
                      <a:endParaRPr lang="ru-RU" sz="6000" dirty="0">
                        <a:latin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6000" dirty="0" smtClean="0">
                          <a:latin typeface="Verdana" pitchFamily="34" charset="0"/>
                        </a:rPr>
                        <a:t>7</a:t>
                      </a:r>
                      <a:endParaRPr lang="ru-RU" sz="6000" dirty="0">
                        <a:latin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6000" dirty="0" smtClean="0">
                          <a:latin typeface="Verdana" pitchFamily="34" charset="0"/>
                        </a:rPr>
                        <a:t>9</a:t>
                      </a:r>
                      <a:endParaRPr lang="ru-RU" sz="6000" dirty="0">
                        <a:latin typeface="Verdana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838200" y="704850"/>
            <a:ext cx="7662890" cy="509572"/>
          </a:xfrm>
        </p:spPr>
        <p:txBody>
          <a:bodyPr>
            <a:normAutofit fontScale="90000"/>
          </a:bodyPr>
          <a:lstStyle/>
          <a:p>
            <a:pPr algn="ctr"/>
            <a:r>
              <a:rPr lang="uk-UA" b="1" dirty="0" smtClean="0">
                <a:latin typeface="Verdana" pitchFamily="34" charset="0"/>
              </a:rPr>
              <a:t>Пригадай </a:t>
            </a:r>
            <a:endParaRPr lang="ru-RU" b="1" dirty="0">
              <a:latin typeface="Verdana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85786" y="1357299"/>
            <a:ext cx="7858180" cy="69249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Tx/>
              <a:buNone/>
            </a:pPr>
            <a:r>
              <a:rPr lang="uk-UA" sz="2400" b="1" dirty="0" smtClean="0">
                <a:solidFill>
                  <a:srgbClr val="000000"/>
                </a:solidFill>
                <a:latin typeface="Verdana" pitchFamily="34" charset="0"/>
              </a:rPr>
              <a:t>ЧИСЛА ПРИ ДІЛЕННІ НАЗИВАЮТЬ:</a:t>
            </a:r>
          </a:p>
          <a:p>
            <a:pPr algn="ctr">
              <a:buFontTx/>
              <a:buNone/>
            </a:pPr>
            <a:endParaRPr lang="uk-UA" sz="2400" b="1" dirty="0" smtClean="0">
              <a:solidFill>
                <a:srgbClr val="000000"/>
              </a:solidFill>
              <a:latin typeface="Verdana" pitchFamily="34" charset="0"/>
            </a:endParaRPr>
          </a:p>
          <a:p>
            <a:pPr>
              <a:buFontTx/>
              <a:buNone/>
            </a:pPr>
            <a:r>
              <a:rPr lang="uk-UA" sz="24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        ДІЛЕНЕ           ДІЛЬНИК        ЧАСТКА           </a:t>
            </a:r>
          </a:p>
          <a:p>
            <a:pPr algn="ctr">
              <a:buFontTx/>
              <a:buNone/>
            </a:pPr>
            <a:endParaRPr lang="uk-UA" b="1" dirty="0" smtClean="0">
              <a:solidFill>
                <a:srgbClr val="000000"/>
              </a:solidFill>
              <a:latin typeface="Verdana" pitchFamily="34" charset="0"/>
            </a:endParaRPr>
          </a:p>
          <a:p>
            <a:pPr algn="ctr">
              <a:buFontTx/>
              <a:buNone/>
            </a:pPr>
            <a:endParaRPr lang="uk-UA" sz="3600" b="1" dirty="0" smtClean="0">
              <a:solidFill>
                <a:srgbClr val="000000"/>
              </a:solidFill>
              <a:latin typeface="Verdana" pitchFamily="34" charset="0"/>
            </a:endParaRPr>
          </a:p>
          <a:p>
            <a:pPr algn="ctr">
              <a:buFontTx/>
              <a:buNone/>
            </a:pPr>
            <a:r>
              <a:rPr lang="uk-UA" sz="3600" b="1" dirty="0" smtClean="0">
                <a:solidFill>
                  <a:srgbClr val="000000"/>
                </a:solidFill>
                <a:latin typeface="Verdana" pitchFamily="34" charset="0"/>
              </a:rPr>
              <a:t>28   :   7   =   4</a:t>
            </a:r>
          </a:p>
          <a:p>
            <a:pPr algn="ctr">
              <a:buFontTx/>
              <a:buNone/>
            </a:pPr>
            <a:endParaRPr lang="uk-UA" b="1" dirty="0" smtClean="0">
              <a:solidFill>
                <a:srgbClr val="000000"/>
              </a:solidFill>
              <a:latin typeface="Verdana" pitchFamily="34" charset="0"/>
            </a:endParaRPr>
          </a:p>
          <a:p>
            <a:pPr algn="ctr">
              <a:buFontTx/>
              <a:buNone/>
            </a:pPr>
            <a:r>
              <a:rPr lang="uk-UA" sz="4000" b="1" dirty="0" smtClean="0">
                <a:solidFill>
                  <a:srgbClr val="000000"/>
                </a:solidFill>
                <a:latin typeface="Verdana" pitchFamily="34" charset="0"/>
              </a:rPr>
              <a:t>Якщо </a:t>
            </a:r>
            <a:r>
              <a:rPr lang="uk-UA" sz="4000" b="1" i="1" u="sng" dirty="0" smtClean="0">
                <a:solidFill>
                  <a:srgbClr val="000000"/>
                </a:solidFill>
                <a:latin typeface="Verdana" pitchFamily="34" charset="0"/>
              </a:rPr>
              <a:t>ділене</a:t>
            </a:r>
            <a:r>
              <a:rPr lang="uk-UA" sz="4000" b="1" dirty="0" smtClean="0">
                <a:solidFill>
                  <a:srgbClr val="000000"/>
                </a:solidFill>
                <a:latin typeface="Verdana" pitchFamily="34" charset="0"/>
              </a:rPr>
              <a:t> поділити на </a:t>
            </a:r>
            <a:r>
              <a:rPr lang="uk-UA" sz="4000" b="1" i="1" u="sng" dirty="0" smtClean="0">
                <a:solidFill>
                  <a:srgbClr val="000000"/>
                </a:solidFill>
                <a:latin typeface="Verdana" pitchFamily="34" charset="0"/>
              </a:rPr>
              <a:t>частку</a:t>
            </a:r>
            <a:r>
              <a:rPr lang="uk-UA" sz="4000" b="1" dirty="0" smtClean="0">
                <a:solidFill>
                  <a:srgbClr val="000000"/>
                </a:solidFill>
                <a:latin typeface="Verdana" pitchFamily="34" charset="0"/>
              </a:rPr>
              <a:t>, то дістанемо </a:t>
            </a:r>
            <a:r>
              <a:rPr lang="uk-UA" sz="4000" b="1" i="1" u="sng" dirty="0" smtClean="0">
                <a:solidFill>
                  <a:srgbClr val="000000"/>
                </a:solidFill>
                <a:latin typeface="Verdana" pitchFamily="34" charset="0"/>
              </a:rPr>
              <a:t>дільник</a:t>
            </a:r>
            <a:endParaRPr lang="uk-UA" b="1" dirty="0" smtClean="0">
              <a:solidFill>
                <a:srgbClr val="000000"/>
              </a:solidFill>
              <a:latin typeface="Verdana" pitchFamily="34" charset="0"/>
            </a:endParaRPr>
          </a:p>
          <a:p>
            <a:pPr algn="ctr">
              <a:buFontTx/>
              <a:buNone/>
            </a:pPr>
            <a:endParaRPr lang="uk-UA" b="1" dirty="0" smtClean="0">
              <a:solidFill>
                <a:srgbClr val="000000"/>
              </a:solidFill>
              <a:latin typeface="Verdana" pitchFamily="34" charset="0"/>
            </a:endParaRPr>
          </a:p>
          <a:p>
            <a:pPr marL="742950" indent="-742950" algn="ctr">
              <a:buFontTx/>
              <a:buAutoNum type="arabicPlain" startAt="28"/>
            </a:pPr>
            <a:r>
              <a:rPr lang="uk-UA" sz="3600" b="1" dirty="0" smtClean="0">
                <a:solidFill>
                  <a:srgbClr val="000000"/>
                </a:solidFill>
                <a:latin typeface="Verdana" pitchFamily="34" charset="0"/>
              </a:rPr>
              <a:t>:   4   =  7</a:t>
            </a:r>
          </a:p>
          <a:p>
            <a:pPr marL="342900" indent="-342900" algn="ctr">
              <a:buFontTx/>
              <a:buAutoNum type="arabicPlain" startAt="28"/>
            </a:pPr>
            <a:endParaRPr lang="uk-UA" sz="3600" b="1" dirty="0" smtClean="0">
              <a:solidFill>
                <a:srgbClr val="000000"/>
              </a:solidFill>
              <a:latin typeface="Verdana" pitchFamily="34" charset="0"/>
            </a:endParaRPr>
          </a:p>
          <a:p>
            <a:pPr marL="342900" indent="-342900" algn="ctr">
              <a:buFontTx/>
              <a:buAutoNum type="arabicPlain" startAt="28"/>
            </a:pPr>
            <a:endParaRPr lang="uk-UA" sz="3600" b="1" dirty="0" smtClean="0">
              <a:solidFill>
                <a:srgbClr val="000000"/>
              </a:solidFill>
              <a:latin typeface="Verdana" pitchFamily="34" charset="0"/>
            </a:endParaRPr>
          </a:p>
          <a:p>
            <a:pPr marL="342900" indent="-342900" algn="ctr">
              <a:buFontTx/>
              <a:buAutoNum type="arabicPlain" startAt="28"/>
            </a:pPr>
            <a:endParaRPr lang="ru-RU" dirty="0">
              <a:latin typeface="Verdana" pitchFamily="34" charset="0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rot="16200000" flipH="1">
            <a:off x="2285984" y="2500306"/>
            <a:ext cx="857256" cy="857256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rot="5400000">
            <a:off x="4500562" y="2928934"/>
            <a:ext cx="714380" cy="15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rot="5400000">
            <a:off x="6429388" y="2643182"/>
            <a:ext cx="857256" cy="57150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857256"/>
          </a:xfrm>
        </p:spPr>
        <p:txBody>
          <a:bodyPr>
            <a:normAutofit fontScale="90000"/>
          </a:bodyPr>
          <a:lstStyle/>
          <a:p>
            <a:pPr algn="ctr"/>
            <a:r>
              <a:rPr lang="uk-UA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Тема</a:t>
            </a:r>
            <a:r>
              <a:rPr lang="uk-UA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 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285860"/>
            <a:ext cx="8715436" cy="5286412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uk-UA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Розв'язування рівнянь на знаходження невідомого дільника.</a:t>
            </a:r>
          </a:p>
          <a:p>
            <a:pPr algn="ctr">
              <a:buNone/>
            </a:pPr>
            <a:r>
              <a:rPr lang="uk-UA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Складання виразів.</a:t>
            </a:r>
          </a:p>
          <a:p>
            <a:pPr algn="ctr">
              <a:buNone/>
            </a:pPr>
            <a:r>
              <a:rPr lang="uk-UA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Задачі на дві та три дії.</a:t>
            </a:r>
            <a:endParaRPr lang="ru-RU" sz="4800" dirty="0" smtClean="0">
              <a:latin typeface="Verdana" pitchFamily="34" charset="0"/>
            </a:endParaRPr>
          </a:p>
          <a:p>
            <a:pPr>
              <a:buNone/>
            </a:pPr>
            <a:endParaRPr lang="ru-RU" sz="4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785818"/>
          </a:xfrm>
        </p:spPr>
        <p:txBody>
          <a:bodyPr>
            <a:normAutofit/>
          </a:bodyPr>
          <a:lstStyle/>
          <a:p>
            <a:pPr algn="ctr"/>
            <a:r>
              <a:rPr lang="uk-UA" sz="4400" b="1" dirty="0" smtClean="0">
                <a:latin typeface="Verdana" pitchFamily="34" charset="0"/>
              </a:rPr>
              <a:t>Завдання  </a:t>
            </a:r>
            <a:endParaRPr lang="ru-RU" sz="4400" b="1" dirty="0">
              <a:latin typeface="Verdan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142984"/>
            <a:ext cx="8786874" cy="550072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sz="3600" b="1" dirty="0" smtClean="0">
                <a:latin typeface="Verdana" pitchFamily="34" charset="0"/>
                <a:cs typeface="Times New Roman" pitchFamily="18" charset="0"/>
              </a:rPr>
              <a:t>Закріпити знання табличних результатів множення числа 9.</a:t>
            </a:r>
          </a:p>
          <a:p>
            <a:pPr>
              <a:buNone/>
            </a:pPr>
            <a:r>
              <a:rPr lang="uk-UA" sz="3600" b="1" dirty="0" smtClean="0">
                <a:latin typeface="Verdana" pitchFamily="34" charset="0"/>
                <a:cs typeface="Times New Roman" pitchFamily="18" charset="0"/>
              </a:rPr>
              <a:t>Ознайомити із способом знаходження невідомого дільника та розв'язування відповідних рівнянь.</a:t>
            </a:r>
          </a:p>
          <a:p>
            <a:pPr>
              <a:buNone/>
            </a:pPr>
            <a:r>
              <a:rPr lang="uk-UA" sz="3600" b="1" dirty="0" smtClean="0">
                <a:latin typeface="Verdana" pitchFamily="34" charset="0"/>
                <a:cs typeface="Times New Roman" pitchFamily="18" charset="0"/>
              </a:rPr>
              <a:t>Вправляти учнів у складанні виразів до задач на 2 і 3 дії.</a:t>
            </a:r>
            <a:endParaRPr lang="en-US" sz="3600" b="1" dirty="0" smtClean="0">
              <a:latin typeface="Verdana" pitchFamily="34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071570"/>
          </a:xfrm>
        </p:spPr>
        <p:txBody>
          <a:bodyPr>
            <a:normAutofit/>
          </a:bodyPr>
          <a:lstStyle/>
          <a:p>
            <a:pPr algn="ctr"/>
            <a:r>
              <a:rPr lang="uk-UA" sz="5400" b="1" dirty="0" smtClean="0">
                <a:latin typeface="Verdana" pitchFamily="34" charset="0"/>
              </a:rPr>
              <a:t>Знати </a:t>
            </a:r>
            <a:endParaRPr lang="ru-RU" sz="5400" b="1" dirty="0">
              <a:latin typeface="Verdan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500174"/>
            <a:ext cx="8401080" cy="5072098"/>
          </a:xfrm>
        </p:spPr>
        <p:txBody>
          <a:bodyPr/>
          <a:lstStyle/>
          <a:p>
            <a:pPr algn="ctr">
              <a:buNone/>
            </a:pPr>
            <a:r>
              <a:rPr lang="uk-UA" sz="5400" b="1" dirty="0" smtClean="0">
                <a:latin typeface="Verdana" pitchFamily="34" charset="0"/>
                <a:cs typeface="Times New Roman" pitchFamily="18" charset="0"/>
              </a:rPr>
              <a:t>Результати </a:t>
            </a:r>
            <a:r>
              <a:rPr lang="uk-UA" sz="5400" b="1" dirty="0" smtClean="0">
                <a:latin typeface="Verdana" pitchFamily="34" charset="0"/>
                <a:cs typeface="Times New Roman" pitchFamily="18" charset="0"/>
              </a:rPr>
              <a:t>табличного множення числа </a:t>
            </a:r>
            <a:r>
              <a:rPr lang="uk-UA" sz="5400" b="1" dirty="0" smtClean="0">
                <a:latin typeface="Verdana" pitchFamily="34" charset="0"/>
                <a:cs typeface="Times New Roman" pitchFamily="18" charset="0"/>
              </a:rPr>
              <a:t>9</a:t>
            </a:r>
            <a:endParaRPr lang="uk-UA" sz="5400" b="1" dirty="0" smtClean="0">
              <a:latin typeface="Verdana" pitchFamily="34" charset="0"/>
              <a:cs typeface="Times New Roman" pitchFamily="18" charset="0"/>
            </a:endParaRPr>
          </a:p>
          <a:p>
            <a:pPr algn="ctr">
              <a:buNone/>
            </a:pPr>
            <a:r>
              <a:rPr lang="uk-UA" sz="5400" b="1" dirty="0" smtClean="0">
                <a:latin typeface="Verdana" pitchFamily="34" charset="0"/>
                <a:cs typeface="Times New Roman" pitchFamily="18" charset="0"/>
              </a:rPr>
              <a:t>Знаходити невідомий дільник</a:t>
            </a:r>
          </a:p>
          <a:p>
            <a:endParaRPr lang="ru-RU" sz="48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1071570"/>
          </a:xfrm>
        </p:spPr>
        <p:txBody>
          <a:bodyPr>
            <a:normAutofit/>
          </a:bodyPr>
          <a:lstStyle/>
          <a:p>
            <a:pPr algn="ctr"/>
            <a:r>
              <a:rPr lang="uk-UA" sz="6000" b="1" dirty="0" smtClean="0">
                <a:latin typeface="Verdana" pitchFamily="34" charset="0"/>
                <a:cs typeface="Tunga" pitchFamily="2"/>
              </a:rPr>
              <a:t>Вміти</a:t>
            </a:r>
            <a:endParaRPr lang="ru-RU" sz="6000" b="1" dirty="0">
              <a:latin typeface="Verdana" pitchFamily="34" charset="0"/>
              <a:cs typeface="Tunga" pitchFamily="2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357298"/>
            <a:ext cx="8229600" cy="5286412"/>
          </a:xfrm>
        </p:spPr>
        <p:txBody>
          <a:bodyPr>
            <a:normAutofit/>
          </a:bodyPr>
          <a:lstStyle/>
          <a:p>
            <a:r>
              <a:rPr lang="uk-UA" sz="6000" b="1" dirty="0" smtClean="0">
                <a:latin typeface="Verdana" pitchFamily="34" charset="0"/>
              </a:rPr>
              <a:t>Розв'язувати </a:t>
            </a:r>
            <a:r>
              <a:rPr lang="uk-UA" sz="6000" b="1" dirty="0" smtClean="0">
                <a:latin typeface="Verdana" pitchFamily="34" charset="0"/>
              </a:rPr>
              <a:t>рівняння</a:t>
            </a:r>
          </a:p>
          <a:p>
            <a:r>
              <a:rPr lang="uk-UA" sz="6000" b="1" dirty="0" smtClean="0">
                <a:latin typeface="Verdana" pitchFamily="34" charset="0"/>
              </a:rPr>
              <a:t>Складати вирази до задач</a:t>
            </a:r>
            <a:endParaRPr lang="ru-RU" sz="6000" b="1" dirty="0">
              <a:latin typeface="Verdana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000132"/>
          </a:xfrm>
        </p:spPr>
        <p:txBody>
          <a:bodyPr/>
          <a:lstStyle/>
          <a:p>
            <a:pPr algn="ctr"/>
            <a:r>
              <a:rPr lang="uk-UA" b="1" dirty="0" smtClean="0">
                <a:latin typeface="Verdana" pitchFamily="34" charset="0"/>
              </a:rPr>
              <a:t>Пригадай </a:t>
            </a:r>
            <a:endParaRPr lang="ru-RU" b="1" dirty="0">
              <a:latin typeface="Verdan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5286412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uk-UA" sz="4400" b="1" dirty="0" smtClean="0">
                <a:latin typeface="Verdana" pitchFamily="34" charset="0"/>
              </a:rPr>
              <a:t>Числа при діленні називаються</a:t>
            </a:r>
          </a:p>
          <a:p>
            <a:pPr>
              <a:buNone/>
            </a:pPr>
            <a:r>
              <a:rPr lang="uk-UA" sz="2800" b="1" dirty="0" smtClean="0">
                <a:latin typeface="Verdana" pitchFamily="34" charset="0"/>
              </a:rPr>
              <a:t>      </a:t>
            </a:r>
          </a:p>
          <a:p>
            <a:pPr algn="ctr">
              <a:buNone/>
            </a:pPr>
            <a:r>
              <a:rPr lang="uk-UA" sz="3600" b="1" dirty="0" smtClean="0">
                <a:solidFill>
                  <a:srgbClr val="FF0000"/>
                </a:solidFill>
                <a:latin typeface="Verdana" pitchFamily="34" charset="0"/>
              </a:rPr>
              <a:t>    </a:t>
            </a:r>
            <a:r>
              <a:rPr lang="uk-UA" sz="6000" b="1" dirty="0" smtClean="0">
                <a:solidFill>
                  <a:srgbClr val="FF0000"/>
                </a:solidFill>
                <a:latin typeface="Verdana" pitchFamily="34" charset="0"/>
              </a:rPr>
              <a:t>24  </a:t>
            </a:r>
            <a:r>
              <a:rPr lang="uk-UA" sz="6000" b="1" dirty="0" smtClean="0">
                <a:solidFill>
                  <a:srgbClr val="FF0000"/>
                </a:solidFill>
                <a:latin typeface="Verdana" pitchFamily="34" charset="0"/>
              </a:rPr>
              <a:t>:  6  = 4</a:t>
            </a:r>
            <a:endParaRPr lang="uk-UA" sz="6000" b="1" dirty="0" smtClean="0">
              <a:solidFill>
                <a:srgbClr val="FF0000"/>
              </a:solidFill>
              <a:latin typeface="Verdana" pitchFamily="34" charset="0"/>
            </a:endParaRPr>
          </a:p>
          <a:p>
            <a:pPr>
              <a:buNone/>
            </a:pPr>
            <a:r>
              <a:rPr lang="uk-UA" sz="2800" b="1" dirty="0" smtClean="0">
                <a:latin typeface="Verdana" pitchFamily="34" charset="0"/>
              </a:rPr>
              <a:t>    </a:t>
            </a:r>
          </a:p>
          <a:p>
            <a:pPr algn="ctr">
              <a:buNone/>
            </a:pPr>
            <a:r>
              <a:rPr lang="uk-UA" sz="2800" b="1" dirty="0" smtClean="0">
                <a:latin typeface="Verdana" pitchFamily="34" charset="0"/>
              </a:rPr>
              <a:t>    </a:t>
            </a:r>
            <a:endParaRPr lang="uk-UA" sz="2800" b="1" dirty="0" smtClean="0">
              <a:latin typeface="Verdana" pitchFamily="34" charset="0"/>
            </a:endParaRPr>
          </a:p>
          <a:p>
            <a:pPr algn="ctr">
              <a:buNone/>
            </a:pPr>
            <a:r>
              <a:rPr lang="uk-UA" sz="4000" b="1" dirty="0" smtClean="0">
                <a:solidFill>
                  <a:schemeClr val="accent2">
                    <a:lumMod val="75000"/>
                  </a:schemeClr>
                </a:solidFill>
                <a:latin typeface="Verdana" pitchFamily="34" charset="0"/>
              </a:rPr>
              <a:t>ділене </a:t>
            </a:r>
            <a:r>
              <a:rPr lang="uk-UA" sz="2800" b="1" dirty="0" smtClean="0">
                <a:solidFill>
                  <a:schemeClr val="accent2">
                    <a:lumMod val="75000"/>
                  </a:schemeClr>
                </a:solidFill>
                <a:latin typeface="Verdana" pitchFamily="34" charset="0"/>
              </a:rPr>
              <a:t>                           </a:t>
            </a:r>
            <a:r>
              <a:rPr lang="uk-UA" sz="4000" b="1" dirty="0" smtClean="0">
                <a:solidFill>
                  <a:schemeClr val="accent2">
                    <a:lumMod val="75000"/>
                  </a:schemeClr>
                </a:solidFill>
                <a:latin typeface="Verdana" pitchFamily="34" charset="0"/>
              </a:rPr>
              <a:t>частка</a:t>
            </a:r>
            <a:endParaRPr lang="uk-UA" sz="4000" b="1" dirty="0" smtClean="0">
              <a:solidFill>
                <a:schemeClr val="accent2">
                  <a:lumMod val="75000"/>
                </a:schemeClr>
              </a:solidFill>
              <a:latin typeface="Verdana" pitchFamily="34" charset="0"/>
            </a:endParaRPr>
          </a:p>
          <a:p>
            <a:pPr>
              <a:buNone/>
            </a:pPr>
            <a:r>
              <a:rPr lang="uk-UA" sz="2800" b="1" dirty="0" smtClean="0">
                <a:solidFill>
                  <a:schemeClr val="accent2">
                    <a:lumMod val="75000"/>
                  </a:schemeClr>
                </a:solidFill>
                <a:latin typeface="Verdana" pitchFamily="34" charset="0"/>
              </a:rPr>
              <a:t>                           </a:t>
            </a:r>
            <a:r>
              <a:rPr lang="uk-UA" sz="4000" b="1" dirty="0" smtClean="0">
                <a:solidFill>
                  <a:schemeClr val="accent2">
                    <a:lumMod val="75000"/>
                  </a:schemeClr>
                </a:solidFill>
                <a:latin typeface="Verdana" pitchFamily="34" charset="0"/>
              </a:rPr>
              <a:t>дільник</a:t>
            </a:r>
            <a:endParaRPr lang="ru-RU" sz="4000" b="1" dirty="0" smtClean="0">
              <a:solidFill>
                <a:schemeClr val="accent2">
                  <a:lumMod val="75000"/>
                </a:schemeClr>
              </a:solidFill>
              <a:latin typeface="Verdana" pitchFamily="34" charset="0"/>
            </a:endParaRPr>
          </a:p>
          <a:p>
            <a:endParaRPr lang="ru-RU" dirty="0"/>
          </a:p>
        </p:txBody>
      </p:sp>
      <p:cxnSp>
        <p:nvCxnSpPr>
          <p:cNvPr id="5" name="Прямая со стрелкой 4"/>
          <p:cNvCxnSpPr/>
          <p:nvPr/>
        </p:nvCxnSpPr>
        <p:spPr>
          <a:xfrm rot="10800000" flipV="1">
            <a:off x="1500166" y="4071942"/>
            <a:ext cx="1214446" cy="1000132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rot="5400000">
            <a:off x="4107653" y="4964917"/>
            <a:ext cx="1785950" cy="142876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rot="16200000" flipH="1">
            <a:off x="6786578" y="4429132"/>
            <a:ext cx="1071570" cy="35719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1643049"/>
          <a:ext cx="8229600" cy="45301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43206"/>
                <a:gridCol w="2843194"/>
                <a:gridCol w="2743200"/>
              </a:tblGrid>
              <a:tr h="851781">
                <a:tc>
                  <a:txBody>
                    <a:bodyPr/>
                    <a:lstStyle/>
                    <a:p>
                      <a:pPr algn="ctr"/>
                      <a:r>
                        <a:rPr lang="uk-UA" sz="4000" dirty="0" smtClean="0">
                          <a:latin typeface="Verdana" pitchFamily="34" charset="0"/>
                        </a:rPr>
                        <a:t>Ділене </a:t>
                      </a:r>
                      <a:endParaRPr lang="ru-RU" sz="4000" dirty="0">
                        <a:latin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600" dirty="0" smtClean="0">
                          <a:latin typeface="Verdana" pitchFamily="34" charset="0"/>
                        </a:rPr>
                        <a:t>Дільник</a:t>
                      </a:r>
                      <a:r>
                        <a:rPr lang="uk-UA" dirty="0" smtClean="0"/>
                        <a:t>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600" dirty="0" smtClean="0">
                          <a:latin typeface="Verdana" pitchFamily="34" charset="0"/>
                        </a:rPr>
                        <a:t>Частка </a:t>
                      </a:r>
                      <a:endParaRPr lang="ru-RU" sz="3600" dirty="0">
                        <a:latin typeface="Verdana" pitchFamily="34" charset="0"/>
                      </a:endParaRPr>
                    </a:p>
                  </a:txBody>
                  <a:tcPr/>
                </a:tc>
              </a:tr>
              <a:tr h="1148484"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Verdana" pitchFamily="34" charset="0"/>
                        </a:rPr>
                        <a:t>21</a:t>
                      </a:r>
                      <a:endParaRPr lang="ru-RU" sz="4000" b="1" dirty="0">
                        <a:latin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Verdana" pitchFamily="34" charset="0"/>
                        </a:rPr>
                        <a:t>3</a:t>
                      </a:r>
                      <a:endParaRPr lang="ru-RU" sz="4000" b="1" dirty="0">
                        <a:latin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Verdana" pitchFamily="34" charset="0"/>
                        </a:rPr>
                        <a:t>7</a:t>
                      </a:r>
                      <a:endParaRPr lang="ru-RU" sz="4000" b="1" dirty="0">
                        <a:latin typeface="Verdana" pitchFamily="34" charset="0"/>
                      </a:endParaRPr>
                    </a:p>
                  </a:txBody>
                  <a:tcPr/>
                </a:tc>
              </a:tr>
              <a:tr h="2333139"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Verdana" pitchFamily="34" charset="0"/>
                        </a:rPr>
                        <a:t>24</a:t>
                      </a:r>
                    </a:p>
                    <a:p>
                      <a:pPr algn="ctr"/>
                      <a:endParaRPr lang="uk-UA" sz="4000" b="1" dirty="0" smtClean="0">
                        <a:latin typeface="Verdana" pitchFamily="34" charset="0"/>
                      </a:endParaRPr>
                    </a:p>
                    <a:p>
                      <a:pPr algn="ctr"/>
                      <a:r>
                        <a:rPr lang="uk-UA" sz="4000" b="1" dirty="0" smtClean="0">
                          <a:latin typeface="Verdana" pitchFamily="34" charset="0"/>
                        </a:rPr>
                        <a:t>35</a:t>
                      </a:r>
                      <a:endParaRPr lang="ru-RU" sz="4000" b="1" dirty="0">
                        <a:latin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Verdana" pitchFamily="34" charset="0"/>
                        </a:rPr>
                        <a:t>6</a:t>
                      </a:r>
                    </a:p>
                    <a:p>
                      <a:pPr algn="ctr"/>
                      <a:endParaRPr lang="uk-UA" sz="4000" b="1" dirty="0" smtClean="0">
                        <a:latin typeface="Verdana" pitchFamily="34" charset="0"/>
                      </a:endParaRPr>
                    </a:p>
                    <a:p>
                      <a:pPr algn="ctr"/>
                      <a:r>
                        <a:rPr lang="uk-UA" sz="4000" b="1" dirty="0" smtClean="0">
                          <a:latin typeface="Verdana" pitchFamily="34" charset="0"/>
                        </a:rPr>
                        <a:t>х</a:t>
                      </a:r>
                      <a:endParaRPr lang="ru-RU" sz="4000" b="1" dirty="0">
                        <a:latin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Verdana" pitchFamily="34" charset="0"/>
                        </a:rPr>
                        <a:t>4</a:t>
                      </a:r>
                    </a:p>
                    <a:p>
                      <a:pPr algn="ctr"/>
                      <a:endParaRPr lang="uk-UA" sz="4000" b="1" dirty="0" smtClean="0">
                        <a:latin typeface="Verdana" pitchFamily="34" charset="0"/>
                      </a:endParaRPr>
                    </a:p>
                    <a:p>
                      <a:pPr algn="ctr"/>
                      <a:r>
                        <a:rPr lang="uk-UA" sz="4000" b="1" dirty="0" smtClean="0">
                          <a:latin typeface="Verdana" pitchFamily="34" charset="0"/>
                        </a:rPr>
                        <a:t>7</a:t>
                      </a:r>
                      <a:endParaRPr lang="en-US" sz="4000" b="1" dirty="0" smtClean="0">
                        <a:latin typeface="Verdana" pitchFamily="34" charset="0"/>
                      </a:endParaRPr>
                    </a:p>
                    <a:p>
                      <a:pPr algn="ctr"/>
                      <a:endParaRPr lang="ru-RU" sz="4000" b="1" dirty="0">
                        <a:latin typeface="Verdana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264</TotalTime>
  <Words>346</Words>
  <PresentationFormat>Экран (4:3)</PresentationFormat>
  <Paragraphs>97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Поток</vt:lpstr>
      <vt:lpstr>№403 k – k : 8</vt:lpstr>
      <vt:lpstr>Обчисли</vt:lpstr>
      <vt:lpstr>Пригадай </vt:lpstr>
      <vt:lpstr>Тема </vt:lpstr>
      <vt:lpstr>Завдання  </vt:lpstr>
      <vt:lpstr>Знати </vt:lpstr>
      <vt:lpstr>Вміти</vt:lpstr>
      <vt:lpstr>Пригадай </vt:lpstr>
      <vt:lpstr>Слайд 9</vt:lpstr>
      <vt:lpstr>Встав  пропущені числа</vt:lpstr>
      <vt:lpstr>Задача 410</vt:lpstr>
      <vt:lpstr>3 рівень Задача № 411</vt:lpstr>
      <vt:lpstr>Лист самоконтролю</vt:lpstr>
      <vt:lpstr>Домашнє завдання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23</cp:revision>
  <dcterms:modified xsi:type="dcterms:W3CDTF">2010-11-19T14:19:19Z</dcterms:modified>
</cp:coreProperties>
</file>