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1" r:id="rId5"/>
    <p:sldId id="267" r:id="rId6"/>
    <p:sldId id="260" r:id="rId7"/>
    <p:sldId id="258" r:id="rId8"/>
    <p:sldId id="263" r:id="rId9"/>
    <p:sldId id="268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114300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ПЕРЕВІР СЕБЕ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43050"/>
            <a:ext cx="7854696" cy="4714908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Verdana" pitchFamily="34" charset="0"/>
              </a:rPr>
              <a:t>Задача 432</a:t>
            </a:r>
          </a:p>
          <a:p>
            <a:pPr algn="l"/>
            <a:r>
              <a:rPr lang="uk-UA" sz="3600" b="1" dirty="0" smtClean="0">
                <a:latin typeface="Verdana" pitchFamily="34" charset="0"/>
              </a:rPr>
              <a:t>Було - </a:t>
            </a:r>
            <a:r>
              <a:rPr lang="uk-UA" sz="3600" b="1" dirty="0" smtClean="0">
                <a:solidFill>
                  <a:srgbClr val="C00000"/>
                </a:solidFill>
                <a:latin typeface="Verdana" pitchFamily="34" charset="0"/>
              </a:rPr>
              <a:t>? </a:t>
            </a:r>
            <a:r>
              <a:rPr lang="uk-UA" sz="3600" b="1" dirty="0" smtClean="0">
                <a:latin typeface="Verdana" pitchFamily="34" charset="0"/>
              </a:rPr>
              <a:t>кг</a:t>
            </a:r>
            <a:endParaRPr lang="uk-UA" sz="3600" b="1" dirty="0" smtClean="0">
              <a:solidFill>
                <a:srgbClr val="C00000"/>
              </a:solidFill>
              <a:latin typeface="Verdana" pitchFamily="34" charset="0"/>
            </a:endParaRPr>
          </a:p>
          <a:p>
            <a:pPr algn="l"/>
            <a:r>
              <a:rPr lang="uk-UA" sz="3200" b="1" dirty="0" smtClean="0">
                <a:latin typeface="Verdana" pitchFamily="34" charset="0"/>
              </a:rPr>
              <a:t>Витратили –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5 </a:t>
            </a:r>
            <a:r>
              <a:rPr lang="uk-UA" sz="3200" b="1" dirty="0" err="1" smtClean="0">
                <a:latin typeface="Verdana" pitchFamily="34" charset="0"/>
              </a:rPr>
              <a:t>дн</a:t>
            </a:r>
            <a:r>
              <a:rPr lang="uk-UA" sz="3200" b="1" dirty="0" smtClean="0">
                <a:latin typeface="Verdana" pitchFamily="34" charset="0"/>
              </a:rPr>
              <a:t>. </a:t>
            </a:r>
            <a:r>
              <a:rPr lang="uk-UA" sz="3200" b="1" dirty="0" smtClean="0">
                <a:latin typeface="Verdana" pitchFamily="34" charset="0"/>
              </a:rPr>
              <a:t>по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9 </a:t>
            </a:r>
            <a:r>
              <a:rPr lang="uk-UA" sz="3200" b="1" dirty="0" smtClean="0">
                <a:latin typeface="Verdana" pitchFamily="34" charset="0"/>
              </a:rPr>
              <a:t>кг</a:t>
            </a:r>
          </a:p>
          <a:p>
            <a:pPr algn="l"/>
            <a:r>
              <a:rPr lang="uk-UA" sz="3200" b="1" dirty="0" smtClean="0">
                <a:latin typeface="Verdana" pitchFamily="34" charset="0"/>
              </a:rPr>
              <a:t>Залишилося -  </a:t>
            </a:r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8</a:t>
            </a:r>
            <a:r>
              <a:rPr lang="uk-UA" sz="3200" b="1" dirty="0" smtClean="0">
                <a:latin typeface="Verdana" pitchFamily="34" charset="0"/>
              </a:rPr>
              <a:t> кг</a:t>
            </a:r>
          </a:p>
          <a:p>
            <a:pPr marL="514350" indent="-514350" algn="l">
              <a:buAutoNum type="arabicParenR"/>
            </a:pPr>
            <a:r>
              <a:rPr lang="uk-UA" sz="3200" b="1" dirty="0" smtClean="0">
                <a:latin typeface="Verdana" pitchFamily="34" charset="0"/>
              </a:rPr>
              <a:t>9 * 5 =45 (кг)- витратили;</a:t>
            </a:r>
          </a:p>
          <a:p>
            <a:pPr marL="514350" indent="-514350" algn="l">
              <a:buAutoNum type="arabicParenR"/>
            </a:pPr>
            <a:r>
              <a:rPr lang="uk-UA" sz="3200" b="1" dirty="0" smtClean="0">
                <a:latin typeface="Verdana" pitchFamily="34" charset="0"/>
              </a:rPr>
              <a:t>45 + 8 = 53 (кг)</a:t>
            </a:r>
          </a:p>
          <a:p>
            <a:pPr marL="514350" indent="-514350" algn="l"/>
            <a:r>
              <a:rPr lang="uk-UA" sz="3200" b="1" dirty="0" smtClean="0">
                <a:latin typeface="Verdana" pitchFamily="34" charset="0"/>
              </a:rPr>
              <a:t>Відповідь : 53 кг привезли.</a:t>
            </a:r>
            <a:endParaRPr lang="ru-RU" sz="32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Самостійна робота</a:t>
            </a:r>
            <a:endParaRPr lang="ru-RU" sz="44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3 рівень</a:t>
            </a:r>
          </a:p>
          <a:p>
            <a:pPr algn="ctr">
              <a:buNone/>
            </a:pPr>
            <a:r>
              <a:rPr lang="uk-UA" sz="3600" b="1" dirty="0" smtClean="0">
                <a:latin typeface="Verdana" pitchFamily="34" charset="0"/>
              </a:rPr>
              <a:t>Задача 440</a:t>
            </a:r>
          </a:p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Verdana" pitchFamily="34" charset="0"/>
              </a:rPr>
              <a:t>4 рівень </a:t>
            </a:r>
          </a:p>
          <a:p>
            <a:pPr algn="ctr">
              <a:buNone/>
            </a:pPr>
            <a:r>
              <a:rPr lang="uk-UA" sz="3600" b="1" dirty="0" smtClean="0">
                <a:latin typeface="Verdana" pitchFamily="34" charset="0"/>
              </a:rPr>
              <a:t>№440 (двома способами)</a:t>
            </a:r>
          </a:p>
          <a:p>
            <a:pPr algn="ctr">
              <a:buNone/>
            </a:pPr>
            <a:endParaRPr lang="ru-RU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Verdana" pitchFamily="34" charset="0"/>
              </a:rPr>
              <a:t>Лист самоконтролю</a:t>
            </a:r>
            <a:endParaRPr lang="ru-RU" sz="4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latin typeface="Verdana" pitchFamily="34" charset="0"/>
              </a:rPr>
              <a:t>Задача 440</a:t>
            </a:r>
          </a:p>
          <a:p>
            <a:pPr marL="514350" indent="-514350">
              <a:buAutoNum type="arabicParenR"/>
            </a:pPr>
            <a:r>
              <a:rPr lang="uk-UA" sz="3600" b="1" dirty="0" smtClean="0">
                <a:latin typeface="Verdana" pitchFamily="34" charset="0"/>
              </a:rPr>
              <a:t>(36 +12) : 6 = 8 (п.)</a:t>
            </a:r>
          </a:p>
          <a:p>
            <a:pPr marL="514350" indent="-514350">
              <a:buNone/>
            </a:pPr>
            <a:r>
              <a:rPr lang="uk-UA" sz="3600" b="1" dirty="0" smtClean="0">
                <a:latin typeface="Verdana" pitchFamily="34" charset="0"/>
              </a:rPr>
              <a:t>Відповідь: витратили 8 пакетів.</a:t>
            </a:r>
          </a:p>
          <a:p>
            <a:pPr marL="514350" indent="-514350" algn="ctr">
              <a:buNone/>
            </a:pPr>
            <a:r>
              <a:rPr lang="uk-UA" sz="3600" b="1" dirty="0" smtClean="0">
                <a:latin typeface="Verdana" pitchFamily="34" charset="0"/>
              </a:rPr>
              <a:t>2 спосіб</a:t>
            </a:r>
          </a:p>
          <a:p>
            <a:pPr marL="514350" indent="-514350">
              <a:buAutoNum type="arabicParenR"/>
            </a:pPr>
            <a:r>
              <a:rPr lang="uk-UA" sz="3600" b="1" dirty="0" smtClean="0">
                <a:latin typeface="Verdana" pitchFamily="34" charset="0"/>
              </a:rPr>
              <a:t>(36 : 6)+(12 : 6) = 8 (п.)</a:t>
            </a:r>
          </a:p>
          <a:p>
            <a:pPr marL="514350" indent="-514350">
              <a:buNone/>
            </a:pPr>
            <a:endParaRPr lang="uk-UA" sz="3600" b="1" dirty="0" smtClean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smtClean="0">
                <a:latin typeface="Verdana" pitchFamily="34" charset="0"/>
              </a:rPr>
              <a:t>Домашнє завдання</a:t>
            </a:r>
            <a:endParaRPr lang="ru-RU" b="1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800" b="1" dirty="0" smtClean="0">
              <a:latin typeface="Verdana" pitchFamily="34" charset="0"/>
            </a:endParaRPr>
          </a:p>
          <a:p>
            <a:pPr algn="ctr">
              <a:buNone/>
            </a:pPr>
            <a:r>
              <a:rPr lang="uk-UA" sz="4800" b="1" dirty="0" smtClean="0">
                <a:latin typeface="Verdana" pitchFamily="34" charset="0"/>
              </a:rPr>
              <a:t>№ 440, 441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Verdana" pitchFamily="34" charset="0"/>
              </a:rPr>
              <a:t>ВІДТВОРІТЬ ТАБЛИЦЮ</a:t>
            </a:r>
            <a:endParaRPr lang="ru-RU" sz="4000" b="1" dirty="0">
              <a:latin typeface="Verdana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85926"/>
          <a:ext cx="7472382" cy="865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200"/>
                <a:gridCol w="947200"/>
                <a:gridCol w="947200"/>
                <a:gridCol w="947200"/>
                <a:gridCol w="947200"/>
                <a:gridCol w="947200"/>
                <a:gridCol w="947200"/>
                <a:gridCol w="841982"/>
              </a:tblGrid>
              <a:tr h="865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27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45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63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81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3857628"/>
          <a:ext cx="700092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116"/>
                <a:gridCol w="875116"/>
                <a:gridCol w="875116"/>
                <a:gridCol w="875116"/>
                <a:gridCol w="875116"/>
                <a:gridCol w="875116"/>
                <a:gridCol w="875116"/>
                <a:gridCol w="875116"/>
              </a:tblGrid>
              <a:tr h="857256"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2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4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6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>
                          <a:latin typeface="Verdana" pitchFamily="34" charset="0"/>
                        </a:rPr>
                        <a:t>8</a:t>
                      </a:r>
                      <a:endParaRPr lang="ru-RU" sz="36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 rot="5400000">
            <a:off x="1143770" y="3213892"/>
            <a:ext cx="1213652" cy="722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964910" y="3178570"/>
            <a:ext cx="1285884" cy="722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857488" y="3214686"/>
            <a:ext cx="1286678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785388" y="3214686"/>
            <a:ext cx="1286678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7572396" y="2857496"/>
            <a:ext cx="157160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Verdana" pitchFamily="34" charset="0"/>
              </a:rPr>
              <a:t>:9</a:t>
            </a:r>
            <a:endParaRPr lang="ru-RU" sz="3600" dirty="0">
              <a:latin typeface="Verdana" pitchFamily="34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rot="16200000" flipH="1">
            <a:off x="107125" y="3178967"/>
            <a:ext cx="1285884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4786314" y="3143248"/>
            <a:ext cx="1214446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5679289" y="3107529"/>
            <a:ext cx="1214446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6536545" y="3107529"/>
            <a:ext cx="1214446" cy="28575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6200000" flipV="1">
            <a:off x="7572396" y="2214554"/>
            <a:ext cx="714380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33" idx="4"/>
          </p:cNvCxnSpPr>
          <p:nvPr/>
        </p:nvCxnSpPr>
        <p:spPr>
          <a:xfrm rot="5400000">
            <a:off x="7679545" y="3821917"/>
            <a:ext cx="428628" cy="92867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Тема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Вправи й задачі на засвоєння таблиці ділення на 9.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Прості задачі з буквеними даними. 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Розв'язування задачі двома способами.</a:t>
            </a:r>
          </a:p>
          <a:p>
            <a:pPr>
              <a:buNone/>
            </a:pPr>
            <a:r>
              <a:rPr lang="uk-UA" sz="4000" b="1" dirty="0" smtClean="0">
                <a:latin typeface="Verdana" pitchFamily="34" charset="0"/>
              </a:rPr>
              <a:t>Розташування відрізків.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Завдання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0387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ЗАПАМЯТОВУВАТИ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ТАБЛИЦЮ </a:t>
            </a:r>
            <a:r>
              <a:rPr lang="uk-UA" sz="4400" b="1" dirty="0" smtClean="0">
                <a:latin typeface="Verdana" pitchFamily="34" charset="0"/>
              </a:rPr>
              <a:t>ДІЛЕННЯ НА 9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СКЛАДАТИ БУКВЕНІ І ЧИСЛОВІ ВИРАЗИ</a:t>
            </a:r>
          </a:p>
          <a:p>
            <a:pPr>
              <a:buNone/>
            </a:pPr>
            <a:r>
              <a:rPr lang="uk-UA" sz="4400" b="1" dirty="0" smtClean="0">
                <a:latin typeface="Verdana" pitchFamily="34" charset="0"/>
              </a:rPr>
              <a:t>РОЗВЯЗУВАТИ ЗАДАЧІ ДВОМА СПОСОБАМИ</a:t>
            </a:r>
            <a:endParaRPr lang="ru-RU" sz="44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Знати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000" b="1" dirty="0" smtClean="0">
                <a:latin typeface="Verdana" pitchFamily="34" charset="0"/>
              </a:rPr>
              <a:t>В якому порядку обчислюємо числові вирази</a:t>
            </a:r>
          </a:p>
          <a:p>
            <a:pPr>
              <a:buNone/>
            </a:pPr>
            <a:r>
              <a:rPr lang="uk-UA" sz="6000" b="1" dirty="0" smtClean="0">
                <a:latin typeface="Verdana" pitchFamily="34" charset="0"/>
              </a:rPr>
              <a:t>Виконувати дії в стовпчик</a:t>
            </a:r>
          </a:p>
          <a:p>
            <a:pPr>
              <a:buNone/>
            </a:pP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atin typeface="Verdana" pitchFamily="34" charset="0"/>
              </a:rPr>
              <a:t>Вміти </a:t>
            </a:r>
            <a:endParaRPr lang="ru-RU" sz="6000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Verdana" pitchFamily="34" charset="0"/>
              </a:rPr>
              <a:t>ДІЛИТИ НА 9</a:t>
            </a:r>
          </a:p>
          <a:p>
            <a:r>
              <a:rPr lang="uk-UA" sz="4800" b="1" dirty="0" smtClean="0">
                <a:latin typeface="Verdana" pitchFamily="34" charset="0"/>
              </a:rPr>
              <a:t>СКЛАДАТИ ЧИСЛОВІ ТА БУКВЕНІ ВИРАЗИ </a:t>
            </a:r>
          </a:p>
          <a:p>
            <a:r>
              <a:rPr lang="uk-UA" sz="4800" b="1" dirty="0" smtClean="0">
                <a:latin typeface="Verdana" pitchFamily="34" charset="0"/>
              </a:rPr>
              <a:t>РОЗВЯЗУВАТИ ЗАДАЧІ ДВОМА СПОСОБАМИ </a:t>
            </a:r>
            <a:endParaRPr lang="ru-RU" sz="4800" b="1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Задача 435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latin typeface="Verdana" pitchFamily="34" charset="0"/>
              </a:rPr>
              <a:t>a +b</a:t>
            </a:r>
            <a:r>
              <a:rPr lang="uk-UA" sz="6600" b="1" dirty="0" smtClean="0">
                <a:latin typeface="Verdana" pitchFamily="34" charset="0"/>
              </a:rPr>
              <a:t>;</a:t>
            </a:r>
            <a:r>
              <a:rPr lang="en-US" sz="6600" b="1" dirty="0" smtClean="0">
                <a:latin typeface="Verdana" pitchFamily="34" charset="0"/>
              </a:rPr>
              <a:t>  b</a:t>
            </a:r>
            <a:r>
              <a:rPr lang="uk-UA" sz="6600" b="1" dirty="0" smtClean="0">
                <a:latin typeface="Verdana" pitchFamily="34" charset="0"/>
              </a:rPr>
              <a:t> </a:t>
            </a:r>
            <a:r>
              <a:rPr lang="en-US" sz="6600" b="1" dirty="0" smtClean="0">
                <a:latin typeface="Verdana" pitchFamily="34" charset="0"/>
              </a:rPr>
              <a:t>+a</a:t>
            </a:r>
          </a:p>
          <a:p>
            <a:pPr algn="ctr">
              <a:buNone/>
            </a:pPr>
            <a:r>
              <a:rPr lang="en-US" sz="6600" b="1" dirty="0" smtClean="0">
                <a:latin typeface="Verdana" pitchFamily="34" charset="0"/>
              </a:rPr>
              <a:t>a </a:t>
            </a:r>
            <a:r>
              <a:rPr lang="uk-UA" sz="6600" b="1" dirty="0" smtClean="0">
                <a:latin typeface="Verdana" pitchFamily="34" charset="0"/>
              </a:rPr>
              <a:t>-</a:t>
            </a:r>
            <a:r>
              <a:rPr lang="en-US" sz="6600" b="1" dirty="0" smtClean="0">
                <a:latin typeface="Verdana" pitchFamily="34" charset="0"/>
              </a:rPr>
              <a:t> b</a:t>
            </a:r>
            <a:r>
              <a:rPr lang="uk-UA" sz="6600" b="1" dirty="0" smtClean="0">
                <a:latin typeface="Verdana" pitchFamily="34" charset="0"/>
              </a:rPr>
              <a:t>;</a:t>
            </a:r>
            <a:r>
              <a:rPr lang="en-US" sz="6600" b="1" dirty="0" smtClean="0">
                <a:latin typeface="Verdana" pitchFamily="34" charset="0"/>
              </a:rPr>
              <a:t> b </a:t>
            </a:r>
            <a:r>
              <a:rPr lang="uk-UA" sz="6600" b="1" dirty="0" smtClean="0">
                <a:latin typeface="Verdana" pitchFamily="34" charset="0"/>
              </a:rPr>
              <a:t>-</a:t>
            </a:r>
            <a:r>
              <a:rPr lang="en-US" sz="6600" b="1" dirty="0" smtClean="0">
                <a:latin typeface="Verdana" pitchFamily="34" charset="0"/>
              </a:rPr>
              <a:t> a</a:t>
            </a:r>
          </a:p>
          <a:p>
            <a:pPr algn="ctr">
              <a:buNone/>
            </a:pPr>
            <a:r>
              <a:rPr lang="en-US" sz="6600" b="1" dirty="0" smtClean="0">
                <a:latin typeface="Verdana" pitchFamily="34" charset="0"/>
              </a:rPr>
              <a:t>a </a:t>
            </a:r>
            <a:r>
              <a:rPr lang="uk-UA" sz="6600" b="1" dirty="0" smtClean="0">
                <a:latin typeface="Verdana" pitchFamily="34" charset="0"/>
              </a:rPr>
              <a:t>:</a:t>
            </a:r>
            <a:r>
              <a:rPr lang="en-US" sz="6600" b="1" dirty="0" smtClean="0">
                <a:latin typeface="Verdana" pitchFamily="34" charset="0"/>
              </a:rPr>
              <a:t> b</a:t>
            </a:r>
            <a:r>
              <a:rPr lang="uk-UA" sz="6600" b="1" dirty="0" smtClean="0">
                <a:latin typeface="Verdana" pitchFamily="34" charset="0"/>
              </a:rPr>
              <a:t>;</a:t>
            </a:r>
            <a:r>
              <a:rPr lang="en-US" sz="6600" b="1" dirty="0" smtClean="0">
                <a:latin typeface="Verdana" pitchFamily="34" charset="0"/>
              </a:rPr>
              <a:t>  b </a:t>
            </a:r>
            <a:r>
              <a:rPr lang="uk-UA" sz="6600" b="1" dirty="0" smtClean="0">
                <a:latin typeface="Verdana" pitchFamily="34" charset="0"/>
              </a:rPr>
              <a:t>:</a:t>
            </a:r>
            <a:r>
              <a:rPr lang="en-US" sz="6600" b="1" dirty="0" smtClean="0">
                <a:latin typeface="Verdana" pitchFamily="34" charset="0"/>
              </a:rPr>
              <a:t> a</a:t>
            </a:r>
            <a:endParaRPr lang="ru-RU" sz="6600" b="1" dirty="0" smtClean="0">
              <a:latin typeface="Verdana" pitchFamily="34" charset="0"/>
            </a:endParaRPr>
          </a:p>
          <a:p>
            <a:pPr algn="ctr">
              <a:buNone/>
            </a:pPr>
            <a:endParaRPr lang="ru-RU" sz="2800" dirty="0" smtClean="0">
              <a:latin typeface="Verdana" pitchFamily="34" charset="0"/>
            </a:endParaRPr>
          </a:p>
          <a:p>
            <a:pPr algn="ctr">
              <a:buNone/>
            </a:pPr>
            <a:endParaRPr lang="ru-RU" sz="28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latin typeface="Verdana" pitchFamily="34" charset="0"/>
              </a:rPr>
              <a:t>Задача 436</a:t>
            </a:r>
            <a:endParaRPr lang="ru-RU" sz="4400" b="1" dirty="0">
              <a:latin typeface="Verdana" pitchFamily="34" charset="0"/>
            </a:endParaRPr>
          </a:p>
        </p:txBody>
      </p:sp>
      <p:pic>
        <p:nvPicPr>
          <p:cNvPr id="1026" name="Picture 2" descr="D:\Оля\фотки\малюнки\airpla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14818"/>
            <a:ext cx="2438400" cy="1267968"/>
          </a:xfrm>
          <a:prstGeom prst="rect">
            <a:avLst/>
          </a:prstGeom>
          <a:noFill/>
        </p:spPr>
      </p:pic>
      <p:pic>
        <p:nvPicPr>
          <p:cNvPr id="1028" name="Picture 4" descr="D:\Оля\фотки\малюнки\авт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357430"/>
            <a:ext cx="2450523" cy="1617345"/>
          </a:xfrm>
          <a:prstGeom prst="rect">
            <a:avLst/>
          </a:prstGeom>
          <a:noFill/>
        </p:spPr>
      </p:pic>
      <p:sp>
        <p:nvSpPr>
          <p:cNvPr id="7" name="Стрелка вниз 6"/>
          <p:cNvSpPr/>
          <p:nvPr/>
        </p:nvSpPr>
        <p:spPr>
          <a:xfrm rot="16200000">
            <a:off x="3590585" y="2763604"/>
            <a:ext cx="383267" cy="10904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6200000">
            <a:off x="3565152" y="4078658"/>
            <a:ext cx="428628" cy="1129575"/>
          </a:xfrm>
          <a:prstGeom prst="downArrow">
            <a:avLst>
              <a:gd name="adj1" fmla="val 50000"/>
              <a:gd name="adj2" fmla="val 548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00562" y="2928934"/>
            <a:ext cx="107157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36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500562" y="4286256"/>
            <a:ext cx="1071570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27 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15140" y="3643314"/>
            <a:ext cx="1785950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Verdana" pitchFamily="34" charset="0"/>
              </a:rPr>
              <a:t>по 9 н.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5715008" y="2928934"/>
            <a:ext cx="857256" cy="2214578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4546" y="5715016"/>
            <a:ext cx="371477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Verdana" pitchFamily="34" charset="0"/>
              </a:rPr>
              <a:t>Сторінок -?</a:t>
            </a:r>
            <a:endParaRPr lang="ru-RU" sz="44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uk-UA" b="1" dirty="0" smtClean="0">
                <a:latin typeface="Verdana" pitchFamily="34" charset="0"/>
              </a:rPr>
              <a:t>Задача 437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643998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latin typeface="Verdana" pitchFamily="34" charset="0"/>
              </a:rPr>
              <a:t>I</a:t>
            </a:r>
            <a:r>
              <a:rPr lang="uk-UA" sz="4400" b="1" dirty="0" smtClean="0">
                <a:latin typeface="Verdana" pitchFamily="34" charset="0"/>
              </a:rPr>
              <a:t> - </a:t>
            </a:r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</a:rPr>
              <a:t>12</a:t>
            </a:r>
            <a:endParaRPr lang="en-US" sz="4400" b="1" dirty="0" smtClean="0">
              <a:solidFill>
                <a:srgbClr val="C00000"/>
              </a:solidFill>
              <a:latin typeface="Verdana" pitchFamily="34" charset="0"/>
            </a:endParaRPr>
          </a:p>
          <a:p>
            <a:pPr>
              <a:buNone/>
            </a:pPr>
            <a:r>
              <a:rPr lang="en-US" sz="4400" b="1" dirty="0" smtClean="0">
                <a:latin typeface="Verdana" pitchFamily="34" charset="0"/>
              </a:rPr>
              <a:t>II</a:t>
            </a:r>
            <a:r>
              <a:rPr lang="uk-UA" sz="4400" b="1" dirty="0" smtClean="0">
                <a:latin typeface="Verdana" pitchFamily="34" charset="0"/>
              </a:rPr>
              <a:t> – </a:t>
            </a:r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</a:rPr>
              <a:t>36</a:t>
            </a:r>
            <a:r>
              <a:rPr lang="uk-UA" sz="4400" b="1" dirty="0" smtClean="0">
                <a:latin typeface="Verdana" pitchFamily="34" charset="0"/>
              </a:rPr>
              <a:t>                         </a:t>
            </a:r>
            <a:r>
              <a:rPr lang="uk-UA" sz="4400" b="1" dirty="0" smtClean="0">
                <a:latin typeface="Verdana" pitchFamily="34" charset="0"/>
              </a:rPr>
              <a:t>      </a:t>
            </a:r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</a:rPr>
              <a:t>?</a:t>
            </a:r>
            <a:endParaRPr lang="en-US" sz="4400" b="1" dirty="0" smtClean="0">
              <a:solidFill>
                <a:srgbClr val="C00000"/>
              </a:solidFill>
              <a:latin typeface="Verdana" pitchFamily="34" charset="0"/>
            </a:endParaRPr>
          </a:p>
          <a:p>
            <a:pPr>
              <a:buNone/>
            </a:pPr>
            <a:r>
              <a:rPr lang="en-US" sz="4400" b="1" dirty="0" smtClean="0">
                <a:latin typeface="Verdana" pitchFamily="34" charset="0"/>
              </a:rPr>
              <a:t>III</a:t>
            </a:r>
            <a:r>
              <a:rPr lang="uk-UA" sz="4400" b="1" dirty="0" smtClean="0">
                <a:latin typeface="Verdana" pitchFamily="34" charset="0"/>
              </a:rPr>
              <a:t> - </a:t>
            </a:r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</a:rPr>
              <a:t>?</a:t>
            </a:r>
            <a:r>
              <a:rPr lang="uk-UA" sz="4400" b="1" dirty="0" smtClean="0">
                <a:latin typeface="Verdana" pitchFamily="34" charset="0"/>
              </a:rPr>
              <a:t>, у </a:t>
            </a:r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</a:rPr>
              <a:t>9</a:t>
            </a:r>
            <a:r>
              <a:rPr lang="uk-UA" sz="4400" b="1" dirty="0" smtClean="0">
                <a:latin typeface="Verdana" pitchFamily="34" charset="0"/>
              </a:rPr>
              <a:t> разів менше</a:t>
            </a:r>
          </a:p>
          <a:p>
            <a:pPr>
              <a:buNone/>
            </a:pPr>
            <a:endParaRPr lang="ru-RU" sz="4400" b="1" dirty="0">
              <a:latin typeface="Verdana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>
            <a:off x="2571736" y="3071810"/>
            <a:ext cx="521497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394595" y="3463925"/>
            <a:ext cx="785024" cy="7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авая фигурная скобка 15"/>
          <p:cNvSpPr/>
          <p:nvPr/>
        </p:nvSpPr>
        <p:spPr>
          <a:xfrm>
            <a:off x="7858148" y="2071678"/>
            <a:ext cx="500066" cy="2000264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227</Words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ПЕРЕВІР СЕБЕ</vt:lpstr>
      <vt:lpstr>ВІДТВОРІТЬ ТАБЛИЦЮ</vt:lpstr>
      <vt:lpstr>Тема </vt:lpstr>
      <vt:lpstr>Завдання</vt:lpstr>
      <vt:lpstr>Знати </vt:lpstr>
      <vt:lpstr>Вміти </vt:lpstr>
      <vt:lpstr>Задача 435</vt:lpstr>
      <vt:lpstr>Задача 436</vt:lpstr>
      <vt:lpstr>Задача 437</vt:lpstr>
      <vt:lpstr>Самостійна робота</vt:lpstr>
      <vt:lpstr>Лист самоконтролю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12</cp:revision>
  <dcterms:modified xsi:type="dcterms:W3CDTF">2010-11-19T14:34:42Z</dcterms:modified>
</cp:coreProperties>
</file>