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8" r:id="rId4"/>
    <p:sldId id="267" r:id="rId5"/>
    <p:sldId id="257" r:id="rId6"/>
    <p:sldId id="259" r:id="rId7"/>
    <p:sldId id="266" r:id="rId8"/>
    <p:sldId id="264" r:id="rId9"/>
    <p:sldId id="265" r:id="rId10"/>
    <p:sldId id="258" r:id="rId11"/>
    <p:sldId id="263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78579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latin typeface="Verdana" pitchFamily="34" charset="0"/>
              </a:rPr>
              <a:t>Перевір себе</a:t>
            </a:r>
            <a:endParaRPr lang="ru-RU" dirty="0">
              <a:latin typeface="Verdan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785794"/>
            <a:ext cx="8643998" cy="6072206"/>
          </a:xfrm>
        </p:spPr>
        <p:txBody>
          <a:bodyPr>
            <a:no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40: 5 </a:t>
            </a:r>
            <a:r>
              <a:rPr lang="en-US" sz="6000" b="1" dirty="0" smtClean="0">
                <a:latin typeface="Verdana" pitchFamily="34" charset="0"/>
              </a:rPr>
              <a:t>&gt; </a:t>
            </a:r>
            <a:r>
              <a:rPr lang="uk-UA" sz="6000" b="1" dirty="0" smtClean="0">
                <a:latin typeface="Verdana" pitchFamily="34" charset="0"/>
              </a:rPr>
              <a:t>7              20 = 9 * 8 - 52</a:t>
            </a:r>
            <a:endParaRPr lang="ru-RU" sz="6000" b="1" dirty="0" smtClean="0">
              <a:latin typeface="Verdana" pitchFamily="34" charset="0"/>
            </a:endParaRPr>
          </a:p>
          <a:p>
            <a:pPr algn="ctr"/>
            <a:r>
              <a:rPr lang="uk-UA" sz="6000" b="1" dirty="0" smtClean="0">
                <a:latin typeface="Verdana" pitchFamily="34" charset="0"/>
              </a:rPr>
              <a:t>36 : 9 </a:t>
            </a:r>
            <a:r>
              <a:rPr lang="en-US" sz="6000" b="1" dirty="0" smtClean="0">
                <a:latin typeface="Verdana" pitchFamily="34" charset="0"/>
              </a:rPr>
              <a:t>&lt; </a:t>
            </a:r>
            <a:r>
              <a:rPr lang="uk-UA" sz="6000" b="1" dirty="0" smtClean="0">
                <a:latin typeface="Verdana" pitchFamily="34" charset="0"/>
              </a:rPr>
              <a:t>5             81 : 9 = 9</a:t>
            </a:r>
          </a:p>
          <a:p>
            <a:pPr algn="ctr"/>
            <a:r>
              <a:rPr lang="uk-UA" sz="6000" b="1" dirty="0" smtClean="0">
                <a:latin typeface="Verdana" pitchFamily="34" charset="0"/>
              </a:rPr>
              <a:t>10 = 16 : 4 + 6     </a:t>
            </a:r>
            <a:endParaRPr lang="uk-UA" sz="6000" b="1" dirty="0" smtClean="0">
              <a:latin typeface="Verdana" pitchFamily="34" charset="0"/>
            </a:endParaRPr>
          </a:p>
          <a:p>
            <a:pPr algn="ctr"/>
            <a:r>
              <a:rPr lang="uk-UA" sz="6000" b="1" dirty="0" smtClean="0">
                <a:latin typeface="Verdana" pitchFamily="34" charset="0"/>
              </a:rPr>
              <a:t>8 </a:t>
            </a:r>
            <a:r>
              <a:rPr lang="uk-UA" sz="6000" b="1" dirty="0" smtClean="0">
                <a:latin typeface="Verdana" pitchFamily="34" charset="0"/>
              </a:rPr>
              <a:t>* 8 = 64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Самостійна робота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3 рівень</a:t>
            </a:r>
          </a:p>
          <a:p>
            <a:pPr algn="ctr">
              <a:buNone/>
            </a:pPr>
            <a:r>
              <a:rPr lang="uk-UA" dirty="0" smtClean="0">
                <a:latin typeface="Verdana" pitchFamily="34" charset="0"/>
              </a:rPr>
              <a:t>Порівняй числа</a:t>
            </a:r>
          </a:p>
          <a:p>
            <a:pPr>
              <a:buNone/>
            </a:pPr>
            <a:r>
              <a:rPr lang="uk-UA" b="1" dirty="0" smtClean="0">
                <a:latin typeface="Verdana" pitchFamily="34" charset="0"/>
              </a:rPr>
              <a:t>400 … 250      305…350        777….707</a:t>
            </a:r>
          </a:p>
          <a:p>
            <a:pPr>
              <a:buNone/>
            </a:pPr>
            <a:r>
              <a:rPr lang="uk-UA" b="1" dirty="0" smtClean="0">
                <a:latin typeface="Verdana" pitchFamily="34" charset="0"/>
              </a:rPr>
              <a:t>147… 189       309… 260       260…206</a:t>
            </a: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4 рівень</a:t>
            </a:r>
          </a:p>
          <a:p>
            <a:pPr algn="ctr">
              <a:buNone/>
            </a:pPr>
            <a:r>
              <a:rPr lang="uk-UA" dirty="0" smtClean="0">
                <a:latin typeface="Verdana" pitchFamily="34" charset="0"/>
              </a:rPr>
              <a:t>Розв'яжи задачу</a:t>
            </a:r>
          </a:p>
          <a:p>
            <a:pPr>
              <a:buNone/>
            </a:pPr>
            <a:r>
              <a:rPr lang="uk-UA" b="1" dirty="0" smtClean="0">
                <a:latin typeface="Verdana" pitchFamily="34" charset="0"/>
              </a:rPr>
              <a:t>За 1 день майстер зробить </a:t>
            </a:r>
            <a:r>
              <a:rPr lang="uk-UA" b="1" dirty="0" smtClean="0">
                <a:solidFill>
                  <a:srgbClr val="FF0000"/>
                </a:solidFill>
                <a:latin typeface="Verdana" pitchFamily="34" charset="0"/>
              </a:rPr>
              <a:t>3</a:t>
            </a:r>
            <a:r>
              <a:rPr lang="uk-UA" b="1" dirty="0" smtClean="0">
                <a:latin typeface="Verdana" pitchFamily="34" charset="0"/>
              </a:rPr>
              <a:t> віконних рами, а його учень - </a:t>
            </a:r>
            <a:r>
              <a:rPr lang="uk-UA" b="1" dirty="0" smtClean="0">
                <a:solidFill>
                  <a:srgbClr val="FF0000"/>
                </a:solidFill>
                <a:latin typeface="Verdana" pitchFamily="34" charset="0"/>
              </a:rPr>
              <a:t>1</a:t>
            </a:r>
            <a:r>
              <a:rPr lang="uk-UA" b="1" dirty="0" smtClean="0">
                <a:latin typeface="Verdana" pitchFamily="34" charset="0"/>
              </a:rPr>
              <a:t>. За скільки днів вони зроблять </a:t>
            </a:r>
            <a:r>
              <a:rPr lang="uk-UA" b="1" dirty="0" smtClean="0">
                <a:solidFill>
                  <a:srgbClr val="FF0000"/>
                </a:solidFill>
                <a:latin typeface="Verdana" pitchFamily="34" charset="0"/>
              </a:rPr>
              <a:t>20</a:t>
            </a:r>
            <a:r>
              <a:rPr lang="uk-UA" b="1" dirty="0" smtClean="0">
                <a:latin typeface="Verdana" pitchFamily="34" charset="0"/>
              </a:rPr>
              <a:t> рам працюючи разом?</a:t>
            </a:r>
          </a:p>
          <a:p>
            <a:pPr>
              <a:buNone/>
            </a:pPr>
            <a:endParaRPr lang="ru-RU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Лист самоконтролю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dirty="0" smtClean="0">
                <a:latin typeface="Verdana" pitchFamily="34" charset="0"/>
              </a:rPr>
              <a:t>3 рівень</a:t>
            </a:r>
          </a:p>
          <a:p>
            <a:pPr>
              <a:buNone/>
            </a:pPr>
            <a:r>
              <a:rPr lang="uk-UA" dirty="0" smtClean="0">
                <a:latin typeface="Verdana" pitchFamily="34" charset="0"/>
              </a:rPr>
              <a:t>400</a:t>
            </a:r>
            <a:r>
              <a:rPr lang="en-US" dirty="0" smtClean="0">
                <a:latin typeface="Verdana" pitchFamily="34" charset="0"/>
              </a:rPr>
              <a:t>&gt; 250     305&lt;350     777&gt;707</a:t>
            </a:r>
            <a:endParaRPr lang="uk-UA" dirty="0" smtClean="0">
              <a:latin typeface="Verdana" pitchFamily="34" charset="0"/>
            </a:endParaRPr>
          </a:p>
          <a:p>
            <a:pPr>
              <a:buNone/>
            </a:pPr>
            <a:r>
              <a:rPr lang="en-US" dirty="0" smtClean="0">
                <a:latin typeface="Verdana" pitchFamily="34" charset="0"/>
              </a:rPr>
              <a:t>147&lt; 189     </a:t>
            </a:r>
            <a:r>
              <a:rPr lang="en-US" smtClean="0">
                <a:latin typeface="Verdana" pitchFamily="34" charset="0"/>
              </a:rPr>
              <a:t>309&gt;260     260&gt;206</a:t>
            </a:r>
            <a:endParaRPr lang="uk-UA" dirty="0" smtClean="0">
              <a:latin typeface="Verdana" pitchFamily="34" charset="0"/>
            </a:endParaRPr>
          </a:p>
          <a:p>
            <a:pPr algn="ctr">
              <a:buNone/>
            </a:pPr>
            <a:r>
              <a:rPr lang="uk-UA" dirty="0" smtClean="0">
                <a:latin typeface="Verdana" pitchFamily="34" charset="0"/>
              </a:rPr>
              <a:t>4 рівень</a:t>
            </a:r>
          </a:p>
          <a:p>
            <a:pPr algn="ctr">
              <a:buNone/>
            </a:pPr>
            <a:r>
              <a:rPr lang="uk-UA" dirty="0" smtClean="0">
                <a:latin typeface="Verdana" pitchFamily="34" charset="0"/>
              </a:rPr>
              <a:t>Задача</a:t>
            </a:r>
          </a:p>
          <a:p>
            <a:pPr marL="514350" indent="-514350">
              <a:buAutoNum type="arabicParenR"/>
            </a:pPr>
            <a:r>
              <a:rPr lang="uk-UA" dirty="0" smtClean="0">
                <a:latin typeface="Verdana" pitchFamily="34" charset="0"/>
              </a:rPr>
              <a:t>3 + 1 = 4 (р.) – зроблять разом;</a:t>
            </a:r>
          </a:p>
          <a:p>
            <a:pPr marL="514350" indent="-514350">
              <a:buAutoNum type="arabicParenR"/>
            </a:pPr>
            <a:r>
              <a:rPr lang="uk-UA" dirty="0" smtClean="0">
                <a:latin typeface="Verdana" pitchFamily="34" charset="0"/>
              </a:rPr>
              <a:t>20 : 4 = 5 (</a:t>
            </a:r>
            <a:r>
              <a:rPr lang="uk-UA" dirty="0" err="1" smtClean="0">
                <a:latin typeface="Verdana" pitchFamily="34" charset="0"/>
              </a:rPr>
              <a:t>дн</a:t>
            </a:r>
            <a:r>
              <a:rPr lang="uk-UA" dirty="0" smtClean="0">
                <a:latin typeface="Verdana" pitchFamily="34" charset="0"/>
              </a:rPr>
              <a:t>.)</a:t>
            </a:r>
          </a:p>
          <a:p>
            <a:pPr marL="514350" indent="-514350">
              <a:buNone/>
            </a:pPr>
            <a:r>
              <a:rPr lang="uk-UA" dirty="0" smtClean="0">
                <a:latin typeface="Verdana" pitchFamily="34" charset="0"/>
              </a:rPr>
              <a:t>Відповідь: за 5 днів.</a:t>
            </a:r>
            <a:endParaRPr lang="ru-RU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Домашнє завдання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uk-UA" sz="5400" b="1" dirty="0" smtClean="0">
              <a:latin typeface="Verdana" pitchFamily="34" charset="0"/>
            </a:endParaRPr>
          </a:p>
          <a:p>
            <a:pPr algn="ctr">
              <a:buNone/>
            </a:pPr>
            <a:r>
              <a:rPr lang="uk-UA" sz="5400" b="1" dirty="0" smtClean="0">
                <a:latin typeface="Verdana" pitchFamily="34" charset="0"/>
              </a:rPr>
              <a:t>№ 486, 487</a:t>
            </a:r>
            <a:endParaRPr lang="ru-RU" sz="54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Утвори число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715436" cy="5357850"/>
          </a:xfrm>
        </p:spPr>
        <p:txBody>
          <a:bodyPr>
            <a:normAutofit/>
          </a:bodyPr>
          <a:lstStyle/>
          <a:p>
            <a:pPr>
              <a:buNone/>
            </a:pPr>
            <a:endParaRPr lang="uk-UA" sz="3600" b="1" dirty="0" smtClean="0">
              <a:latin typeface="Verdana" pitchFamily="34" charset="0"/>
            </a:endParaRPr>
          </a:p>
          <a:p>
            <a:pPr>
              <a:buNone/>
            </a:pPr>
            <a:r>
              <a:rPr lang="uk-UA" sz="3600" b="1" dirty="0" smtClean="0">
                <a:latin typeface="Verdana" pitchFamily="34" charset="0"/>
              </a:rPr>
              <a:t>100 </a:t>
            </a:r>
            <a:r>
              <a:rPr lang="uk-UA" sz="3600" b="1" dirty="0" smtClean="0">
                <a:latin typeface="Verdana" pitchFamily="34" charset="0"/>
              </a:rPr>
              <a:t>+ 50 + 5    </a:t>
            </a:r>
            <a:r>
              <a:rPr lang="uk-UA" sz="3600" b="1" dirty="0" smtClean="0">
                <a:latin typeface="Verdana" pitchFamily="34" charset="0"/>
              </a:rPr>
              <a:t> </a:t>
            </a:r>
            <a:r>
              <a:rPr lang="uk-UA" sz="3600" b="1" dirty="0" smtClean="0">
                <a:latin typeface="Verdana" pitchFamily="34" charset="0"/>
              </a:rPr>
              <a:t>700 + 100 + 100</a:t>
            </a:r>
          </a:p>
          <a:p>
            <a:pPr>
              <a:buNone/>
            </a:pPr>
            <a:r>
              <a:rPr lang="uk-UA" sz="3600" b="1" dirty="0" smtClean="0">
                <a:latin typeface="Verdana" pitchFamily="34" charset="0"/>
              </a:rPr>
              <a:t> 300 </a:t>
            </a:r>
            <a:r>
              <a:rPr lang="uk-UA" sz="3600" b="1" dirty="0" smtClean="0">
                <a:latin typeface="Verdana" pitchFamily="34" charset="0"/>
              </a:rPr>
              <a:t>+ 4              </a:t>
            </a:r>
            <a:r>
              <a:rPr lang="uk-UA" sz="3600" b="1" dirty="0" smtClean="0">
                <a:latin typeface="Verdana" pitchFamily="34" charset="0"/>
              </a:rPr>
              <a:t>700 </a:t>
            </a:r>
            <a:r>
              <a:rPr lang="uk-UA" sz="3600" b="1" dirty="0" smtClean="0">
                <a:latin typeface="Verdana" pitchFamily="34" charset="0"/>
              </a:rPr>
              <a:t>+ 70 + 7</a:t>
            </a:r>
          </a:p>
          <a:p>
            <a:pPr>
              <a:buNone/>
            </a:pPr>
            <a:r>
              <a:rPr lang="uk-UA" sz="3600" b="1" dirty="0" smtClean="0">
                <a:latin typeface="Verdana" pitchFamily="34" charset="0"/>
              </a:rPr>
              <a:t> 300 </a:t>
            </a:r>
            <a:r>
              <a:rPr lang="uk-UA" sz="3600" b="1" dirty="0" smtClean="0">
                <a:latin typeface="Verdana" pitchFamily="34" charset="0"/>
              </a:rPr>
              <a:t>+ 40               600 + 3   </a:t>
            </a:r>
          </a:p>
          <a:p>
            <a:pPr>
              <a:buNone/>
            </a:pPr>
            <a:r>
              <a:rPr lang="uk-UA" sz="3600" b="1" dirty="0" smtClean="0">
                <a:latin typeface="Verdana" pitchFamily="34" charset="0"/>
              </a:rPr>
              <a:t> 300 </a:t>
            </a:r>
            <a:r>
              <a:rPr lang="uk-UA" sz="3600" b="1" dirty="0" smtClean="0">
                <a:latin typeface="Verdana" pitchFamily="34" charset="0"/>
              </a:rPr>
              <a:t>+ 100             500 + 40</a:t>
            </a:r>
            <a:endParaRPr lang="ru-RU" sz="36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uk-UA" sz="6600" i="1" dirty="0" smtClean="0">
                <a:solidFill>
                  <a:schemeClr val="tx1"/>
                </a:solidFill>
              </a:rPr>
              <a:t>Знайди помилки</a:t>
            </a:r>
            <a:endParaRPr lang="ru-RU" sz="6600" i="1" dirty="0" smtClean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844675"/>
            <a:ext cx="8572560" cy="4525963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uk-UA" sz="4400" b="1" dirty="0" smtClean="0">
                <a:solidFill>
                  <a:srgbClr val="FF0000"/>
                </a:solidFill>
              </a:rPr>
              <a:t>1 м =	        дм	</a:t>
            </a:r>
          </a:p>
          <a:p>
            <a:pPr eaLnBrk="1" hangingPunct="1">
              <a:defRPr/>
            </a:pPr>
            <a:r>
              <a:rPr lang="uk-UA" sz="4400" b="1" dirty="0" smtClean="0">
                <a:solidFill>
                  <a:srgbClr val="FF0000"/>
                </a:solidFill>
              </a:rPr>
              <a:t>1 м =	        см	 </a:t>
            </a:r>
            <a:r>
              <a:rPr lang="en-US" sz="4400" b="1" dirty="0" smtClean="0">
                <a:solidFill>
                  <a:srgbClr val="FF0000"/>
                </a:solidFill>
              </a:rPr>
              <a:t>        </a:t>
            </a:r>
            <a:r>
              <a:rPr lang="uk-UA" sz="4400" b="1" dirty="0" smtClean="0">
                <a:solidFill>
                  <a:srgbClr val="FF0000"/>
                </a:solidFill>
              </a:rPr>
              <a:t>  1 дм =      см	</a:t>
            </a:r>
          </a:p>
          <a:p>
            <a:pPr eaLnBrk="1" hangingPunct="1">
              <a:buNone/>
              <a:defRPr/>
            </a:pPr>
            <a:r>
              <a:rPr lang="uk-UA" sz="4400" b="1" dirty="0" smtClean="0">
                <a:solidFill>
                  <a:srgbClr val="FF0000"/>
                </a:solidFill>
              </a:rPr>
              <a:t>		</a:t>
            </a:r>
          </a:p>
          <a:p>
            <a:pPr eaLnBrk="1" hangingPunct="1">
              <a:buFontTx/>
              <a:buNone/>
              <a:defRPr/>
            </a:pPr>
            <a:endParaRPr lang="ru-RU" sz="4000" dirty="0" smtClean="0">
              <a:solidFill>
                <a:srgbClr val="FF0000"/>
              </a:solidFill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285984" y="1928802"/>
            <a:ext cx="749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000"/>
              <a:t>10</a:t>
            </a:r>
            <a:endParaRPr lang="ru-RU" sz="400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928794" y="2000240"/>
            <a:ext cx="1031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000" dirty="0"/>
              <a:t>100</a:t>
            </a:r>
            <a:endParaRPr lang="ru-RU" sz="4000" dirty="0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692275" y="2565400"/>
            <a:ext cx="1314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000" dirty="0"/>
              <a:t>1000</a:t>
            </a:r>
            <a:endParaRPr lang="ru-RU" sz="4000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1857356" y="2643182"/>
            <a:ext cx="13573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000" dirty="0"/>
              <a:t>100</a:t>
            </a:r>
            <a:endParaRPr lang="ru-RU" sz="4000" dirty="0"/>
          </a:p>
        </p:txBody>
      </p:sp>
      <p:sp>
        <p:nvSpPr>
          <p:cNvPr id="6157" name="Rectangle 14"/>
          <p:cNvSpPr>
            <a:spLocks noChangeArrowheads="1"/>
          </p:cNvSpPr>
          <p:nvPr/>
        </p:nvSpPr>
        <p:spPr bwMode="auto">
          <a:xfrm>
            <a:off x="7000892" y="2714620"/>
            <a:ext cx="749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000" dirty="0"/>
              <a:t>10</a:t>
            </a:r>
            <a:endParaRPr lang="ru-RU" sz="4000" dirty="0"/>
          </a:p>
        </p:txBody>
      </p:sp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3429000"/>
            <a:ext cx="3527425" cy="312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0" grpId="0"/>
      <p:bldP spid="4101" grpId="0"/>
      <p:bldP spid="4103" grpId="0"/>
      <p:bldP spid="410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14290"/>
            <a:ext cx="8229600" cy="1071570"/>
          </a:xfrm>
        </p:spPr>
        <p:txBody>
          <a:bodyPr/>
          <a:lstStyle/>
          <a:p>
            <a:pPr algn="ctr" eaLnBrk="1" hangingPunct="1">
              <a:defRPr/>
            </a:pPr>
            <a:r>
              <a:rPr lang="uk-UA" sz="60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Пиши цифрами</a:t>
            </a:r>
            <a:endParaRPr lang="ru-RU" sz="6000" b="1" i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357298"/>
            <a:ext cx="8964612" cy="5500702"/>
          </a:xfrm>
        </p:spPr>
        <p:txBody>
          <a:bodyPr/>
          <a:lstStyle/>
          <a:p>
            <a:pPr algn="ctr" eaLnBrk="1" hangingPunct="1"/>
            <a:r>
              <a:rPr lang="uk-UA" sz="5400" b="1" dirty="0" smtClean="0"/>
              <a:t>Сімсот тридцять</a:t>
            </a:r>
          </a:p>
          <a:p>
            <a:pPr algn="ctr" eaLnBrk="1" hangingPunct="1"/>
            <a:r>
              <a:rPr lang="uk-UA" sz="5400" b="1" dirty="0" smtClean="0"/>
              <a:t>Сто сорок п'ять</a:t>
            </a:r>
          </a:p>
          <a:p>
            <a:pPr algn="ctr" eaLnBrk="1" hangingPunct="1"/>
            <a:r>
              <a:rPr lang="uk-UA" sz="5400" b="1" dirty="0" smtClean="0"/>
              <a:t>Двісті тридцять три</a:t>
            </a:r>
          </a:p>
          <a:p>
            <a:pPr algn="ctr" eaLnBrk="1" hangingPunct="1"/>
            <a:r>
              <a:rPr lang="uk-UA" sz="5400" b="1" dirty="0" smtClean="0"/>
              <a:t>П'ятсот  дев'яносто</a:t>
            </a:r>
          </a:p>
          <a:p>
            <a:pPr algn="ctr" eaLnBrk="1" hangingPunct="1"/>
            <a:r>
              <a:rPr lang="uk-UA" sz="5400" b="1" dirty="0" smtClean="0"/>
              <a:t>Дев'ятсот двадцять вісім</a:t>
            </a:r>
            <a:endParaRPr lang="en-US" sz="5400" b="1" dirty="0" smtClean="0"/>
          </a:p>
          <a:p>
            <a:pPr eaLnBrk="1" hangingPunct="1"/>
            <a:endParaRPr lang="en-US" sz="4000" dirty="0" smtClean="0"/>
          </a:p>
          <a:p>
            <a:pPr eaLnBrk="1" hangingPunct="1"/>
            <a:endParaRPr lang="en-US" sz="4000" dirty="0" smtClean="0"/>
          </a:p>
          <a:p>
            <a:pPr eaLnBrk="1" hangingPunct="1"/>
            <a:endParaRPr lang="en-US" sz="4000" dirty="0" smtClean="0"/>
          </a:p>
          <a:p>
            <a:pPr eaLnBrk="1" hangingPunct="1"/>
            <a:endParaRPr lang="uk-UA" sz="4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Тема 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3600" b="1" dirty="0" smtClean="0">
                <a:latin typeface="Verdana" pitchFamily="34" charset="0"/>
              </a:rPr>
              <a:t>Утворення трицифрових чисел із сотень, десятків і одиниць. </a:t>
            </a:r>
          </a:p>
          <a:p>
            <a:pPr>
              <a:buNone/>
            </a:pPr>
            <a:r>
              <a:rPr lang="uk-UA" sz="3600" b="1" dirty="0" smtClean="0">
                <a:latin typeface="Verdana" pitchFamily="34" charset="0"/>
              </a:rPr>
              <a:t>Назви розрядних чисел першого, другого та третього розрядів.</a:t>
            </a:r>
          </a:p>
          <a:p>
            <a:pPr>
              <a:buNone/>
            </a:pPr>
            <a:r>
              <a:rPr lang="uk-UA" sz="3600" b="1" dirty="0" smtClean="0">
                <a:latin typeface="Verdana" pitchFamily="34" charset="0"/>
              </a:rPr>
              <a:t>Перетворення іменованих чисел.</a:t>
            </a:r>
          </a:p>
          <a:p>
            <a:pPr>
              <a:buNone/>
            </a:pPr>
            <a:r>
              <a:rPr lang="uk-UA" sz="3600" b="1" dirty="0" smtClean="0">
                <a:latin typeface="Verdana" pitchFamily="34" charset="0"/>
              </a:rPr>
              <a:t>Задачі на спільну роботу.</a:t>
            </a:r>
            <a:endParaRPr lang="ru-RU" sz="36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Завдання</a:t>
            </a:r>
            <a:r>
              <a:rPr lang="ru-RU" sz="4400" b="1" dirty="0" smtClean="0">
                <a:latin typeface="Verdana" pitchFamily="34" charset="0"/>
              </a:rPr>
              <a:t>   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5400" b="1" dirty="0" smtClean="0">
                <a:latin typeface="Verdana" pitchFamily="34" charset="0"/>
              </a:rPr>
              <a:t>Закріпити знання про розрядні числа </a:t>
            </a:r>
          </a:p>
          <a:p>
            <a:pPr>
              <a:buNone/>
            </a:pPr>
            <a:r>
              <a:rPr lang="uk-UA" sz="5400" b="1" dirty="0" smtClean="0">
                <a:latin typeface="Verdana" pitchFamily="34" charset="0"/>
              </a:rPr>
              <a:t>Ознайомитись із задачами на спільну роботу</a:t>
            </a:r>
            <a:endParaRPr lang="ru-RU" sz="54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Знати 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5400" b="1" dirty="0" smtClean="0">
                <a:latin typeface="Verdana" pitchFamily="34" charset="0"/>
              </a:rPr>
              <a:t>Розрядний склад трицифрових чисел</a:t>
            </a:r>
          </a:p>
          <a:p>
            <a:pPr>
              <a:buNone/>
            </a:pPr>
            <a:r>
              <a:rPr lang="uk-UA" sz="5400" b="1" dirty="0" smtClean="0">
                <a:latin typeface="Verdana" pitchFamily="34" charset="0"/>
              </a:rPr>
              <a:t>Перетворення іменованих чисел</a:t>
            </a:r>
          </a:p>
          <a:p>
            <a:pPr>
              <a:buNone/>
            </a:pPr>
            <a:endParaRPr lang="uk-UA" sz="4400" b="1" dirty="0" smtClean="0">
              <a:latin typeface="Verdana" pitchFamily="34" charset="0"/>
            </a:endParaRPr>
          </a:p>
          <a:p>
            <a:pPr>
              <a:buNone/>
            </a:pPr>
            <a:endParaRPr lang="ru-RU" sz="44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857256"/>
          </a:xfrm>
        </p:spPr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Вміти 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Пояснювати утворення трицифрових чисел</a:t>
            </a:r>
          </a:p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Називати числа за таблицею розрядів</a:t>
            </a:r>
          </a:p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Розв'язувати задачі</a:t>
            </a:r>
            <a:endParaRPr lang="ru-RU" sz="48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4900618" cy="653210"/>
          </a:xfrm>
        </p:spPr>
        <p:txBody>
          <a:bodyPr>
            <a:normAutofit fontScale="90000"/>
          </a:bodyPr>
          <a:lstStyle/>
          <a:p>
            <a:r>
              <a:rPr lang="uk-UA" sz="4400" b="1" dirty="0" smtClean="0">
                <a:latin typeface="Verdana" pitchFamily="34" charset="0"/>
              </a:rPr>
              <a:t>Задача 484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071678"/>
            <a:ext cx="8715436" cy="4252922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uk-UA" sz="4000" b="1" dirty="0" smtClean="0">
              <a:latin typeface="Verdana" pitchFamily="34" charset="0"/>
            </a:endParaRPr>
          </a:p>
          <a:p>
            <a:pPr>
              <a:buNone/>
            </a:pPr>
            <a:endParaRPr lang="en-US" sz="4000" b="1" dirty="0" smtClean="0">
              <a:latin typeface="Verdana" pitchFamily="34" charset="0"/>
            </a:endParaRPr>
          </a:p>
          <a:p>
            <a:pPr>
              <a:buNone/>
            </a:pPr>
            <a:endParaRPr lang="en-US" sz="4000" b="1" dirty="0" smtClean="0">
              <a:latin typeface="Verdana" pitchFamily="34" charset="0"/>
            </a:endParaRPr>
          </a:p>
          <a:p>
            <a:pPr>
              <a:buNone/>
            </a:pPr>
            <a:r>
              <a:rPr lang="uk-UA" sz="4000" b="1" dirty="0" smtClean="0">
                <a:latin typeface="Verdana" pitchFamily="34" charset="0"/>
              </a:rPr>
              <a:t>1 токар - за 1 </a:t>
            </a:r>
            <a:r>
              <a:rPr lang="uk-UA" sz="4000" b="1" dirty="0" err="1" smtClean="0">
                <a:latin typeface="Verdana" pitchFamily="34" charset="0"/>
              </a:rPr>
              <a:t>год</a:t>
            </a:r>
            <a:r>
              <a:rPr lang="uk-UA" sz="4000" b="1" dirty="0" smtClean="0">
                <a:latin typeface="Verdana" pitchFamily="34" charset="0"/>
              </a:rPr>
              <a:t> – </a:t>
            </a:r>
            <a:r>
              <a:rPr lang="uk-UA" sz="4000" b="1" dirty="0" smtClean="0">
                <a:solidFill>
                  <a:srgbClr val="FF0000"/>
                </a:solidFill>
                <a:latin typeface="Verdana" pitchFamily="34" charset="0"/>
              </a:rPr>
              <a:t>4</a:t>
            </a:r>
            <a:r>
              <a:rPr lang="uk-UA" sz="4000" b="1" dirty="0" smtClean="0">
                <a:latin typeface="Verdana" pitchFamily="34" charset="0"/>
              </a:rPr>
              <a:t> д.</a:t>
            </a:r>
          </a:p>
          <a:p>
            <a:pPr>
              <a:buNone/>
            </a:pPr>
            <a:r>
              <a:rPr lang="uk-UA" sz="4000" b="1" dirty="0" smtClean="0">
                <a:latin typeface="Verdana" pitchFamily="34" charset="0"/>
              </a:rPr>
              <a:t>2 токар - за 1 </a:t>
            </a:r>
            <a:r>
              <a:rPr lang="uk-UA" sz="4000" b="1" dirty="0" err="1" smtClean="0">
                <a:latin typeface="Verdana" pitchFamily="34" charset="0"/>
              </a:rPr>
              <a:t>год</a:t>
            </a:r>
            <a:r>
              <a:rPr lang="uk-UA" sz="4000" b="1" dirty="0" smtClean="0">
                <a:latin typeface="Verdana" pitchFamily="34" charset="0"/>
              </a:rPr>
              <a:t> - </a:t>
            </a:r>
            <a:r>
              <a:rPr lang="uk-UA" sz="4000" b="1" dirty="0" smtClean="0">
                <a:solidFill>
                  <a:srgbClr val="FF0000"/>
                </a:solidFill>
                <a:latin typeface="Verdana" pitchFamily="34" charset="0"/>
              </a:rPr>
              <a:t>3 </a:t>
            </a:r>
            <a:r>
              <a:rPr lang="uk-UA" sz="4000" b="1" dirty="0" smtClean="0">
                <a:latin typeface="Verdana" pitchFamily="34" charset="0"/>
              </a:rPr>
              <a:t>д.      </a:t>
            </a:r>
            <a:endParaRPr lang="uk-UA" sz="4000" b="1" dirty="0" smtClean="0">
              <a:latin typeface="Verdana" pitchFamily="34" charset="0"/>
            </a:endParaRPr>
          </a:p>
          <a:p>
            <a:pPr>
              <a:buNone/>
            </a:pPr>
            <a:r>
              <a:rPr lang="uk-UA" sz="4000" b="1" dirty="0" smtClean="0">
                <a:solidFill>
                  <a:srgbClr val="FF0000"/>
                </a:solidFill>
                <a:latin typeface="Verdana" pitchFamily="34" charset="0"/>
              </a:rPr>
              <a:t>42 </a:t>
            </a:r>
            <a:r>
              <a:rPr lang="uk-UA" sz="4000" b="1" dirty="0" smtClean="0">
                <a:latin typeface="Verdana" pitchFamily="34" charset="0"/>
              </a:rPr>
              <a:t>д. – за </a:t>
            </a:r>
            <a:r>
              <a:rPr lang="uk-UA" sz="4000" b="1" dirty="0" smtClean="0">
                <a:solidFill>
                  <a:srgbClr val="FF0000"/>
                </a:solidFill>
                <a:latin typeface="Verdana" pitchFamily="34" charset="0"/>
              </a:rPr>
              <a:t>?</a:t>
            </a:r>
            <a:r>
              <a:rPr lang="uk-UA" sz="4000" b="1" dirty="0" smtClean="0">
                <a:latin typeface="Verdana" pitchFamily="34" charset="0"/>
              </a:rPr>
              <a:t> </a:t>
            </a:r>
            <a:r>
              <a:rPr lang="uk-UA" sz="4000" b="1" dirty="0" err="1" smtClean="0">
                <a:latin typeface="Verdana" pitchFamily="34" charset="0"/>
              </a:rPr>
              <a:t>год</a:t>
            </a:r>
            <a:endParaRPr lang="ru-RU" sz="4000" b="1" dirty="0">
              <a:latin typeface="Verdana" pitchFamily="34" charset="0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7358082" y="4214818"/>
            <a:ext cx="500066" cy="1357322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D:\Оля\фотки\малюнки\тока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7222" y="214290"/>
            <a:ext cx="2940510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88</TotalTime>
  <Words>285</Words>
  <PresentationFormat>Экран (4:3)</PresentationFormat>
  <Paragraphs>70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Перевір себе</vt:lpstr>
      <vt:lpstr>Утвори число</vt:lpstr>
      <vt:lpstr>Знайди помилки</vt:lpstr>
      <vt:lpstr>Пиши цифрами</vt:lpstr>
      <vt:lpstr>Тема </vt:lpstr>
      <vt:lpstr>Завдання   </vt:lpstr>
      <vt:lpstr>Знати </vt:lpstr>
      <vt:lpstr>Вміти </vt:lpstr>
      <vt:lpstr>Задача 484</vt:lpstr>
      <vt:lpstr>Самостійна робота</vt:lpstr>
      <vt:lpstr>Лист самоконтролю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17</cp:revision>
  <dcterms:modified xsi:type="dcterms:W3CDTF">2010-11-19T14:07:10Z</dcterms:modified>
</cp:coreProperties>
</file>