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5" r:id="rId9"/>
    <p:sldId id="263" r:id="rId10"/>
    <p:sldId id="262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928670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latin typeface="Verdana" pitchFamily="34" charset="0"/>
              </a:rPr>
              <a:t>Перевір себе </a:t>
            </a:r>
            <a:endParaRPr lang="ru-RU" sz="4400" dirty="0"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00174"/>
            <a:ext cx="8286808" cy="4929222"/>
          </a:xfrm>
        </p:spPr>
        <p:txBody>
          <a:bodyPr/>
          <a:lstStyle/>
          <a:p>
            <a:pPr algn="ctr"/>
            <a:r>
              <a:rPr lang="uk-UA" dirty="0" smtClean="0">
                <a:latin typeface="Verdana" pitchFamily="34" charset="0"/>
              </a:rPr>
              <a:t>Задача 448</a:t>
            </a:r>
          </a:p>
          <a:p>
            <a:pPr algn="l"/>
            <a:r>
              <a:rPr lang="uk-UA" dirty="0" smtClean="0">
                <a:latin typeface="Verdana" pitchFamily="34" charset="0"/>
              </a:rPr>
              <a:t>Г. – 4 </a:t>
            </a:r>
            <a:r>
              <a:rPr lang="uk-UA" dirty="0" err="1" smtClean="0">
                <a:latin typeface="Verdana" pitchFamily="34" charset="0"/>
              </a:rPr>
              <a:t>хл</a:t>
            </a:r>
            <a:r>
              <a:rPr lang="uk-UA" dirty="0" smtClean="0">
                <a:latin typeface="Verdana" pitchFamily="34" charset="0"/>
              </a:rPr>
              <a:t>.                               у ? разів більше </a:t>
            </a:r>
          </a:p>
          <a:p>
            <a:pPr algn="l"/>
            <a:r>
              <a:rPr lang="uk-UA" dirty="0" smtClean="0">
                <a:latin typeface="Verdana" pitchFamily="34" charset="0"/>
              </a:rPr>
              <a:t>В. - ?, на 8 </a:t>
            </a:r>
            <a:r>
              <a:rPr lang="uk-UA" dirty="0" err="1" smtClean="0">
                <a:latin typeface="Verdana" pitchFamily="34" charset="0"/>
              </a:rPr>
              <a:t>хл</a:t>
            </a:r>
            <a:r>
              <a:rPr lang="uk-UA" dirty="0" smtClean="0">
                <a:latin typeface="Verdana" pitchFamily="34" charset="0"/>
              </a:rPr>
              <a:t>. більше, ніж</a:t>
            </a:r>
          </a:p>
          <a:p>
            <a:pPr marL="514350" indent="-514350" algn="l">
              <a:buAutoNum type="arabicParenR"/>
            </a:pPr>
            <a:r>
              <a:rPr lang="uk-UA" dirty="0" smtClean="0">
                <a:latin typeface="Verdana" pitchFamily="34" charset="0"/>
              </a:rPr>
              <a:t>4 + 8 = 12 (</a:t>
            </a:r>
            <a:r>
              <a:rPr lang="uk-UA" dirty="0" err="1" smtClean="0">
                <a:latin typeface="Verdana" pitchFamily="34" charset="0"/>
              </a:rPr>
              <a:t>хл</a:t>
            </a:r>
            <a:r>
              <a:rPr lang="uk-UA" dirty="0" smtClean="0">
                <a:latin typeface="Verdana" pitchFamily="34" charset="0"/>
              </a:rPr>
              <a:t>.) – грали у волейбол;</a:t>
            </a:r>
          </a:p>
          <a:p>
            <a:pPr marL="514350" indent="-514350" algn="l">
              <a:buAutoNum type="arabicParenR"/>
            </a:pPr>
            <a:r>
              <a:rPr lang="uk-UA" dirty="0" smtClean="0">
                <a:latin typeface="Verdana" pitchFamily="34" charset="0"/>
              </a:rPr>
              <a:t>12 : 4 = 3 (р.)</a:t>
            </a:r>
          </a:p>
          <a:p>
            <a:pPr marL="514350" indent="-514350" algn="l"/>
            <a:r>
              <a:rPr lang="uk-UA" dirty="0" smtClean="0">
                <a:latin typeface="Verdana" pitchFamily="34" charset="0"/>
              </a:rPr>
              <a:t>Відповідь: у 3 рази більше.</a:t>
            </a:r>
          </a:p>
          <a:p>
            <a:pPr marL="514350" indent="-514350" algn="ctr"/>
            <a:r>
              <a:rPr lang="uk-UA" dirty="0" smtClean="0">
                <a:latin typeface="Verdana" pitchFamily="34" charset="0"/>
              </a:rPr>
              <a:t>№449</a:t>
            </a:r>
          </a:p>
          <a:p>
            <a:pPr marL="514350" indent="-514350" algn="l"/>
            <a:r>
              <a:rPr lang="uk-UA" dirty="0" smtClean="0">
                <a:latin typeface="Verdana" pitchFamily="34" charset="0"/>
              </a:rPr>
              <a:t>(10 – 2) * 8 = 64</a:t>
            </a:r>
          </a:p>
          <a:p>
            <a:pPr marL="514350" indent="-514350" algn="l"/>
            <a:r>
              <a:rPr lang="uk-UA" dirty="0" smtClean="0">
                <a:latin typeface="Verdana" pitchFamily="34" charset="0"/>
              </a:rPr>
              <a:t>2 * (2 + 7) = 18</a:t>
            </a:r>
          </a:p>
          <a:p>
            <a:pPr marL="514350" indent="-514350" algn="l"/>
            <a:r>
              <a:rPr lang="uk-UA" dirty="0" smtClean="0">
                <a:latin typeface="Verdana" pitchFamily="34" charset="0"/>
              </a:rPr>
              <a:t>27 : (3 + 6) = 3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15" name="Стрелка углом 14"/>
          <p:cNvSpPr/>
          <p:nvPr/>
        </p:nvSpPr>
        <p:spPr>
          <a:xfrm rot="10800000" flipV="1">
            <a:off x="2000232" y="2071678"/>
            <a:ext cx="3000396" cy="571504"/>
          </a:xfrm>
          <a:prstGeom prst="bentArrow">
            <a:avLst>
              <a:gd name="adj1" fmla="val 0"/>
              <a:gd name="adj2" fmla="val 25000"/>
              <a:gd name="adj3" fmla="val 25000"/>
              <a:gd name="adj4" fmla="val 43750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Арка 18"/>
          <p:cNvSpPr/>
          <p:nvPr/>
        </p:nvSpPr>
        <p:spPr>
          <a:xfrm rot="5131255">
            <a:off x="4618747" y="2252884"/>
            <a:ext cx="860217" cy="459308"/>
          </a:xfrm>
          <a:prstGeom prst="blockArc">
            <a:avLst>
              <a:gd name="adj1" fmla="val 10800000"/>
              <a:gd name="adj2" fmla="val 225332"/>
              <a:gd name="adj3" fmla="val 249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 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 рівень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latin typeface="Verdana" pitchFamily="34" charset="0"/>
              </a:rPr>
              <a:t>Перший множник 7, другий множник 3. Знайди добуток.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latin typeface="Verdana" pitchFamily="34" charset="0"/>
              </a:rPr>
              <a:t>Число 63 зменш у 9 разів.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latin typeface="Verdana" pitchFamily="34" charset="0"/>
              </a:rPr>
              <a:t>Чому дорівнює восьма частина числа 24 ?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latin typeface="Verdana" pitchFamily="34" charset="0"/>
              </a:rPr>
              <a:t>На яке число треба помножити 6, щоб отримати 54 ?</a:t>
            </a:r>
          </a:p>
          <a:p>
            <a:pPr algn="ctr">
              <a:buNone/>
            </a:pPr>
            <a:endParaRPr lang="uk-UA" b="1" dirty="0" smtClean="0">
              <a:latin typeface="Verdana" pitchFamily="34" charset="0"/>
            </a:endParaRPr>
          </a:p>
          <a:p>
            <a:pPr algn="ctr">
              <a:buNone/>
            </a:pPr>
            <a:endParaRPr lang="uk-UA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Знайди допущені помилки і виправ їх: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32 : 8 * 2 = 6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5 + 5 * 4 = 40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8 * (2 * 4) = 16</a:t>
            </a:r>
          </a:p>
          <a:p>
            <a:pPr algn="ctr">
              <a:buNone/>
            </a:pPr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>
                <a:latin typeface="Verdana" pitchFamily="34" charset="0"/>
              </a:rPr>
              <a:t>Лист самоконтролю</a:t>
            </a:r>
            <a:endParaRPr lang="ru-RU" sz="48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2000" b="1" dirty="0" smtClean="0">
                <a:latin typeface="Verdana" pitchFamily="34" charset="0"/>
              </a:rPr>
              <a:t>7 * 3 = 21</a:t>
            </a:r>
          </a:p>
          <a:p>
            <a:pPr algn="ctr">
              <a:buNone/>
            </a:pPr>
            <a:r>
              <a:rPr lang="uk-UA" sz="2000" b="1" dirty="0" smtClean="0">
                <a:latin typeface="Verdana" pitchFamily="34" charset="0"/>
              </a:rPr>
              <a:t>63 : 9 = 7</a:t>
            </a:r>
          </a:p>
          <a:p>
            <a:pPr algn="ctr">
              <a:buNone/>
            </a:pPr>
            <a:r>
              <a:rPr lang="uk-UA" sz="2000" b="1" dirty="0" smtClean="0">
                <a:latin typeface="Verdana" pitchFamily="34" charset="0"/>
              </a:rPr>
              <a:t>24 : 8 = 3</a:t>
            </a:r>
          </a:p>
          <a:p>
            <a:pPr algn="ctr">
              <a:buNone/>
            </a:pPr>
            <a:r>
              <a:rPr lang="uk-UA" sz="2000" b="1" dirty="0" smtClean="0">
                <a:latin typeface="Verdana" pitchFamily="34" charset="0"/>
              </a:rPr>
              <a:t>6 * 9 = 54 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4 рівень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32 : 8 + 2 = 6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(5 + 5)* 4 = 40</a:t>
            </a:r>
          </a:p>
          <a:p>
            <a:pPr algn="ctr">
              <a:buNone/>
            </a:pPr>
            <a:r>
              <a:rPr lang="uk-UA" b="1" dirty="0" smtClean="0">
                <a:latin typeface="Verdana" pitchFamily="34" charset="0"/>
              </a:rPr>
              <a:t>8 + (2 * 4) = 16</a:t>
            </a:r>
          </a:p>
          <a:p>
            <a:pPr>
              <a:buNone/>
            </a:pPr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Домашнє завдання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400" b="1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400" b="1" smtClean="0">
                <a:latin typeface="Verdana" pitchFamily="34" charset="0"/>
              </a:rPr>
              <a:t>№ </a:t>
            </a:r>
            <a:r>
              <a:rPr lang="uk-UA" sz="4400" b="1" dirty="0" smtClean="0">
                <a:latin typeface="Verdana" pitchFamily="34" charset="0"/>
              </a:rPr>
              <a:t>456, 457 (на вибір)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Verdana" pitchFamily="34" charset="0"/>
              </a:rPr>
              <a:t>Обчисли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28641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571744"/>
            <a:ext cx="135732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Verdana" pitchFamily="34" charset="0"/>
              </a:rPr>
              <a:t>8 * 3</a:t>
            </a:r>
          </a:p>
          <a:p>
            <a:pPr algn="ctr"/>
            <a:r>
              <a:rPr lang="uk-UA" sz="3200" b="1" dirty="0" smtClean="0">
                <a:latin typeface="Verdana" pitchFamily="34" charset="0"/>
              </a:rPr>
              <a:t>9 * 4</a:t>
            </a:r>
          </a:p>
          <a:p>
            <a:pPr algn="ctr"/>
            <a:r>
              <a:rPr lang="uk-UA" sz="3200" b="1" dirty="0" smtClean="0">
                <a:latin typeface="Verdana" pitchFamily="34" charset="0"/>
              </a:rPr>
              <a:t>3 * 4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643182"/>
            <a:ext cx="135732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45 : 9</a:t>
            </a:r>
          </a:p>
          <a:p>
            <a:pPr algn="ctr"/>
            <a:r>
              <a:rPr lang="uk-UA" sz="2800" b="1" dirty="0" smtClean="0">
                <a:latin typeface="Verdana" pitchFamily="34" charset="0"/>
              </a:rPr>
              <a:t>63 : 9</a:t>
            </a:r>
          </a:p>
          <a:p>
            <a:pPr algn="ctr"/>
            <a:r>
              <a:rPr lang="uk-UA" sz="2800" b="1" dirty="0" smtClean="0">
                <a:latin typeface="Verdana" pitchFamily="34" charset="0"/>
              </a:rPr>
              <a:t>54 : 9</a:t>
            </a:r>
          </a:p>
          <a:p>
            <a:pPr algn="ctr"/>
            <a:endParaRPr lang="ru-RU" sz="2800" dirty="0"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2571744"/>
            <a:ext cx="1643074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Verdana" pitchFamily="34" charset="0"/>
              </a:rPr>
              <a:t>18 + 36</a:t>
            </a:r>
          </a:p>
          <a:p>
            <a:pPr algn="ctr"/>
            <a:r>
              <a:rPr lang="uk-UA" sz="2400" b="1" dirty="0" smtClean="0">
                <a:latin typeface="Verdana" pitchFamily="34" charset="0"/>
              </a:rPr>
              <a:t>81 – 27 </a:t>
            </a:r>
          </a:p>
          <a:p>
            <a:pPr algn="ctr"/>
            <a:r>
              <a:rPr lang="uk-UA" sz="2400" b="1" dirty="0" smtClean="0">
                <a:latin typeface="Verdana" pitchFamily="34" charset="0"/>
              </a:rPr>
              <a:t>36 + 36 </a:t>
            </a:r>
            <a:endParaRPr lang="ru-RU" sz="2400" b="1" dirty="0">
              <a:latin typeface="Verdana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857356" y="3286124"/>
            <a:ext cx="1143008" cy="11430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Verdana" pitchFamily="34" charset="0"/>
              </a:rPr>
              <a:t>: 6</a:t>
            </a:r>
            <a:endParaRPr lang="ru-RU" sz="3200" b="1" dirty="0">
              <a:latin typeface="Verdana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14876" y="3286124"/>
            <a:ext cx="1071570" cy="107157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Verdana" pitchFamily="34" charset="0"/>
              </a:rPr>
              <a:t>*8</a:t>
            </a:r>
            <a:endParaRPr lang="ru-RU" sz="28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858148" y="3357562"/>
            <a:ext cx="1143008" cy="1143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Verdana" pitchFamily="34" charset="0"/>
              </a:rPr>
              <a:t>: 9</a:t>
            </a:r>
            <a:endParaRPr lang="ru-RU" sz="3200" b="1" dirty="0">
              <a:latin typeface="Verdana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1643042" y="3357562"/>
            <a:ext cx="285752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3"/>
          </p:cNvCxnSpPr>
          <p:nvPr/>
        </p:nvCxnSpPr>
        <p:spPr>
          <a:xfrm flipV="1">
            <a:off x="1643042" y="3786190"/>
            <a:ext cx="285752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571604" y="3857628"/>
            <a:ext cx="571504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500562" y="3357562"/>
            <a:ext cx="297711" cy="133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572000" y="3857628"/>
            <a:ext cx="214314" cy="285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500562" y="4143380"/>
            <a:ext cx="297711" cy="148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9" idx="1"/>
          </p:cNvCxnSpPr>
          <p:nvPr/>
        </p:nvCxnSpPr>
        <p:spPr>
          <a:xfrm>
            <a:off x="7572396" y="3286124"/>
            <a:ext cx="453142" cy="238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6" idx="3"/>
            <a:endCxn id="9" idx="2"/>
          </p:cNvCxnSpPr>
          <p:nvPr/>
        </p:nvCxnSpPr>
        <p:spPr>
          <a:xfrm>
            <a:off x="7572396" y="3857628"/>
            <a:ext cx="28575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9" idx="3"/>
          </p:cNvCxnSpPr>
          <p:nvPr/>
        </p:nvCxnSpPr>
        <p:spPr>
          <a:xfrm>
            <a:off x="7572396" y="4286257"/>
            <a:ext cx="453142" cy="469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Пригадай 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Числа множаться у будь – якому порядку</a:t>
            </a:r>
            <a:endParaRPr lang="ru-RU" sz="4800" b="1" dirty="0">
              <a:latin typeface="Verdana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57290" y="2285992"/>
            <a:ext cx="6072230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atin typeface="Verdana" pitchFamily="34" charset="0"/>
              </a:rPr>
              <a:t>2 * 3 * 4 = 24</a:t>
            </a:r>
          </a:p>
          <a:p>
            <a:pPr algn="ctr"/>
            <a:r>
              <a:rPr lang="uk-UA" sz="4800" b="1" dirty="0" smtClean="0">
                <a:latin typeface="Verdana" pitchFamily="34" charset="0"/>
              </a:rPr>
              <a:t>4 * 2 * 3 = 24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Тема</a:t>
            </a: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Переставна властивість дії множення.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Розв'язування нерівностей. Складені задачі, на знаходження невідомого компонента. 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latin typeface="Verdana" pitchFamily="34" charset="0"/>
              </a:rPr>
              <a:t>Завдання</a:t>
            </a:r>
            <a:endParaRPr lang="ru-RU" sz="5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3578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Ознайомитись із переставною властивістю дії множення</a:t>
            </a:r>
          </a:p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Розв'язувати нерівності зі змінною </a:t>
            </a:r>
          </a:p>
          <a:p>
            <a:pPr algn="ctr">
              <a:buNone/>
            </a:pPr>
            <a:r>
              <a:rPr lang="uk-UA" sz="4000" b="1" dirty="0" smtClean="0">
                <a:latin typeface="Verdana" pitchFamily="34" charset="0"/>
              </a:rPr>
              <a:t>Закріплювати вміння розв'язувати задачі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atin typeface="Verdana" pitchFamily="34" charset="0"/>
              </a:rPr>
              <a:t>Таблиці множення чисел</a:t>
            </a:r>
          </a:p>
          <a:p>
            <a:r>
              <a:rPr lang="uk-UA" sz="5400" b="1" dirty="0" smtClean="0">
                <a:latin typeface="Verdana" pitchFamily="34" charset="0"/>
              </a:rPr>
              <a:t>Геометричні фігури </a:t>
            </a:r>
            <a:endParaRPr lang="ru-RU" sz="5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Вміти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6000" b="1" dirty="0" smtClean="0">
                <a:latin typeface="Verdana" pitchFamily="34" charset="0"/>
              </a:rPr>
              <a:t>Обчислювати приклади, користуючись переставною властивістю множення</a:t>
            </a:r>
          </a:p>
          <a:p>
            <a:pPr>
              <a:buNone/>
            </a:pPr>
            <a:endParaRPr lang="uk-UA" sz="4000" b="1" dirty="0" smtClean="0">
              <a:latin typeface="Verdana" pitchFamily="34" charset="0"/>
            </a:endParaRPr>
          </a:p>
          <a:p>
            <a:endParaRPr lang="ru-RU" sz="36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Запам'ятай!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928802"/>
            <a:ext cx="814393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Від перестановки множників</a:t>
            </a:r>
          </a:p>
          <a:p>
            <a:pPr algn="ctr"/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 добуток не міняється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800" b="1" dirty="0" smtClean="0">
                <a:latin typeface="Verdana" pitchFamily="34" charset="0"/>
              </a:rPr>
              <a:t>Задача 454</a:t>
            </a:r>
            <a:br>
              <a:rPr lang="uk-UA" sz="4800" b="1" dirty="0" smtClean="0">
                <a:latin typeface="Verdana" pitchFamily="34" charset="0"/>
              </a:rPr>
            </a:br>
            <a:endParaRPr lang="ru-RU" sz="4800" b="1" dirty="0"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1835144"/>
          <a:ext cx="8715438" cy="3591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1"/>
                <a:gridCol w="3071834"/>
                <a:gridCol w="3143273"/>
              </a:tblGrid>
              <a:tr h="1305939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Verdana" pitchFamily="34" charset="0"/>
                        </a:rPr>
                        <a:t>Було</a:t>
                      </a:r>
                      <a:endParaRPr lang="ru-RU" sz="32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Verdana" pitchFamily="34" charset="0"/>
                        </a:rPr>
                        <a:t>Витратив</a:t>
                      </a:r>
                      <a:endParaRPr lang="ru-RU" sz="32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Verdana" pitchFamily="34" charset="0"/>
                        </a:rPr>
                        <a:t>Залишилося</a:t>
                      </a:r>
                      <a:endParaRPr lang="ru-RU" sz="32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1288049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20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b="1" dirty="0" smtClean="0">
                          <a:latin typeface="Verdana" pitchFamily="34" charset="0"/>
                        </a:rPr>
                        <a:t>по 3 кілька разів</a:t>
                      </a:r>
                      <a:endParaRPr lang="ru-RU" sz="4800" b="1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latin typeface="Verdana" pitchFamily="34" charset="0"/>
                        </a:rPr>
                        <a:t>11</a:t>
                      </a:r>
                      <a:endParaRPr lang="ru-RU" sz="5400" b="1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</TotalTime>
  <Words>336</Words>
  <PresentationFormat>Экран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Перевір себе </vt:lpstr>
      <vt:lpstr>Обчисли </vt:lpstr>
      <vt:lpstr>Пригадай </vt:lpstr>
      <vt:lpstr>Тема </vt:lpstr>
      <vt:lpstr>Завдання</vt:lpstr>
      <vt:lpstr>Знати</vt:lpstr>
      <vt:lpstr>Вміти</vt:lpstr>
      <vt:lpstr>Запам'ятай!</vt:lpstr>
      <vt:lpstr>Задача 454 </vt:lpstr>
      <vt:lpstr>Самостійна робота 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15</cp:revision>
  <dcterms:modified xsi:type="dcterms:W3CDTF">2010-11-19T14:41:02Z</dcterms:modified>
</cp:coreProperties>
</file>