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67" r:id="rId3"/>
    <p:sldId id="268" r:id="rId4"/>
    <p:sldId id="269" r:id="rId5"/>
    <p:sldId id="257" r:id="rId6"/>
    <p:sldId id="258" r:id="rId7"/>
    <p:sldId id="259" r:id="rId8"/>
    <p:sldId id="260" r:id="rId9"/>
    <p:sldId id="261" r:id="rId10"/>
    <p:sldId id="262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A0D47-F659-4C97-B136-A492C76BAE61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877A3-6E1A-4625-8AD3-413BAC99A9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786997-7008-49B1-AFB9-99CCEDAF40AC}" type="datetimeFigureOut">
              <a:rPr lang="ru-RU" smtClean="0"/>
              <a:pPr/>
              <a:t>24.10.2009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0E82EA-53C0-4451-861B-DC067139F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5520" y="1128124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>Журналистами не рождаются, журналистами становятся!</a:t>
            </a:r>
            <a:endParaRPr lang="ru-RU" sz="4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765180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Спецкурс «Основы журналистики в школе»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71670" y="428604"/>
            <a:ext cx="4732065" cy="74741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443840"/>
            <a:ext cx="878687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    Достоинством </a:t>
            </a:r>
            <a:r>
              <a:rPr lang="ru-RU" sz="2800" dirty="0">
                <a:solidFill>
                  <a:schemeClr val="bg1"/>
                </a:solidFill>
              </a:rPr>
              <a:t>программы спецкурса является практическая направленность обучения, что позволяет осуществить «профессиональные пробы». Программа дает возможность контролировать промежуточные и итоговые результаты, а также вовремя выявить сбой в прохождении материала. Использование наиболее эффективных методов обучения (технология проектной деятельности и использование </a:t>
            </a:r>
            <a:r>
              <a:rPr lang="ru-RU" sz="2800" dirty="0" err="1">
                <a:solidFill>
                  <a:schemeClr val="bg1"/>
                </a:solidFill>
              </a:rPr>
              <a:t>мультимедийной</a:t>
            </a:r>
            <a:r>
              <a:rPr lang="ru-RU" sz="2800" dirty="0">
                <a:solidFill>
                  <a:schemeClr val="bg1"/>
                </a:solidFill>
              </a:rPr>
              <a:t> доски) позволяет учителю получить запланированный результат посредством объединения преподавателя с аудиторией учеников. 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4289" y="428604"/>
            <a:ext cx="4732066" cy="7858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Литература: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5"/>
            <a:ext cx="778674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1.   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Актуальные проблемы журналистики. М., 1997.</a:t>
            </a:r>
          </a:p>
          <a:p>
            <a:pPr marL="342900" indent="-342900">
              <a:buAutoNum type="arabicPeriod" startAt="2"/>
            </a:pPr>
            <a:r>
              <a:rPr lang="ru-RU" sz="1600" smtClean="0">
                <a:solidFill>
                  <a:schemeClr val="bg1"/>
                </a:solidFill>
              </a:rPr>
              <a:t>Ворошилов </a:t>
            </a:r>
            <a:r>
              <a:rPr lang="ru-RU" sz="1600" dirty="0" smtClean="0">
                <a:solidFill>
                  <a:schemeClr val="bg1"/>
                </a:solidFill>
              </a:rPr>
              <a:t>В. Журналистика. СПб., 1999.</a:t>
            </a:r>
          </a:p>
          <a:p>
            <a:pPr marL="342900" indent="-342900">
              <a:buAutoNum type="arabicPeriod" startAt="2"/>
            </a:pPr>
            <a:r>
              <a:rPr lang="ru-RU" sz="1600" dirty="0" smtClean="0">
                <a:solidFill>
                  <a:schemeClr val="bg1"/>
                </a:solidFill>
              </a:rPr>
              <a:t>Газетно-журнальная периодика: Справочно-информационные материалы к курсу «Система средств массовой информации».   Ч. 1-3. М., 1994.</a:t>
            </a:r>
          </a:p>
          <a:p>
            <a:pPr marL="342900" indent="-342900">
              <a:buAutoNum type="arabicPeriod" startAt="2"/>
            </a:pPr>
            <a:r>
              <a:rPr lang="ru-RU" sz="1600" dirty="0" err="1" smtClean="0">
                <a:solidFill>
                  <a:schemeClr val="bg1"/>
                </a:solidFill>
              </a:rPr>
              <a:t>Грабельников</a:t>
            </a:r>
            <a:r>
              <a:rPr lang="ru-RU" sz="1600" dirty="0" smtClean="0">
                <a:solidFill>
                  <a:schemeClr val="bg1"/>
                </a:solidFill>
              </a:rPr>
              <a:t> А. А. Работа журналистка в прессе. М., 2002.</a:t>
            </a:r>
          </a:p>
          <a:p>
            <a:pPr marL="342900" indent="-342900">
              <a:buAutoNum type="arabicPeriod" startAt="2"/>
            </a:pPr>
            <a:r>
              <a:rPr lang="ru-RU" sz="1600" dirty="0" err="1" smtClean="0">
                <a:solidFill>
                  <a:schemeClr val="bg1"/>
                </a:solidFill>
              </a:rPr>
              <a:t>Есин</a:t>
            </a:r>
            <a:r>
              <a:rPr lang="ru-RU" sz="1600" dirty="0" smtClean="0">
                <a:solidFill>
                  <a:schemeClr val="bg1"/>
                </a:solidFill>
              </a:rPr>
              <a:t> Б. И. Путешествие в прошлое: Газетный мир Х</a:t>
            </a:r>
            <a:r>
              <a:rPr lang="uk-UA" sz="1600" dirty="0" smtClean="0">
                <a:solidFill>
                  <a:schemeClr val="bg1"/>
                </a:solidFill>
              </a:rPr>
              <a:t>І</a:t>
            </a:r>
            <a:r>
              <a:rPr lang="ru-RU" sz="1600" dirty="0" smtClean="0">
                <a:solidFill>
                  <a:schemeClr val="bg1"/>
                </a:solidFill>
              </a:rPr>
              <a:t>Х в. М., 1983.  </a:t>
            </a:r>
          </a:p>
          <a:p>
            <a:pPr marL="342900" indent="-342900">
              <a:buAutoNum type="arabicPeriod" startAt="6"/>
            </a:pPr>
            <a:r>
              <a:rPr lang="ru-RU" sz="1600" dirty="0" smtClean="0">
                <a:solidFill>
                  <a:schemeClr val="bg1"/>
                </a:solidFill>
              </a:rPr>
              <a:t>Инджиев А. А. Универсальный справочник начинающего журналиста. Ростов </a:t>
            </a:r>
            <a:r>
              <a:rPr lang="ru-RU" sz="1600" dirty="0" err="1" smtClean="0">
                <a:solidFill>
                  <a:schemeClr val="bg1"/>
                </a:solidFill>
              </a:rPr>
              <a:t>н</a:t>
            </a:r>
            <a:r>
              <a:rPr lang="ru-RU" sz="1600" dirty="0" smtClean="0">
                <a:solidFill>
                  <a:schemeClr val="bg1"/>
                </a:solidFill>
              </a:rPr>
              <a:t>/Д, 2007.</a:t>
            </a:r>
          </a:p>
          <a:p>
            <a:pPr marL="342900" indent="-342900">
              <a:buAutoNum type="arabicPeriod" startAt="6"/>
            </a:pPr>
            <a:r>
              <a:rPr lang="ru-RU" sz="1600" dirty="0" smtClean="0">
                <a:solidFill>
                  <a:schemeClr val="bg1"/>
                </a:solidFill>
              </a:rPr>
              <a:t>Пронин Е. И. Открытое общество и закрытая журналистика// Информационное общество. 1997. № 4-6.</a:t>
            </a:r>
          </a:p>
          <a:p>
            <a:pPr marL="342900" indent="-342900">
              <a:buAutoNum type="arabicPeriod" startAt="6"/>
            </a:pPr>
            <a:r>
              <a:rPr lang="ru-RU" sz="1600" dirty="0" smtClean="0">
                <a:solidFill>
                  <a:schemeClr val="bg1"/>
                </a:solidFill>
              </a:rPr>
              <a:t>Прохоров Е. П. Введение в теорию журналистики. М., 1998.</a:t>
            </a:r>
          </a:p>
          <a:p>
            <a:pPr marL="342900" indent="-342900">
              <a:buAutoNum type="arabicPeriod" startAt="6"/>
            </a:pPr>
            <a:r>
              <a:rPr lang="ru-RU" sz="1600" dirty="0" err="1" smtClean="0">
                <a:solidFill>
                  <a:schemeClr val="bg1"/>
                </a:solidFill>
              </a:rPr>
              <a:t>Рэндалл</a:t>
            </a:r>
            <a:r>
              <a:rPr lang="ru-RU" sz="1600" dirty="0" smtClean="0">
                <a:solidFill>
                  <a:schemeClr val="bg1"/>
                </a:solidFill>
              </a:rPr>
              <a:t> Дэвид «Универсальный журналист». 2004. 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10.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Самойленко</a:t>
            </a:r>
            <a:r>
              <a:rPr lang="ru-RU" sz="1600" dirty="0" smtClean="0">
                <a:solidFill>
                  <a:schemeClr val="bg1"/>
                </a:solidFill>
              </a:rPr>
              <a:t> Е. Сторожевые псы или одинокие волки. Практическое пособие по проведению журналистского расследования. Донецк, 2007.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11.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Солнцева Т. В. Вторая древнейшая, или Как стать акулой пера. 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    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 Ростов </a:t>
            </a:r>
            <a:r>
              <a:rPr lang="ru-RU" sz="1600" dirty="0" err="1" smtClean="0">
                <a:solidFill>
                  <a:schemeClr val="bg1"/>
                </a:solidFill>
              </a:rPr>
              <a:t>н</a:t>
            </a:r>
            <a:r>
              <a:rPr lang="ru-RU" sz="1600" dirty="0" smtClean="0">
                <a:solidFill>
                  <a:schemeClr val="bg1"/>
                </a:solidFill>
              </a:rPr>
              <a:t>/Д, 2006.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12.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Фролова Т. И. Журналы по проблемам образования// Журналистика в 1997 году. Ч. </a:t>
            </a:r>
            <a:r>
              <a:rPr lang="uk-UA" sz="1600" dirty="0" smtClean="0">
                <a:solidFill>
                  <a:schemeClr val="bg1"/>
                </a:solidFill>
              </a:rPr>
              <a:t>ІІІ. </a:t>
            </a:r>
            <a:r>
              <a:rPr lang="ru-RU" sz="1600" dirty="0" smtClean="0">
                <a:solidFill>
                  <a:schemeClr val="bg1"/>
                </a:solidFill>
              </a:rPr>
              <a:t>М., 1998.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13.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Шостак М. И. Качественное издание в системе периодики// Журналистика в переходный период. М., 1997.</a:t>
            </a:r>
          </a:p>
          <a:p>
            <a:pPr marL="342900" indent="-342900"/>
            <a:r>
              <a:rPr lang="ru-RU" sz="1600" dirty="0" smtClean="0">
                <a:solidFill>
                  <a:schemeClr val="bg1"/>
                </a:solidFill>
              </a:rPr>
              <a:t>14.</a:t>
            </a:r>
            <a:r>
              <a:rPr lang="en-US" sz="1600" dirty="0" smtClean="0">
                <a:solidFill>
                  <a:schemeClr val="bg1"/>
                </a:solidFill>
              </a:rPr>
              <a:t> http</a:t>
            </a:r>
            <a:r>
              <a:rPr lang="en-US" sz="1600" dirty="0" smtClean="0">
                <a:solidFill>
                  <a:schemeClr val="bg1"/>
                </a:solidFill>
                <a:sym typeface="Wingdings" pitchFamily="2" charset="2"/>
              </a:rPr>
              <a:t>://focus.ua/dossier//26869.</a:t>
            </a:r>
          </a:p>
          <a:p>
            <a:pPr marL="342900" indent="-342900"/>
            <a:r>
              <a:rPr lang="en-US" sz="1600" dirty="0" smtClean="0">
                <a:solidFill>
                  <a:schemeClr val="bg1"/>
                </a:solidFill>
                <a:sym typeface="Wingdings" pitchFamily="2" charset="2"/>
              </a:rPr>
              <a:t>15.</a:t>
            </a:r>
            <a:r>
              <a:rPr lang="en-US" sz="1600" dirty="0" smtClean="0">
                <a:solidFill>
                  <a:schemeClr val="bg1"/>
                </a:solidFill>
              </a:rPr>
              <a:t> http</a:t>
            </a:r>
            <a:r>
              <a:rPr lang="en-US" sz="1600" dirty="0" smtClean="0">
                <a:solidFill>
                  <a:schemeClr val="bg1"/>
                </a:solidFill>
                <a:sym typeface="Wingdings" pitchFamily="2" charset="2"/>
              </a:rPr>
              <a:t>://www.gq.ru/article//58437</a:t>
            </a:r>
          </a:p>
          <a:p>
            <a:pPr marL="342900" indent="-342900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56159" y="919079"/>
            <a:ext cx="63427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Автор проекта: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2361" y="2790045"/>
            <a:ext cx="8001056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Атаманенко</a:t>
            </a:r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Ирина Федоровна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8908" y="480040"/>
            <a:ext cx="77153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Мы стремимся: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888" y="4793752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50000"/>
                  </a:schemeClr>
                </a:solidFill>
              </a:rPr>
              <a:t> с помощью журналистского способа творчества </a:t>
            </a:r>
            <a:endParaRPr lang="ru-RU" sz="4000" b="1" i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643050"/>
            <a:ext cx="7467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 воспитать в молодых людях способность видеть и слышать мир, в котором мы живем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2720741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 научить их не быть праздношатающимися в этой жизни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378" y="3643314"/>
            <a:ext cx="5531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 помочь в выборе профессии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642918"/>
            <a:ext cx="714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ЦЕЛЬ КУРСА: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2214554"/>
            <a:ext cx="88583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интереса и положительной мотивации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школьников к социально-гуманитарному циклу обучения и  будущей профессиональной деятельности.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642918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 спецкурса: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14282" y="2062534"/>
            <a:ext cx="3000396" cy="214314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857488" y="4214818"/>
            <a:ext cx="3000396" cy="228601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5715008" y="1928802"/>
            <a:ext cx="3000396" cy="214314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69212" y="292379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Образовательные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84252" y="285749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Развивающие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571868" y="511093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Воспитательные</a:t>
            </a:r>
            <a:endParaRPr lang="ru-RU" dirty="0"/>
          </a:p>
        </p:txBody>
      </p:sp>
      <p:sp>
        <p:nvSpPr>
          <p:cNvPr id="32" name="Стрелка вниз 31"/>
          <p:cNvSpPr/>
          <p:nvPr/>
        </p:nvSpPr>
        <p:spPr>
          <a:xfrm>
            <a:off x="4357686" y="1714488"/>
            <a:ext cx="71438" cy="2357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7072330" y="1643050"/>
            <a:ext cx="45719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1643042" y="1714488"/>
            <a:ext cx="45719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  <p:bldP spid="32" grpId="0" animBg="1"/>
      <p:bldP spid="33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428604"/>
            <a:ext cx="7143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Ученики приобретут знания про: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2844" y="2242547"/>
            <a:ext cx="86439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мир современных журналистских профессий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(корректор, редактор, журналист, корреспондент, цензор и т.д.);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2844" y="5643578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этапы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выполнения и защиты творческого проекта.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14282" y="3525221"/>
            <a:ext cx="78582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-жанры журналистики (информационные, аналитические и художественно-публицистические);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14282" y="4792443"/>
            <a:ext cx="714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95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-логическое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написание журналистских текстов;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5602" grpId="0"/>
      <p:bldP spid="25603" grpId="0"/>
      <p:bldP spid="25605" grpId="0"/>
      <p:bldP spid="256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285728"/>
            <a:ext cx="83517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Ученики приобретут умения: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-самостоятельно овладевать знаниями </a:t>
            </a:r>
            <a:r>
              <a:rPr lang="ru-RU" sz="2400" b="1" dirty="0">
                <a:solidFill>
                  <a:schemeClr val="bg1"/>
                </a:solidFill>
              </a:rPr>
              <a:t>и </a:t>
            </a:r>
            <a:r>
              <a:rPr lang="ru-RU" sz="2400" b="1" dirty="0" smtClean="0">
                <a:solidFill>
                  <a:schemeClr val="bg1"/>
                </a:solidFill>
              </a:rPr>
              <a:t>применять их </a:t>
            </a:r>
            <a:r>
              <a:rPr lang="ru-RU" sz="2400" b="1" dirty="0">
                <a:solidFill>
                  <a:schemeClr val="bg1"/>
                </a:solidFill>
              </a:rPr>
              <a:t>на </a:t>
            </a:r>
            <a:r>
              <a:rPr lang="ru-RU" sz="2400" b="1" dirty="0" smtClean="0">
                <a:solidFill>
                  <a:schemeClr val="bg1"/>
                </a:solidFill>
              </a:rPr>
              <a:t>практике;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072109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-работать </a:t>
            </a:r>
            <a:r>
              <a:rPr lang="ru-RU" sz="2400" b="1" dirty="0">
                <a:solidFill>
                  <a:schemeClr val="bg1"/>
                </a:solidFill>
              </a:rPr>
              <a:t>в группе, выступать с защитой творческого </a:t>
            </a:r>
            <a:r>
              <a:rPr lang="ru-RU" sz="2400" b="1" dirty="0" smtClean="0">
                <a:solidFill>
                  <a:schemeClr val="bg1"/>
                </a:solidFill>
              </a:rPr>
              <a:t>проекта;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1442" y="4059700"/>
            <a:ext cx="4677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-правильно </a:t>
            </a:r>
            <a:r>
              <a:rPr lang="ru-RU" sz="2400" b="1" dirty="0">
                <a:solidFill>
                  <a:schemeClr val="bg1"/>
                </a:solidFill>
              </a:rPr>
              <a:t>писать и </a:t>
            </a:r>
            <a:r>
              <a:rPr lang="ru-RU" sz="2400" b="1" dirty="0" smtClean="0">
                <a:solidFill>
                  <a:schemeClr val="bg1"/>
                </a:solidFill>
              </a:rPr>
              <a:t>говорить;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-292802" y="4761240"/>
            <a:ext cx="52219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бояться чистого листа;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7093" y="5509734"/>
            <a:ext cx="4492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-общаться </a:t>
            </a:r>
            <a:r>
              <a:rPr lang="ru-RU" sz="2400" b="1" dirty="0">
                <a:solidFill>
                  <a:schemeClr val="bg1"/>
                </a:solidFill>
              </a:rPr>
              <a:t>с разными </a:t>
            </a:r>
            <a:r>
              <a:rPr lang="ru-RU" sz="2400" b="1" dirty="0" smtClean="0">
                <a:solidFill>
                  <a:schemeClr val="bg1"/>
                </a:solidFill>
              </a:rPr>
              <a:t>людьми.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457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214290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Спецкурс направлен</a:t>
            </a:r>
          </a:p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 воспитание: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150" y="2143116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-практико-деятельностных </a:t>
            </a:r>
            <a:r>
              <a:rPr lang="ru-RU" sz="2400" dirty="0">
                <a:solidFill>
                  <a:schemeClr val="bg1"/>
                </a:solidFill>
              </a:rPr>
              <a:t>умений в </a:t>
            </a:r>
            <a:r>
              <a:rPr lang="ru-RU" sz="2400" dirty="0" smtClean="0">
                <a:solidFill>
                  <a:schemeClr val="bg1"/>
                </a:solidFill>
              </a:rPr>
              <a:t>журналистике;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2857496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реативных способностей и интереса при выполнении творческих проектов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4864" y="4071942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-стремления </a:t>
            </a:r>
            <a:r>
              <a:rPr lang="ru-RU" sz="2400" dirty="0">
                <a:solidFill>
                  <a:schemeClr val="bg1"/>
                </a:solidFill>
              </a:rPr>
              <a:t>проявлять свои способности и добиваться </a:t>
            </a:r>
            <a:r>
              <a:rPr lang="ru-RU" sz="2400" dirty="0" smtClean="0">
                <a:solidFill>
                  <a:schemeClr val="bg1"/>
                </a:solidFill>
              </a:rPr>
              <a:t>успеха;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5268100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-чувства правды и совести.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3553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WScan00017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1785926"/>
            <a:ext cx="1928826" cy="2714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86182" y="407194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УЧЕНИК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4857752" y="5143512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428596" y="500042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6357950" y="500042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714348" y="2786058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6000760" y="2786058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1785918" y="5214950"/>
            <a:ext cx="214314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599465" y="96599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КРЕАТИВНЫЙ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6811660" y="97823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СМЕЛЫЙ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14348" y="328612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СПРАВЕДЛИВЫЙ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6072198" y="3239469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ОБЪЕКТИВНЫЙ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4919859" y="559401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ОБЩИТЕЛЬНЫЙ</a:t>
            </a:r>
            <a:endParaRPr lang="ru-RU" dirty="0"/>
          </a:p>
        </p:txBody>
      </p:sp>
      <p:cxnSp>
        <p:nvCxnSpPr>
          <p:cNvPr id="61" name="Прямая со стрелкой 60"/>
          <p:cNvCxnSpPr/>
          <p:nvPr/>
        </p:nvCxnSpPr>
        <p:spPr>
          <a:xfrm flipV="1">
            <a:off x="5429256" y="1142984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16200000" flipV="1">
            <a:off x="2643174" y="1285860"/>
            <a:ext cx="78581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429256" y="3357562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10800000">
            <a:off x="2928926" y="335756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rot="5400000">
            <a:off x="3178959" y="4607727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5000628" y="4572008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857356" y="550070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НЕЗААНГАЖИ-</a:t>
            </a:r>
          </a:p>
          <a:p>
            <a:pPr algn="ctr"/>
            <a:r>
              <a:rPr lang="ru-RU" dirty="0" smtClean="0"/>
              <a:t>РОВАННЫЙ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8" grpId="0"/>
      <p:bldP spid="39" grpId="0"/>
      <p:bldP spid="40" grpId="0"/>
      <p:bldP spid="41" grpId="0"/>
      <p:bldP spid="56" grpId="0"/>
      <p:bldP spid="7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234</TotalTime>
  <Words>517</Words>
  <Application>Microsoft Office PowerPoint</Application>
  <PresentationFormat>Экран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4uda</dc:creator>
  <cp:lastModifiedBy>XTreme</cp:lastModifiedBy>
  <cp:revision>27</cp:revision>
  <dcterms:created xsi:type="dcterms:W3CDTF">2009-10-17T16:16:14Z</dcterms:created>
  <dcterms:modified xsi:type="dcterms:W3CDTF">2009-10-24T18:13:28Z</dcterms:modified>
</cp:coreProperties>
</file>