
<file path=[Content_Types].xml><?xml version="1.0" encoding="utf-8"?>
<Types xmlns="http://schemas.openxmlformats.org/package/2006/content-types">
  <Default ContentType="audio/unknown" Extension="mp3"/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3" r:id="rId16"/>
    <p:sldId id="272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7" autoAdjust="0"/>
    <p:restoredTop sz="94660"/>
  </p:normalViewPr>
  <p:slideViewPr>
    <p:cSldViewPr>
      <p:cViewPr varScale="1">
        <p:scale>
          <a:sx n="68" d="100"/>
          <a:sy n="68" d="100"/>
        </p:scale>
        <p:origin x="-49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3A1CE-5966-4D46-91A3-0F33D68579A8}" type="datetimeFigureOut">
              <a:rPr lang="ru-RU" smtClean="0"/>
              <a:t>15.12.2013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2064-4FD0-4A66-AF5A-1832366089C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3A1CE-5966-4D46-91A3-0F33D68579A8}" type="datetimeFigureOut">
              <a:rPr lang="ru-RU" smtClean="0"/>
              <a:t>15.12.2013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2064-4FD0-4A66-AF5A-1832366089C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3A1CE-5966-4D46-91A3-0F33D68579A8}" type="datetimeFigureOut">
              <a:rPr lang="ru-RU" smtClean="0"/>
              <a:t>15.12.2013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2064-4FD0-4A66-AF5A-1832366089C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3A1CE-5966-4D46-91A3-0F33D68579A8}" type="datetimeFigureOut">
              <a:rPr lang="ru-RU" smtClean="0"/>
              <a:t>15.12.2013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2064-4FD0-4A66-AF5A-1832366089C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3A1CE-5966-4D46-91A3-0F33D68579A8}" type="datetimeFigureOut">
              <a:rPr lang="ru-RU" smtClean="0"/>
              <a:t>15.12.2013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2064-4FD0-4A66-AF5A-1832366089C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3A1CE-5966-4D46-91A3-0F33D68579A8}" type="datetimeFigureOut">
              <a:rPr lang="ru-RU" smtClean="0"/>
              <a:t>15.12.2013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2064-4FD0-4A66-AF5A-1832366089C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3A1CE-5966-4D46-91A3-0F33D68579A8}" type="datetimeFigureOut">
              <a:rPr lang="ru-RU" smtClean="0"/>
              <a:t>15.12.2013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2064-4FD0-4A66-AF5A-1832366089C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3A1CE-5966-4D46-91A3-0F33D68579A8}" type="datetimeFigureOut">
              <a:rPr lang="ru-RU" smtClean="0"/>
              <a:t>15.12.2013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2064-4FD0-4A66-AF5A-1832366089C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3A1CE-5966-4D46-91A3-0F33D68579A8}" type="datetimeFigureOut">
              <a:rPr lang="ru-RU" smtClean="0"/>
              <a:t>15.12.2013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2064-4FD0-4A66-AF5A-1832366089C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3A1CE-5966-4D46-91A3-0F33D68579A8}" type="datetimeFigureOut">
              <a:rPr lang="ru-RU" smtClean="0"/>
              <a:t>15.12.2013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2064-4FD0-4A66-AF5A-1832366089C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3A1CE-5966-4D46-91A3-0F33D68579A8}" type="datetimeFigureOut">
              <a:rPr lang="ru-RU" smtClean="0"/>
              <a:t>15.12.2013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2064-4FD0-4A66-AF5A-1832366089C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FA3A1CE-5966-4D46-91A3-0F33D68579A8}" type="datetimeFigureOut">
              <a:rPr lang="ru-RU" smtClean="0"/>
              <a:t>15.12.2013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6632064-4FD0-4A66-AF5A-1832366089C8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96752"/>
            <a:ext cx="8064896" cy="4968552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cs typeface="Calibri" pitchFamily="34" charset="0"/>
              </a:rPr>
              <a:t>ВИКОРИСТАННЯ ЄВРОПЕЙСЬКОГО МОВНОГО ПОРТФОЛІО У ПРОЦЕСІ НАВЧАННЯ АНГЛІЙСЬКОЇ МОВИ</a:t>
            </a:r>
            <a:endParaRPr lang="ru-RU" b="1" dirty="0">
              <a:solidFill>
                <a:schemeClr val="bg2">
                  <a:lumMod val="50000"/>
                </a:schemeClr>
              </a:solidFill>
              <a:cs typeface="Calibri" pitchFamily="34" charset="0"/>
            </a:endParaRPr>
          </a:p>
        </p:txBody>
      </p:sp>
      <p:pic>
        <p:nvPicPr>
          <p:cNvPr id="3" name="Клевая Музыка - Спокойная. Нежная [с сайта www.ololo.fm]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56376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95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numSld="17">
                <p:cTn id="1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476672"/>
            <a:ext cx="8136904" cy="6120680"/>
          </a:xfrm>
        </p:spPr>
        <p:txBody>
          <a:bodyPr>
            <a:normAutofit fontScale="32500" lnSpcReduction="20000"/>
          </a:bodyPr>
          <a:lstStyle/>
          <a:p>
            <a:r>
              <a:rPr lang="en-US" sz="6200" b="1" dirty="0">
                <a:solidFill>
                  <a:srgbClr val="FF0000"/>
                </a:solidFill>
              </a:rPr>
              <a:t>MY LANGUAGE </a:t>
            </a:r>
            <a:r>
              <a:rPr lang="en-US" sz="6200" b="1" dirty="0" smtClean="0">
                <a:solidFill>
                  <a:srgbClr val="FF0000"/>
                </a:solidFill>
              </a:rPr>
              <a:t>DOSSIER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pPr marL="685800" lvl="0" indent="-685800" algn="l">
              <a:buFont typeface="Wingdings" pitchFamily="2" charset="2"/>
              <a:buChar char="v"/>
            </a:pPr>
            <a:r>
              <a:rPr lang="en-US" sz="4900" b="1" dirty="0">
                <a:solidFill>
                  <a:srgbClr val="0070C0"/>
                </a:solidFill>
              </a:rPr>
              <a:t>Start working with dossier whenever you like</a:t>
            </a:r>
            <a:r>
              <a:rPr lang="en-US" sz="4900" b="1" dirty="0" smtClean="0">
                <a:solidFill>
                  <a:srgbClr val="0070C0"/>
                </a:solidFill>
              </a:rPr>
              <a:t>.</a:t>
            </a:r>
            <a:r>
              <a:rPr lang="en-US" sz="4900" b="1" dirty="0">
                <a:solidFill>
                  <a:srgbClr val="0070C0"/>
                </a:solidFill>
              </a:rPr>
              <a:t> 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lvl="0" indent="-685800" algn="l">
              <a:buFont typeface="Wingdings" pitchFamily="2" charset="2"/>
              <a:buChar char="v"/>
            </a:pPr>
            <a:r>
              <a:rPr lang="en-US" sz="4900" b="1" dirty="0">
                <a:solidFill>
                  <a:srgbClr val="0070C0"/>
                </a:solidFill>
              </a:rPr>
              <a:t>Look at </a:t>
            </a:r>
            <a:r>
              <a:rPr lang="en-US" sz="4900" b="1" dirty="0">
                <a:solidFill>
                  <a:srgbClr val="FF0000"/>
                </a:solidFill>
              </a:rPr>
              <a:t>My Language Biography </a:t>
            </a:r>
            <a:r>
              <a:rPr lang="en-US" sz="4900" b="1" dirty="0">
                <a:solidFill>
                  <a:srgbClr val="0070C0"/>
                </a:solidFill>
              </a:rPr>
              <a:t>and then </a:t>
            </a:r>
            <a:r>
              <a:rPr lang="en-US" sz="4900" b="1" dirty="0">
                <a:solidFill>
                  <a:srgbClr val="FF0000"/>
                </a:solidFill>
              </a:rPr>
              <a:t>My Language Passport </a:t>
            </a:r>
            <a:r>
              <a:rPr lang="en-US" sz="4900" b="1" dirty="0">
                <a:solidFill>
                  <a:srgbClr val="0070C0"/>
                </a:solidFill>
              </a:rPr>
              <a:t>and choose pieces of work which show that you can do things from those lists</a:t>
            </a:r>
            <a:r>
              <a:rPr lang="en-US" sz="4900" b="1" dirty="0" smtClean="0">
                <a:solidFill>
                  <a:srgbClr val="0070C0"/>
                </a:solidFill>
              </a:rPr>
              <a:t>.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lvl="0" indent="-685800" algn="l">
              <a:buFont typeface="Wingdings" pitchFamily="2" charset="2"/>
              <a:buChar char="v"/>
            </a:pPr>
            <a:r>
              <a:rPr lang="en-US" sz="4900" b="1" dirty="0">
                <a:solidFill>
                  <a:srgbClr val="0070C0"/>
                </a:solidFill>
              </a:rPr>
              <a:t>At the end of the year, decide pieces of work best illustrate the levels you have reached. Put these into dossier to show to your teacher</a:t>
            </a:r>
            <a:r>
              <a:rPr lang="en-US" sz="4900" b="1" dirty="0" smtClean="0">
                <a:solidFill>
                  <a:srgbClr val="0070C0"/>
                </a:solidFill>
              </a:rPr>
              <a:t>.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lvl="0" indent="-685800" algn="l">
              <a:buFont typeface="Wingdings" pitchFamily="2" charset="2"/>
              <a:buChar char="v"/>
            </a:pPr>
            <a:r>
              <a:rPr lang="en-US" sz="4900" b="1" dirty="0">
                <a:solidFill>
                  <a:srgbClr val="0070C0"/>
                </a:solidFill>
              </a:rPr>
              <a:t>Put  in work you do in or outside school, such as:</a:t>
            </a:r>
            <a:endParaRPr lang="ru-RU" sz="4900" b="1" dirty="0">
              <a:solidFill>
                <a:srgbClr val="0070C0"/>
              </a:solidFill>
            </a:endParaRPr>
          </a:p>
          <a:p>
            <a:pPr algn="l"/>
            <a:r>
              <a:rPr lang="en-US" sz="4900" dirty="0">
                <a:solidFill>
                  <a:srgbClr val="0070C0"/>
                </a:solidFill>
              </a:rPr>
              <a:t> </a:t>
            </a:r>
            <a:endParaRPr lang="ru-RU" sz="4900" dirty="0">
              <a:solidFill>
                <a:srgbClr val="0070C0"/>
              </a:solidFill>
            </a:endParaRPr>
          </a:p>
          <a:p>
            <a:pPr marL="685800" lvl="0" indent="-685800" algn="l">
              <a:buFont typeface="Arial" pitchFamily="34" charset="0"/>
              <a:buChar char="•"/>
            </a:pPr>
            <a:r>
              <a:rPr lang="en-US" sz="4900" b="1" dirty="0">
                <a:solidFill>
                  <a:srgbClr val="0070C0"/>
                </a:solidFill>
              </a:rPr>
              <a:t>pictures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lvl="0" indent="-685800" algn="l">
              <a:buFont typeface="Arial" pitchFamily="34" charset="0"/>
              <a:buChar char="•"/>
            </a:pPr>
            <a:r>
              <a:rPr lang="en-US" sz="4900" b="1" dirty="0">
                <a:solidFill>
                  <a:srgbClr val="0070C0"/>
                </a:solidFill>
              </a:rPr>
              <a:t>songs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lvl="0" indent="-685800" algn="l">
              <a:buFont typeface="Arial" pitchFamily="34" charset="0"/>
              <a:buChar char="•"/>
            </a:pPr>
            <a:r>
              <a:rPr lang="en-US" sz="4900" b="1" dirty="0">
                <a:solidFill>
                  <a:srgbClr val="0070C0"/>
                </a:solidFill>
              </a:rPr>
              <a:t>e-mail messages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lvl="0" indent="-685800" algn="l">
              <a:buFont typeface="Arial" pitchFamily="34" charset="0"/>
              <a:buChar char="•"/>
            </a:pPr>
            <a:r>
              <a:rPr lang="en-US" sz="4900" b="1" dirty="0">
                <a:solidFill>
                  <a:srgbClr val="0070C0"/>
                </a:solidFill>
              </a:rPr>
              <a:t>written work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lvl="0" indent="-685800" algn="l">
              <a:buFont typeface="Arial" pitchFamily="34" charset="0"/>
              <a:buChar char="•"/>
            </a:pPr>
            <a:r>
              <a:rPr lang="en-US" sz="4900" b="1" dirty="0">
                <a:solidFill>
                  <a:srgbClr val="0070C0"/>
                </a:solidFill>
              </a:rPr>
              <a:t>photos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lvl="0" indent="-685800" algn="l">
              <a:buFont typeface="Arial" pitchFamily="34" charset="0"/>
              <a:buChar char="•"/>
            </a:pPr>
            <a:r>
              <a:rPr lang="en-US" sz="4900" b="1" dirty="0">
                <a:solidFill>
                  <a:srgbClr val="0070C0"/>
                </a:solidFill>
              </a:rPr>
              <a:t>audio or video recordings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lvl="0" indent="-685800" algn="l">
              <a:buFont typeface="Arial" pitchFamily="34" charset="0"/>
              <a:buChar char="•"/>
            </a:pPr>
            <a:r>
              <a:rPr lang="en-US" sz="4900" b="1" dirty="0">
                <a:solidFill>
                  <a:srgbClr val="0070C0"/>
                </a:solidFill>
              </a:rPr>
              <a:t>a reading record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lvl="0" indent="-685800" algn="l">
              <a:buFont typeface="Arial" pitchFamily="34" charset="0"/>
              <a:buChar char="•"/>
            </a:pPr>
            <a:r>
              <a:rPr lang="en-US" sz="4900" b="1" dirty="0">
                <a:solidFill>
                  <a:srgbClr val="0070C0"/>
                </a:solidFill>
              </a:rPr>
              <a:t>descriptions and results of project works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lvl="0" indent="-685800" algn="l">
              <a:buFont typeface="Arial" pitchFamily="34" charset="0"/>
              <a:buChar char="•"/>
            </a:pPr>
            <a:r>
              <a:rPr lang="en-US" sz="4900" b="1" dirty="0">
                <a:solidFill>
                  <a:srgbClr val="0070C0"/>
                </a:solidFill>
              </a:rPr>
              <a:t>copies of postcards, letters or e-mails messages sent to a partner school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indent="-685800" algn="l">
              <a:buFont typeface="Arial" pitchFamily="34" charset="0"/>
              <a:buChar char="•"/>
            </a:pPr>
            <a:r>
              <a:rPr lang="en-US" sz="4900" b="1" dirty="0">
                <a:solidFill>
                  <a:srgbClr val="0070C0"/>
                </a:solidFill>
              </a:rPr>
              <a:t>examples of listening, speaking, reading, writing, games or exercises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lvl="0" indent="-685800" algn="l">
              <a:buFont typeface="Arial" pitchFamily="34" charset="0"/>
              <a:buChar char="•"/>
            </a:pPr>
            <a:r>
              <a:rPr lang="en-US" sz="4900" b="1" dirty="0">
                <a:solidFill>
                  <a:srgbClr val="0070C0"/>
                </a:solidFill>
              </a:rPr>
              <a:t>a personal word list</a:t>
            </a:r>
            <a:endParaRPr lang="ru-RU" sz="4900" b="1" dirty="0">
              <a:solidFill>
                <a:srgbClr val="0070C0"/>
              </a:solidFill>
            </a:endParaRPr>
          </a:p>
          <a:p>
            <a:pPr marL="685800" lvl="0" indent="-685800" algn="l">
              <a:buFont typeface="Arial" pitchFamily="34" charset="0"/>
              <a:buChar char="•"/>
            </a:pPr>
            <a:r>
              <a:rPr lang="en-US" sz="4900" b="1" dirty="0">
                <a:solidFill>
                  <a:srgbClr val="0070C0"/>
                </a:solidFill>
              </a:rPr>
              <a:t>posters</a:t>
            </a:r>
            <a:endParaRPr lang="ru-RU" sz="4900" b="1" dirty="0">
              <a:solidFill>
                <a:srgbClr val="0070C0"/>
              </a:solidFill>
            </a:endParaRPr>
          </a:p>
          <a:p>
            <a:r>
              <a:rPr lang="en-US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460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568952" cy="1080120"/>
          </a:xfrm>
        </p:spPr>
        <p:txBody>
          <a:bodyPr/>
          <a:lstStyle/>
          <a:p>
            <a:pPr algn="ctr" indent="0" marL="0">
              <a:buNone/>
            </a:pPr>
            <a:r>
              <a:rPr dirty="0" lang="uk-UA" smtClean="0" sz="3600">
                <a:solidFill>
                  <a:srgbClr val="0070C0"/>
                </a:solidFill>
              </a:rPr>
              <a:t>ЗРАЗОК ВЕДЕННЯ УЧНІВСЬКОГО </a:t>
            </a:r>
            <a:r>
              <a:rPr dirty="0" lang="en-US" smtClean="0" sz="3600">
                <a:solidFill>
                  <a:srgbClr val="0070C0"/>
                </a:solidFill>
              </a:rPr>
              <a:t> </a:t>
            </a:r>
            <a:r>
              <a:rPr dirty="0" lang="uk-UA" sz="3600">
                <a:solidFill>
                  <a:srgbClr val="0070C0"/>
                </a:solidFill>
              </a:rPr>
              <a:t>ПОРТФОЛІО</a:t>
            </a:r>
            <a:endParaRPr dirty="0" lang="ru-RU" sz="3600"/>
          </a:p>
        </p:txBody>
      </p:sp>
      <p:sp>
        <p:nvSpPr>
          <p:cNvPr id="3" name="Текст 2"/>
          <p:cNvSpPr>
            <a:spLocks noGrp="1"/>
          </p:cNvSpPr>
          <p:nvPr>
            <p:ph idx="1" type="body"/>
          </p:nvPr>
        </p:nvSpPr>
        <p:spPr>
          <a:xfrm>
            <a:off x="611560" y="1844824"/>
            <a:ext cx="7992888" cy="4320480"/>
          </a:xfrm>
        </p:spPr>
        <p:txBody>
          <a:bodyPr/>
          <a:lstStyle/>
          <a:p>
            <a:endParaRPr dirty="0" lang="ru-RU"/>
          </a:p>
        </p:txBody>
      </p:sp>
      <p:pic>
        <p:nvPicPr>
          <p:cNvPr descr="F:\Мої уроки\Школа\фото у школі\DSC_2641.JPG" id="1026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" r="3"/>
          <a:stretch/>
        </p:blipFill>
        <p:spPr bwMode="auto">
          <a:xfrm>
            <a:off x="4331492" y="1282586"/>
            <a:ext cx="4571642" cy="2618218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F:\Мої уроки\Школа\фото у школі\DSC_2642.JPG" id="1027" name="Picture 3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"/>
          <a:stretch/>
        </p:blipFill>
        <p:spPr bwMode="auto">
          <a:xfrm>
            <a:off x="4279836" y="3934017"/>
            <a:ext cx="4757841" cy="2523076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F:\Мої уроки\Школа\фото у школі\DSC_2740.JPG" id="1030" name="Picture 6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2" y="3934017"/>
            <a:ext cx="4211960" cy="2523076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F:\Мої уроки\Школа\фото у школі\DSC_2621.JPG" id="1033" name="Picture 9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36" y="1262374"/>
            <a:ext cx="4139952" cy="2618218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1016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200" spd="slow">
        <p:dissolve/>
      </p:transition>
    </mc:Choice>
    <mc:Fallback xmlns="">
      <p:transition spd="slow">
        <p:dissolve/>
      </p:transition>
    </mc:Fallback>
  </mc:AlternateContent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idx="1" type="body"/>
          </p:nvPr>
        </p:nvSpPr>
        <p:spPr>
          <a:xfrm>
            <a:off x="1115616" y="692696"/>
            <a:ext cx="6877316" cy="5400600"/>
          </a:xfrm>
        </p:spPr>
        <p:txBody>
          <a:bodyPr/>
          <a:lstStyle/>
          <a:p>
            <a:endParaRPr dirty="0" lang="ru-RU"/>
          </a:p>
        </p:txBody>
      </p:sp>
      <p:pic>
        <p:nvPicPr>
          <p:cNvPr descr="F:\Мої уроки\Школа\фото у школі\DSC_2644.JPG" id="4" name="Picture 4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273" y="79026"/>
            <a:ext cx="3912020" cy="2038437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F:\Мої уроки\Школа\фото у школі\DSC_2734.JPG" id="2050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550" y="2062596"/>
            <a:ext cx="3648996" cy="2125803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F:\Мої уроки\Школа\фото у школі\DSC_2646.JPG" id="5" name="Picture 5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" l="-2953"/>
          <a:stretch/>
        </p:blipFill>
        <p:spPr bwMode="auto">
          <a:xfrm>
            <a:off x="678929" y="548680"/>
            <a:ext cx="3714752" cy="2215853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F:\Мої уроки\Школа\фото у школі\DSC_2742.JPG" id="2051" name="Picture 3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868" y="4283598"/>
            <a:ext cx="3812829" cy="234499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F:\Мої уроки\Школа\фото у школі\DSC_2747.JPG" id="2052" name="Picture 4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34" y="2413232"/>
            <a:ext cx="3738947" cy="2191559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F:\Мої уроки\Школа\фото у школі\DSC_2753.JPG" id="2053" name="Picture 5"/>
          <p:cNvPicPr>
            <a:picLocks noChangeArrowheads="1"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04" y="4465005"/>
            <a:ext cx="3583240" cy="234499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7793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200" spd="slow">
        <p:dissolve/>
      </p:transition>
    </mc:Choice>
    <mc:Fallback xmlns="">
      <p:transition spd="slow">
        <p:dissolve/>
      </p:transition>
    </mc:Fallback>
  </mc:AlternateContent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idx="1" type="body"/>
          </p:nvPr>
        </p:nvSpPr>
        <p:spPr>
          <a:xfrm>
            <a:off x="1043608" y="836712"/>
            <a:ext cx="7272808" cy="5112568"/>
          </a:xfrm>
        </p:spPr>
        <p:txBody>
          <a:bodyPr/>
          <a:lstStyle/>
          <a:p>
            <a:endParaRPr dirty="0" lang="ru-RU"/>
          </a:p>
        </p:txBody>
      </p:sp>
      <p:pic>
        <p:nvPicPr>
          <p:cNvPr descr="F:\Мої уроки\Школа\фото у школі\DSC_2756.JPG" id="3074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586" y="116632"/>
            <a:ext cx="3748670" cy="225591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F:\Мої уроки\Школа\фото у школі\DSC_2759.JPG" id="3076" name="Picture 4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3640">
            <a:off x="199801" y="259091"/>
            <a:ext cx="3167844" cy="2642323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F:\Мої уроки\Школа\фото у школі\DSC_2758.JPG" id="3077" name="Picture 5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"/>
          <a:stretch/>
        </p:blipFill>
        <p:spPr bwMode="auto">
          <a:xfrm>
            <a:off x="3127586" y="2372544"/>
            <a:ext cx="3150096" cy="4296816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F:\Мої уроки\Школа\фото у школі\DSC_2763.JPG" id="3078" name="Picture 6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"/>
          <a:stretch/>
        </p:blipFill>
        <p:spPr bwMode="auto">
          <a:xfrm>
            <a:off x="6228184" y="3188548"/>
            <a:ext cx="2574032" cy="357605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F:\Мої уроки\Школа\фото у школі\DSC_2764.JPG" id="3079" name="Picture 7"/>
          <p:cNvPicPr>
            <a:picLocks noChangeArrowheads="1" noChangeAspect="1"/>
          </p:cNvPicPr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 rot="529105">
            <a:off x="6516216" y="260648"/>
            <a:ext cx="2286000" cy="291865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F:\Мої уроки\Школа\фото у школі\DSC_2771.JPG" id="3081" name="Picture 9"/>
          <p:cNvPicPr>
            <a:picLocks noChangeArrowheads="1" noChangeAspect="1"/>
          </p:cNvPicPr>
          <p:nvPr/>
        </p:nvPicPr>
        <p:blipFill rotWithShape="1"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"/>
          <a:stretch/>
        </p:blipFill>
        <p:spPr bwMode="auto">
          <a:xfrm>
            <a:off x="323528" y="2947054"/>
            <a:ext cx="2857354" cy="3695644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6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200" spd="slow">
        <p:dissolve/>
      </p:transition>
    </mc:Choice>
    <mc:Fallback xmlns="">
      <p:transition spd="slow">
        <p:dissolve/>
      </p:transition>
    </mc:Fallback>
  </mc:AlternateContent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488831" cy="1152128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ФОТО УЧНІВСЬКИХ ПОРТФОЛІО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4098" name="Picture 2" descr="F:\Мої уроки\Школа\фото у школі\DSC_26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4137694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F:\Мої уроки\Школа\фото у школі\DSC_26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924" y="4004904"/>
            <a:ext cx="4168532" cy="2670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F:\Мої уроки\Школа\фото у школі\DSC_27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924" y="1124744"/>
            <a:ext cx="4168532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2" name="Picture 6" descr="F:\Мої уроки\Школа\фото у школі\DSC_26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4072842"/>
            <a:ext cx="4032449" cy="2603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7322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F:\Мої уроки\Школа\фото у школі\DSC_2796.JPG" id="6147" name="Picture 3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"/>
          <a:stretch/>
        </p:blipFill>
        <p:spPr bwMode="auto">
          <a:xfrm>
            <a:off x="323528" y="787816"/>
            <a:ext cx="8586700" cy="5176912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23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200" spd="slow">
        <p:dissolve/>
      </p:transition>
    </mc:Choice>
    <mc:Fallback xmlns="">
      <p:transition spd="slow">
        <p:dissolve/>
      </p:transition>
    </mc:Fallback>
  </mc:AlternateContent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F:\Мої уроки\Школа\фото у школі\DSC_2659.JPG" id="5122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"/>
          <a:stretch/>
        </p:blipFill>
        <p:spPr bwMode="auto">
          <a:xfrm>
            <a:off x="112542" y="3284984"/>
            <a:ext cx="4360984" cy="319201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F:\Мої уроки\Школа\фото у школі\DSC_2652.JPG" id="5123" name="Picture 3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"/>
          <a:stretch/>
        </p:blipFill>
        <p:spPr bwMode="auto">
          <a:xfrm>
            <a:off x="4572001" y="260648"/>
            <a:ext cx="4452424" cy="2904583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47792" y="4365104"/>
            <a:ext cx="6512511" cy="1143000"/>
          </a:xfrm>
          <a:prstGeom prst="rect">
            <a:avLst/>
          </a:prstGeom>
          <a:effectLst/>
        </p:spPr>
        <p:txBody>
          <a:bodyPr anchor="t" anchorCtr="0" bIns="45720" lIns="91440" rIns="91440" rtlCol="0" tIns="45720" vert="horz">
            <a:noAutofit/>
          </a:bodyPr>
          <a:lstStyle>
            <a:lvl1pPr algn="r" defTabSz="914400" eaLnBrk="1" hangingPunct="1" indent="-320040" latinLnBrk="0" marL="320040" rtl="0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charset="0" pitchFamily="18" typeface="Georgia"/>
              <a:buChar char="*"/>
              <a:defRPr b="1" i="0" kern="1200" sz="46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algn="bl" blurRad="6350" dir="5400000" endA="300" endPos="45500" rotWithShape="0" stA="55000" sy="-10000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dirty="0" lang="ru-RU"/>
          </a:p>
        </p:txBody>
      </p:sp>
      <p:pic>
        <p:nvPicPr>
          <p:cNvPr descr="F:\Мої уроки\Школа\фото у школі\DSC_2779.JPG" id="5124" name="Picture 4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340596"/>
            <a:ext cx="4334409" cy="3192015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F:\Мої уроки\Школа\фото у школі\DSC_2776.JPG" id="5125" name="Picture 5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"/>
          <a:stretch/>
        </p:blipFill>
        <p:spPr bwMode="auto">
          <a:xfrm>
            <a:off x="112542" y="260647"/>
            <a:ext cx="4360984" cy="2904583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147324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200" spd="slow">
        <p:dissolve/>
      </p:transition>
    </mc:Choice>
    <mc:Fallback xmlns="">
      <p:transition spd="slow">
        <p:dissolve/>
      </p:transition>
    </mc:Fallback>
  </mc:AlternateContent>
  <p:timing>
    <p:tnLst>
      <p:par>
        <p:cTn dur="indefinite" id="1" nodeType="tmRoot" restart="never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6512511" cy="1143000"/>
          </a:xfrm>
        </p:spPr>
        <p:txBody>
          <a:bodyPr/>
          <a:lstStyle/>
          <a:p>
            <a:pPr algn="ctr" indent="0" marL="0">
              <a:buNone/>
            </a:pPr>
            <a:r>
              <a:rPr dirty="0" lang="ru-RU" smtClean="0"/>
              <a:t>ДЯКУЮ ЗА УВАГУ!</a:t>
            </a:r>
            <a:endParaRPr dirty="0" lang="ru-RU"/>
          </a:p>
        </p:txBody>
      </p:sp>
      <p:pic>
        <p:nvPicPr>
          <p:cNvPr descr="F:\Мої уроки\Школа\фото у школі\DSC_2864.JPG" id="7170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" r="22"/>
          <a:stretch/>
        </p:blipFill>
        <p:spPr bwMode="auto">
          <a:xfrm>
            <a:off x="611560" y="1628800"/>
            <a:ext cx="7744032" cy="4286597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09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200" spd="slow">
        <p:dissolve/>
      </p:transition>
    </mc:Choice>
    <mc:Fallback xmlns="">
      <p:transition spd="slow">
        <p:dissolve/>
      </p:transition>
    </mc:Fallback>
  </mc:AlternateContent>
  <p:timing>
    <p:tnLst>
      <p:par>
        <p:cTn dur="indefinite" id="1" nodeType="tmRoot" restart="never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340" y="5373216"/>
            <a:ext cx="7445140" cy="1008112"/>
          </a:xfrm>
        </p:spPr>
        <p:txBody>
          <a:bodyPr>
            <a:normAutofit fontScale="90000"/>
          </a:bodyPr>
          <a:lstStyle/>
          <a:p>
            <a:pPr indent="0" marL="0">
              <a:buNone/>
            </a:pPr>
            <a:r>
              <a:rPr b="1" dirty="0" lang="uk-UA" smtClean="0" sz="2700">
                <a:solidFill>
                  <a:schemeClr val="bg2">
                    <a:lumMod val="50000"/>
                  </a:schemeClr>
                </a:solidFill>
                <a:latin typeface="+mn-lt"/>
                <a:cs charset="0" pitchFamily="34" typeface="Calibri"/>
              </a:rPr>
              <a:t>Вчитель іноземної мови вищої категорії </a:t>
            </a:r>
            <a:br>
              <a:rPr b="1" dirty="0" lang="uk-UA" smtClean="0" sz="2700">
                <a:solidFill>
                  <a:schemeClr val="bg2">
                    <a:lumMod val="50000"/>
                  </a:schemeClr>
                </a:solidFill>
                <a:latin typeface="+mn-lt"/>
                <a:cs charset="0" pitchFamily="34" typeface="Calibri"/>
              </a:rPr>
            </a:br>
            <a:r>
              <a:rPr b="1" dirty="0" lang="uk-UA" smtClean="0" sz="2700">
                <a:solidFill>
                  <a:schemeClr val="bg2">
                    <a:lumMod val="50000"/>
                  </a:schemeClr>
                </a:solidFill>
                <a:latin typeface="+mn-lt"/>
                <a:cs charset="0" pitchFamily="34" typeface="Calibri"/>
              </a:rPr>
              <a:t>Загурська Лариса Володимирівна</a:t>
            </a:r>
            <a:r>
              <a:rPr dirty="0" lang="uk-UA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/>
            </a:r>
            <a:br>
              <a:rPr dirty="0" lang="uk-UA" smtClean="0">
                <a:solidFill>
                  <a:schemeClr val="bg2">
                    <a:lumMod val="50000"/>
                  </a:schemeClr>
                </a:solidFill>
                <a:latin typeface="+mn-lt"/>
              </a:rPr>
            </a:br>
            <a:endParaRPr dirty="0" lang="ru-RU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3" sz="quarter"/>
          </p:nvPr>
        </p:nvSpPr>
        <p:spPr>
          <a:xfrm>
            <a:off x="0" y="2348880"/>
            <a:ext cx="3592024" cy="864096"/>
          </a:xfrm>
        </p:spPr>
        <p:txBody>
          <a:bodyPr>
            <a:normAutofit fontScale="25000" lnSpcReduction="20000"/>
          </a:bodyPr>
          <a:lstStyle/>
          <a:p>
            <a:pPr indent="0" marL="45720">
              <a:buNone/>
            </a:pPr>
            <a:r>
              <a:rPr b="1" dirty="0" lang="en-US" sz="2600">
                <a:solidFill>
                  <a:srgbClr val="FF0000"/>
                </a:solidFill>
                <a:cs charset="0" pitchFamily="34" typeface="Calibri"/>
              </a:rPr>
              <a:t/>
            </a:r>
            <a:br>
              <a:rPr b="1" dirty="0" lang="en-US" sz="2600">
                <a:solidFill>
                  <a:srgbClr val="FF0000"/>
                </a:solidFill>
                <a:cs charset="0" pitchFamily="34" typeface="Calibri"/>
              </a:rPr>
            </a:br>
            <a:endParaRPr b="1" dirty="0" lang="uk-UA" smtClean="0" sz="2600">
              <a:solidFill>
                <a:srgbClr val="FF0000"/>
              </a:solidFill>
              <a:cs charset="0" pitchFamily="34" typeface="Calibri"/>
            </a:endParaRPr>
          </a:p>
          <a:p>
            <a:pPr indent="0" marL="45720">
              <a:buNone/>
            </a:pPr>
            <a:r>
              <a:rPr b="1" dirty="0" lang="uk-UA" sz="6400">
                <a:solidFill>
                  <a:schemeClr val="bg2">
                    <a:lumMod val="50000"/>
                  </a:schemeClr>
                </a:solidFill>
                <a:cs charset="0" pitchFamily="34" typeface="Calibri"/>
              </a:rPr>
              <a:t> </a:t>
            </a:r>
            <a:r>
              <a:rPr b="1" dirty="0" lang="uk-UA" smtClean="0" sz="6400">
                <a:solidFill>
                  <a:schemeClr val="bg2">
                    <a:lumMod val="50000"/>
                  </a:schemeClr>
                </a:solidFill>
                <a:cs charset="0" pitchFamily="34" typeface="Calibri"/>
              </a:rPr>
              <a:t>                       </a:t>
            </a:r>
            <a:r>
              <a:rPr b="1" dirty="0" lang="en-US" smtClean="0" sz="6400">
                <a:solidFill>
                  <a:schemeClr val="bg2">
                    <a:lumMod val="50000"/>
                  </a:schemeClr>
                </a:solidFill>
                <a:cs charset="0" pitchFamily="34" typeface="Calibri"/>
              </a:rPr>
              <a:t>                               </a:t>
            </a:r>
            <a:r>
              <a:rPr b="1" dirty="0" lang="uk-UA" smtClean="0" sz="6400">
                <a:solidFill>
                  <a:schemeClr val="bg2">
                    <a:lumMod val="50000"/>
                  </a:schemeClr>
                </a:solidFill>
                <a:cs charset="0" pitchFamily="34" typeface="Calibri"/>
              </a:rPr>
              <a:t> </a:t>
            </a:r>
            <a:r>
              <a:rPr b="1" dirty="0" lang="en-US" smtClean="0" sz="6400">
                <a:solidFill>
                  <a:schemeClr val="bg2">
                    <a:lumMod val="50000"/>
                  </a:schemeClr>
                </a:solidFill>
                <a:cs charset="0" pitchFamily="34" typeface="Calibri"/>
              </a:rPr>
              <a:t>                     </a:t>
            </a:r>
          </a:p>
          <a:p>
            <a:pPr indent="0" marL="45720">
              <a:buNone/>
            </a:pPr>
            <a:r>
              <a:rPr b="1" dirty="0" i="1" lang="en-US" sz="6400">
                <a:solidFill>
                  <a:schemeClr val="bg2">
                    <a:lumMod val="50000"/>
                  </a:schemeClr>
                </a:solidFill>
                <a:cs charset="0" pitchFamily="34" typeface="Calibri"/>
              </a:rPr>
              <a:t> </a:t>
            </a:r>
            <a:r>
              <a:rPr b="1" dirty="0" i="1" lang="en-US" smtClean="0" sz="6400">
                <a:solidFill>
                  <a:schemeClr val="bg2">
                    <a:lumMod val="50000"/>
                  </a:schemeClr>
                </a:solidFill>
                <a:cs charset="0" pitchFamily="34" typeface="Calibri"/>
              </a:rPr>
              <a:t>                            Chinese proverb</a:t>
            </a:r>
            <a:endParaRPr b="1" dirty="0" i="1" lang="ru-RU" sz="6400">
              <a:solidFill>
                <a:schemeClr val="bg2">
                  <a:lumMod val="50000"/>
                </a:schemeClr>
              </a:solidFill>
              <a:cs charset="0" pitchFamily="34" typeface="Calibri"/>
            </a:endParaRPr>
          </a:p>
        </p:txBody>
      </p:sp>
      <p:pic>
        <p:nvPicPr>
          <p:cNvPr descr="D:\Мої фото\фото у школі\DSC_2674.JPG" id="1027" name="Picture 3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395"/>
          <a:stretch/>
        </p:blipFill>
        <p:spPr bwMode="auto">
          <a:xfrm>
            <a:off x="3760945" y="-2475656"/>
            <a:ext cx="5023053" cy="7581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Documents and Settings\Admin\Рабочий стол\$(KGrHqNHJEoE-li44ZDmBPyPhGhPd!~~60_35.JPG" id="1026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"/>
          <a:stretch/>
        </p:blipFill>
        <p:spPr bwMode="auto">
          <a:xfrm>
            <a:off x="316384" y="590843"/>
            <a:ext cx="3291841" cy="2053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0" spd="slow">
        <p14:vortex dir="r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68952" cy="1080120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b="1" dirty="0" smtClean="0">
                <a:solidFill>
                  <a:schemeClr val="bg2">
                    <a:lumMod val="50000"/>
                  </a:schemeClr>
                </a:solidFill>
                <a:cs typeface="Calibri" pitchFamily="34" charset="0"/>
              </a:rPr>
              <a:t>ЩО ТАКЕ ЄВРОПЕЙСЬКЕ МОВНЕ ПОРТФОЛІО</a:t>
            </a:r>
            <a:endParaRPr lang="ru-RU" sz="4400" b="1" dirty="0">
              <a:solidFill>
                <a:schemeClr val="bg2">
                  <a:lumMod val="50000"/>
                </a:schemeClr>
              </a:solidFill>
              <a:cs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700808"/>
            <a:ext cx="7992888" cy="446449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600" b="1" i="1" dirty="0"/>
              <a:t>Портфоліо</a:t>
            </a:r>
            <a:r>
              <a:rPr lang="ru-RU" sz="2600" dirty="0"/>
              <a:t> (від англ. portfolio - портфель, папка) - це папка документів з навчального предмета як компонента навчальної діяльності учнів, який ведеться учнями при педагогічному супроводі вчителя. </a:t>
            </a:r>
            <a:endParaRPr lang="uk-UA" sz="2600" dirty="0" smtClean="0"/>
          </a:p>
          <a:p>
            <a:pPr marL="0" indent="0">
              <a:buNone/>
            </a:pPr>
            <a:r>
              <a:rPr lang="uk-UA" sz="3000" b="1" dirty="0" smtClean="0">
                <a:solidFill>
                  <a:schemeClr val="bg2">
                    <a:lumMod val="50000"/>
                  </a:schemeClr>
                </a:solidFill>
              </a:rPr>
              <a:t>Мовне </a:t>
            </a:r>
            <a:r>
              <a:rPr lang="uk-UA" sz="3000" b="1" dirty="0">
                <a:solidFill>
                  <a:schemeClr val="bg2">
                    <a:lumMod val="50000"/>
                  </a:schemeClr>
                </a:solidFill>
              </a:rPr>
              <a:t>П</a:t>
            </a:r>
            <a:r>
              <a:rPr lang="uk-UA" sz="3000" b="1" dirty="0" smtClean="0">
                <a:solidFill>
                  <a:schemeClr val="bg2">
                    <a:lumMod val="50000"/>
                  </a:schemeClr>
                </a:solidFill>
              </a:rPr>
              <a:t>ортфоліо </a:t>
            </a:r>
            <a:r>
              <a:rPr lang="uk-UA" sz="3000" dirty="0" smtClean="0"/>
              <a:t>складається з трьох компонентів: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uk-UA" sz="3000" b="1" dirty="0" smtClean="0">
                <a:solidFill>
                  <a:schemeClr val="bg2">
                    <a:lumMod val="50000"/>
                  </a:schemeClr>
                </a:solidFill>
              </a:rPr>
              <a:t>Мовний паспорт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uk-UA" sz="3000" b="1" dirty="0" smtClean="0">
                <a:solidFill>
                  <a:schemeClr val="bg2">
                    <a:lumMod val="50000"/>
                  </a:schemeClr>
                </a:solidFill>
              </a:rPr>
              <a:t>Мовна біографія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uk-UA" sz="3000" b="1" dirty="0" smtClean="0">
                <a:solidFill>
                  <a:schemeClr val="bg2">
                    <a:lumMod val="50000"/>
                  </a:schemeClr>
                </a:solidFill>
              </a:rPr>
              <a:t>Мовне досьє</a:t>
            </a:r>
            <a:endParaRPr lang="ru-RU" sz="30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3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260648"/>
            <a:ext cx="7550224" cy="144016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СКЛАДОВІ ПОРТФОЛІО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79512" y="1844824"/>
            <a:ext cx="273630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МОВНИЙ ПАСПОРТ</a:t>
            </a:r>
            <a:endParaRPr lang="ru-RU" b="1" dirty="0"/>
          </a:p>
        </p:txBody>
      </p:sp>
      <p:sp>
        <p:nvSpPr>
          <p:cNvPr id="6" name="Овал 5"/>
          <p:cNvSpPr/>
          <p:nvPr/>
        </p:nvSpPr>
        <p:spPr>
          <a:xfrm>
            <a:off x="3059832" y="1839746"/>
            <a:ext cx="273630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МОВНА БІОГРАФІЯ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974472" y="1844824"/>
            <a:ext cx="273630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МОВНЕ ДОСЬЄ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9552" y="2924944"/>
            <a:ext cx="2088232" cy="30243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Свідчить про досягнутий на певний момент рівень володіння мовою відповідно до шкали оцінювання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47864" y="2924944"/>
            <a:ext cx="2376264" cy="33843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Передбачає залучення учня до організації індивідуальної діяльності у процесі навчання, спостереження за своїми успіхами і результатами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44208" y="2924944"/>
            <a:ext cx="2088232" cy="30243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Демонструє роботи учня, що свідчать про його досягнення в навчанні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8615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3" y="260648"/>
            <a:ext cx="7406208" cy="158417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rgbClr val="0070C0"/>
                </a:solidFill>
              </a:rPr>
              <a:t>ЯК ОФОРМЛЯЮТЬСЯ СКЛАДОВІ ПОРТФОЛІО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95536" y="1988840"/>
            <a:ext cx="2664296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" indent="0" algn="ctr">
              <a:buNone/>
            </a:pPr>
            <a:r>
              <a:rPr lang="uk-UA" sz="1800" b="1" dirty="0" smtClean="0"/>
              <a:t>МОВНИЙ ПАСПОРТ</a:t>
            </a:r>
            <a:endParaRPr lang="ru-RU" sz="1800" b="1" dirty="0"/>
          </a:p>
        </p:txBody>
      </p:sp>
      <p:sp>
        <p:nvSpPr>
          <p:cNvPr id="6" name="Овал 5"/>
          <p:cNvSpPr/>
          <p:nvPr/>
        </p:nvSpPr>
        <p:spPr>
          <a:xfrm>
            <a:off x="3203848" y="1988840"/>
            <a:ext cx="2592288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МОВНА БІОГРАФІЯ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974472" y="1988840"/>
            <a:ext cx="2736304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МОВНЕ ДОСЬЄ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59832" y="3196259"/>
            <a:ext cx="2914640" cy="31850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Учень інформує про позашкільний досвід, що дозволяє йому систематизувати досвід вивчення мови, заохочує до постановки цілей і розробки плану їх досягнення (розробки стратегій)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98508" y="3190470"/>
            <a:ext cx="2412268" cy="29748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Учень регулярно поповнює зразками робіт, які він особисто відбирає. На кожній роботі позначається дата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3528" y="3196259"/>
            <a:ext cx="2520280" cy="29690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Дані наводяться в таблицях для самооцінки вчителем чи екзаменаційною комісією згідно з рекомендованими дескрипторами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56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9" y="404664"/>
            <a:ext cx="7262192" cy="1008112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ЯКА МЕТА ЄВРОПЕЙСЬКОГО МОВНОГО ПОРТФОЛІО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628800"/>
            <a:ext cx="7848872" cy="44644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2400" b="1" dirty="0" smtClean="0"/>
              <a:t>На основі зібраної учнем інформації про власну успішність і зразків учнівських робіт продемонструвати вчителям, батькам, адміністрації школи:</a:t>
            </a:r>
          </a:p>
          <a:p>
            <a:endParaRPr lang="uk-UA" b="1" dirty="0" smtClean="0"/>
          </a:p>
          <a:p>
            <a:pPr algn="just">
              <a:buFont typeface="Wingdings" pitchFamily="2" charset="2"/>
              <a:buChar char="v"/>
            </a:pPr>
            <a:r>
              <a:rPr lang="uk-UA" sz="2800" b="1" dirty="0" smtClean="0"/>
              <a:t>Ступінь сформованості мовних та мовленнєвих умінь і навичок на даний момент</a:t>
            </a:r>
            <a:endParaRPr lang="uk-UA" sz="2800" b="1" dirty="0"/>
          </a:p>
          <a:p>
            <a:pPr>
              <a:buFont typeface="Wingdings" pitchFamily="2" charset="2"/>
              <a:buChar char="v"/>
            </a:pPr>
            <a:r>
              <a:rPr lang="uk-UA" sz="2800" b="1" dirty="0"/>
              <a:t>Я</a:t>
            </a:r>
            <a:r>
              <a:rPr lang="uk-UA" sz="2800" b="1" dirty="0" smtClean="0"/>
              <a:t>кісне зростання в навчанні з предмета</a:t>
            </a:r>
          </a:p>
          <a:p>
            <a:endParaRPr lang="uk-UA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779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04856" cy="1368152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ПОРЯДОК УПРОВАДЖЕННЯ </a:t>
            </a:r>
            <a:br>
              <a:rPr lang="uk-UA" sz="3600" dirty="0" smtClean="0">
                <a:solidFill>
                  <a:srgbClr val="0070C0"/>
                </a:solidFill>
              </a:rPr>
            </a:br>
            <a:r>
              <a:rPr lang="uk-UA" sz="3600" dirty="0" smtClean="0">
                <a:solidFill>
                  <a:srgbClr val="0070C0"/>
                </a:solidFill>
              </a:rPr>
              <a:t>МОВНОГО ПОРТФОЛІО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47564" y="1484784"/>
            <a:ext cx="8100900" cy="4176464"/>
          </a:xfrm>
        </p:spPr>
        <p:txBody>
          <a:bodyPr/>
          <a:lstStyle/>
          <a:p>
            <a:pPr marL="45720" indent="0">
              <a:buNone/>
            </a:pPr>
            <a:r>
              <a:rPr lang="uk-UA" sz="2800" b="1" dirty="0" smtClean="0"/>
              <a:t>На етапі початкової школи та в 5-7 класах:</a:t>
            </a:r>
          </a:p>
          <a:p>
            <a:pPr marL="45720" indent="0">
              <a:buNone/>
            </a:pPr>
            <a:endParaRPr lang="uk-UA" b="1" dirty="0" smtClean="0"/>
          </a:p>
          <a:p>
            <a:pPr marL="45720" indent="0">
              <a:buNone/>
            </a:pPr>
            <a:endParaRPr lang="uk-UA" b="1" dirty="0"/>
          </a:p>
          <a:p>
            <a:pPr marL="45720" indent="0">
              <a:buNone/>
            </a:pPr>
            <a:endParaRPr lang="uk-UA" b="1" dirty="0"/>
          </a:p>
          <a:p>
            <a:pPr marL="45720" indent="0">
              <a:buNone/>
            </a:pPr>
            <a:endParaRPr lang="uk-UA" sz="2800" b="1" dirty="0" smtClean="0"/>
          </a:p>
          <a:p>
            <a:pPr marL="45720" indent="0">
              <a:buNone/>
            </a:pPr>
            <a:r>
              <a:rPr lang="uk-UA" sz="2800" b="1" dirty="0" smtClean="0"/>
              <a:t>У 8-9 класах та на </a:t>
            </a:r>
            <a:r>
              <a:rPr lang="uk-UA" sz="2800" b="1" dirty="0"/>
              <a:t>етапі </a:t>
            </a:r>
            <a:r>
              <a:rPr lang="uk-UA" sz="2800" b="1" dirty="0" smtClean="0"/>
              <a:t>старшої школи:</a:t>
            </a:r>
            <a:endParaRPr lang="uk-UA" sz="2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6942" y="2351813"/>
            <a:ext cx="2448272" cy="817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МОВНЕ ДОСЬЄ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75856" y="2351813"/>
            <a:ext cx="2448272" cy="817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МОВНА БІОГРАФІЯ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42313" y="2357264"/>
            <a:ext cx="2478159" cy="817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МОВНИЙ ПАСПОРТ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42314" y="4581128"/>
            <a:ext cx="2478158" cy="817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МОВНЕ ДОСЬЄ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75856" y="4581128"/>
            <a:ext cx="2448272" cy="817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МОВНА БІОГРАФІЯ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4576334"/>
            <a:ext cx="2448272" cy="817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МОВНИЙ ПАСПОРТ</a:t>
            </a:r>
            <a:endParaRPr lang="ru-RU" b="1" dirty="0"/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2675214" y="2625864"/>
            <a:ext cx="600642" cy="24231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с вырезом 10"/>
          <p:cNvSpPr/>
          <p:nvPr/>
        </p:nvSpPr>
        <p:spPr>
          <a:xfrm>
            <a:off x="5724128" y="2625864"/>
            <a:ext cx="600642" cy="24231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с вырезом 11"/>
          <p:cNvSpPr/>
          <p:nvPr/>
        </p:nvSpPr>
        <p:spPr>
          <a:xfrm>
            <a:off x="2699792" y="4868590"/>
            <a:ext cx="600642" cy="24231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/>
          <p:cNvSpPr/>
          <p:nvPr/>
        </p:nvSpPr>
        <p:spPr>
          <a:xfrm>
            <a:off x="5741672" y="4837987"/>
            <a:ext cx="600642" cy="272919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60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88832" cy="1008112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ЗРАЗОК 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uk-UA" sz="3600" dirty="0" smtClean="0">
                <a:solidFill>
                  <a:srgbClr val="0070C0"/>
                </a:solidFill>
              </a:rPr>
              <a:t>ОФОРМЛЕННЯ УЧНІВСЬКОГО 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uk-UA" sz="3600" dirty="0" smtClean="0">
                <a:solidFill>
                  <a:srgbClr val="0070C0"/>
                </a:solidFill>
              </a:rPr>
              <a:t>ПОРТФОЛІО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412776"/>
            <a:ext cx="7848872" cy="4824536"/>
          </a:xfrm>
        </p:spPr>
        <p:txBody>
          <a:bodyPr>
            <a:normAutofit fontScale="25000" lnSpcReduction="20000"/>
          </a:bodyPr>
          <a:lstStyle/>
          <a:p>
            <a:r>
              <a:rPr lang="en-US" sz="3300" dirty="0">
                <a:solidFill>
                  <a:srgbClr val="FF0000"/>
                </a:solidFill>
              </a:rPr>
              <a:t> </a:t>
            </a:r>
            <a:r>
              <a:rPr lang="en-US" sz="3300" b="1" dirty="0" smtClean="0">
                <a:solidFill>
                  <a:srgbClr val="FF0000"/>
                </a:solidFill>
              </a:rPr>
              <a:t>                 </a:t>
            </a:r>
            <a:endParaRPr lang="ru-RU" sz="3300" dirty="0">
              <a:solidFill>
                <a:srgbClr val="FF0000"/>
              </a:solidFill>
            </a:endParaRPr>
          </a:p>
          <a:p>
            <a:r>
              <a:rPr lang="en-US" sz="8000" b="1" dirty="0">
                <a:solidFill>
                  <a:srgbClr val="FF0000"/>
                </a:solidFill>
              </a:rPr>
              <a:t>                                                                      </a:t>
            </a:r>
            <a:endParaRPr lang="en-US" sz="8000" b="1" dirty="0" smtClean="0">
              <a:solidFill>
                <a:srgbClr val="FF0000"/>
              </a:solidFill>
            </a:endParaRPr>
          </a:p>
          <a:p>
            <a:r>
              <a:rPr lang="en-US" sz="8000" b="1" dirty="0" smtClean="0">
                <a:solidFill>
                  <a:srgbClr val="FF0000"/>
                </a:solidFill>
              </a:rPr>
              <a:t>  MY LANGUAGE PASSPORT</a:t>
            </a:r>
          </a:p>
          <a:p>
            <a:pPr marL="1143000" lvl="0" indent="-1143000" algn="l">
              <a:buFont typeface="Wingdings" pitchFamily="2" charset="2"/>
              <a:buChar char="v"/>
            </a:pPr>
            <a:r>
              <a:rPr lang="en-US" sz="8000" b="1" dirty="0" smtClean="0">
                <a:solidFill>
                  <a:srgbClr val="0070C0"/>
                </a:solidFill>
              </a:rPr>
              <a:t>Name __________________________________</a:t>
            </a:r>
          </a:p>
          <a:p>
            <a:pPr marL="1143000" lvl="0" indent="-1143000" algn="l">
              <a:buFont typeface="Wingdings" pitchFamily="2" charset="2"/>
              <a:buChar char="v"/>
            </a:pPr>
            <a:r>
              <a:rPr lang="en-US" sz="8000" b="1" dirty="0" smtClean="0">
                <a:solidFill>
                  <a:srgbClr val="0070C0"/>
                </a:solidFill>
              </a:rPr>
              <a:t>Surname</a:t>
            </a:r>
            <a:r>
              <a:rPr lang="uk-UA" sz="8000" b="1" dirty="0" smtClean="0">
                <a:solidFill>
                  <a:srgbClr val="0070C0"/>
                </a:solidFill>
              </a:rPr>
              <a:t>  ______________________________</a:t>
            </a:r>
            <a:endParaRPr lang="en-US" sz="8000" b="1" dirty="0" smtClean="0">
              <a:solidFill>
                <a:srgbClr val="0070C0"/>
              </a:solidFill>
            </a:endParaRPr>
          </a:p>
          <a:p>
            <a:pPr marL="1143000" lvl="0" indent="-1143000" algn="l">
              <a:buFont typeface="Wingdings" pitchFamily="2" charset="2"/>
              <a:buChar char="v"/>
            </a:pPr>
            <a:r>
              <a:rPr lang="en-US" sz="8000" b="1" dirty="0" smtClean="0">
                <a:solidFill>
                  <a:srgbClr val="0070C0"/>
                </a:solidFill>
              </a:rPr>
              <a:t>Date </a:t>
            </a:r>
            <a:r>
              <a:rPr lang="en-US" sz="8000" b="1" dirty="0">
                <a:solidFill>
                  <a:srgbClr val="0070C0"/>
                </a:solidFill>
              </a:rPr>
              <a:t>of birth</a:t>
            </a:r>
            <a:r>
              <a:rPr lang="uk-UA" sz="8000" b="1" dirty="0">
                <a:solidFill>
                  <a:srgbClr val="0070C0"/>
                </a:solidFill>
              </a:rPr>
              <a:t> </a:t>
            </a:r>
            <a:r>
              <a:rPr lang="uk-UA" sz="8000" b="1" dirty="0" smtClean="0">
                <a:solidFill>
                  <a:srgbClr val="0070C0"/>
                </a:solidFill>
              </a:rPr>
              <a:t>__________________________</a:t>
            </a:r>
            <a:endParaRPr lang="ru-RU" sz="8000" dirty="0">
              <a:solidFill>
                <a:srgbClr val="0070C0"/>
              </a:solidFill>
            </a:endParaRPr>
          </a:p>
          <a:p>
            <a:pPr marL="1143000" lvl="0" indent="-1143000" algn="l">
              <a:buFont typeface="Wingdings" pitchFamily="2" charset="2"/>
              <a:buChar char="v"/>
            </a:pPr>
            <a:r>
              <a:rPr lang="en-US" sz="8000" b="1" dirty="0">
                <a:solidFill>
                  <a:srgbClr val="0070C0"/>
                </a:solidFill>
              </a:rPr>
              <a:t>Home address</a:t>
            </a:r>
            <a:r>
              <a:rPr lang="uk-UA" sz="8000" b="1" dirty="0">
                <a:solidFill>
                  <a:srgbClr val="0070C0"/>
                </a:solidFill>
              </a:rPr>
              <a:t> </a:t>
            </a:r>
            <a:r>
              <a:rPr lang="uk-UA" sz="8000" b="1" dirty="0" smtClean="0">
                <a:solidFill>
                  <a:srgbClr val="0070C0"/>
                </a:solidFill>
              </a:rPr>
              <a:t>___________________________</a:t>
            </a:r>
            <a:endParaRPr lang="ru-RU" sz="8000" dirty="0">
              <a:solidFill>
                <a:srgbClr val="0070C0"/>
              </a:solidFill>
            </a:endParaRPr>
          </a:p>
          <a:p>
            <a:pPr marL="1143000" lvl="0" indent="-1143000" algn="l">
              <a:buFont typeface="Wingdings" pitchFamily="2" charset="2"/>
              <a:buChar char="v"/>
            </a:pPr>
            <a:r>
              <a:rPr lang="en-US" sz="8000" b="1" dirty="0">
                <a:solidFill>
                  <a:srgbClr val="0070C0"/>
                </a:solidFill>
              </a:rPr>
              <a:t>School</a:t>
            </a:r>
            <a:r>
              <a:rPr lang="uk-UA" sz="8000" b="1" dirty="0">
                <a:solidFill>
                  <a:srgbClr val="0070C0"/>
                </a:solidFill>
              </a:rPr>
              <a:t> </a:t>
            </a:r>
            <a:r>
              <a:rPr lang="uk-UA" sz="8000" b="1" dirty="0" smtClean="0">
                <a:solidFill>
                  <a:srgbClr val="0070C0"/>
                </a:solidFill>
              </a:rPr>
              <a:t>________________________________</a:t>
            </a:r>
            <a:endParaRPr lang="ru-RU" sz="8000" dirty="0">
              <a:solidFill>
                <a:srgbClr val="0070C0"/>
              </a:solidFill>
            </a:endParaRPr>
          </a:p>
          <a:p>
            <a:pPr marL="1143000" lvl="0" indent="-1143000" algn="l">
              <a:buFont typeface="Wingdings" pitchFamily="2" charset="2"/>
              <a:buChar char="v"/>
            </a:pPr>
            <a:r>
              <a:rPr lang="en-US" sz="8000" b="1" dirty="0">
                <a:solidFill>
                  <a:srgbClr val="0070C0"/>
                </a:solidFill>
              </a:rPr>
              <a:t>Form</a:t>
            </a:r>
            <a:r>
              <a:rPr lang="uk-UA" sz="8000" b="1" dirty="0">
                <a:solidFill>
                  <a:srgbClr val="0070C0"/>
                </a:solidFill>
              </a:rPr>
              <a:t> </a:t>
            </a:r>
            <a:r>
              <a:rPr lang="uk-UA" sz="8000" b="1" dirty="0" smtClean="0">
                <a:solidFill>
                  <a:srgbClr val="0070C0"/>
                </a:solidFill>
              </a:rPr>
              <a:t>_______________________________</a:t>
            </a:r>
            <a:endParaRPr lang="ru-RU" sz="8000" dirty="0">
              <a:solidFill>
                <a:srgbClr val="0070C0"/>
              </a:solidFill>
            </a:endParaRPr>
          </a:p>
          <a:p>
            <a:pPr marL="1143000" lvl="0" indent="-1143000" algn="l">
              <a:buFont typeface="Wingdings" pitchFamily="2" charset="2"/>
              <a:buChar char="v"/>
            </a:pPr>
            <a:r>
              <a:rPr lang="en-US" sz="8000" b="1" dirty="0">
                <a:solidFill>
                  <a:srgbClr val="0070C0"/>
                </a:solidFill>
              </a:rPr>
              <a:t>Favorite lesson</a:t>
            </a:r>
            <a:r>
              <a:rPr lang="uk-UA" sz="8000" b="1" dirty="0">
                <a:solidFill>
                  <a:srgbClr val="0070C0"/>
                </a:solidFill>
              </a:rPr>
              <a:t> </a:t>
            </a:r>
            <a:r>
              <a:rPr lang="uk-UA" sz="8000" b="1" dirty="0" smtClean="0">
                <a:solidFill>
                  <a:srgbClr val="0070C0"/>
                </a:solidFill>
              </a:rPr>
              <a:t>_________________________</a:t>
            </a:r>
            <a:endParaRPr lang="ru-RU" sz="8000" dirty="0">
              <a:solidFill>
                <a:srgbClr val="0070C0"/>
              </a:solidFill>
            </a:endParaRPr>
          </a:p>
          <a:p>
            <a:pPr marL="1143000" lvl="0" indent="-1143000" algn="l">
              <a:buFont typeface="Wingdings" pitchFamily="2" charset="2"/>
              <a:buChar char="v"/>
            </a:pPr>
            <a:r>
              <a:rPr lang="en-US" sz="8000" b="1" dirty="0">
                <a:solidFill>
                  <a:srgbClr val="0070C0"/>
                </a:solidFill>
              </a:rPr>
              <a:t>Least favorite lesson</a:t>
            </a:r>
            <a:r>
              <a:rPr lang="uk-UA" sz="8000" b="1" dirty="0">
                <a:solidFill>
                  <a:srgbClr val="0070C0"/>
                </a:solidFill>
              </a:rPr>
              <a:t> </a:t>
            </a:r>
            <a:r>
              <a:rPr lang="uk-UA" sz="8000" b="1" dirty="0" smtClean="0">
                <a:solidFill>
                  <a:srgbClr val="0070C0"/>
                </a:solidFill>
              </a:rPr>
              <a:t>___________________</a:t>
            </a:r>
            <a:endParaRPr lang="ru-RU" sz="8000" dirty="0">
              <a:solidFill>
                <a:srgbClr val="0070C0"/>
              </a:solidFill>
            </a:endParaRPr>
          </a:p>
          <a:p>
            <a:pPr marL="1143000" lvl="0" indent="-1143000" algn="l">
              <a:buFont typeface="Wingdings" pitchFamily="2" charset="2"/>
              <a:buChar char="v"/>
            </a:pPr>
            <a:r>
              <a:rPr lang="en-US" sz="8000" b="1" dirty="0">
                <a:solidFill>
                  <a:srgbClr val="0070C0"/>
                </a:solidFill>
              </a:rPr>
              <a:t>Likes</a:t>
            </a:r>
            <a:r>
              <a:rPr lang="uk-UA" sz="8000" b="1" dirty="0">
                <a:solidFill>
                  <a:srgbClr val="0070C0"/>
                </a:solidFill>
              </a:rPr>
              <a:t> </a:t>
            </a:r>
            <a:r>
              <a:rPr lang="uk-UA" sz="8000" b="1" dirty="0" smtClean="0">
                <a:solidFill>
                  <a:srgbClr val="0070C0"/>
                </a:solidFill>
              </a:rPr>
              <a:t>_________________________________</a:t>
            </a:r>
            <a:endParaRPr lang="ru-RU" sz="8000" dirty="0">
              <a:solidFill>
                <a:srgbClr val="0070C0"/>
              </a:solidFill>
            </a:endParaRPr>
          </a:p>
          <a:p>
            <a:pPr marL="1143000" lvl="0" indent="-1143000" algn="l">
              <a:buFont typeface="Wingdings" pitchFamily="2" charset="2"/>
              <a:buChar char="v"/>
            </a:pPr>
            <a:r>
              <a:rPr lang="en-US" sz="8000" b="1" dirty="0">
                <a:solidFill>
                  <a:srgbClr val="0070C0"/>
                </a:solidFill>
              </a:rPr>
              <a:t>Dislikes </a:t>
            </a:r>
            <a:r>
              <a:rPr lang="uk-UA" sz="8000" b="1" dirty="0" smtClean="0">
                <a:solidFill>
                  <a:srgbClr val="0070C0"/>
                </a:solidFill>
              </a:rPr>
              <a:t>_________________________________</a:t>
            </a:r>
            <a:endParaRPr lang="ru-RU" sz="8000" dirty="0">
              <a:solidFill>
                <a:srgbClr val="0070C0"/>
              </a:solidFill>
            </a:endParaRPr>
          </a:p>
          <a:p>
            <a:pPr marL="1143000" lvl="0" indent="-1143000" algn="l">
              <a:buFont typeface="Wingdings" pitchFamily="2" charset="2"/>
              <a:buChar char="v"/>
            </a:pPr>
            <a:r>
              <a:rPr lang="en-US" sz="8000" b="1" dirty="0" smtClean="0">
                <a:solidFill>
                  <a:srgbClr val="0070C0"/>
                </a:solidFill>
              </a:rPr>
              <a:t>Hobby</a:t>
            </a:r>
            <a:r>
              <a:rPr lang="uk-UA" sz="8000" b="1" dirty="0" smtClean="0">
                <a:solidFill>
                  <a:srgbClr val="0070C0"/>
                </a:solidFill>
              </a:rPr>
              <a:t>___________________________________</a:t>
            </a:r>
            <a:endParaRPr lang="ru-RU" sz="8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30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404664"/>
            <a:ext cx="7632848" cy="576064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MY LANGUAGE </a:t>
            </a:r>
            <a:r>
              <a:rPr lang="en-US" b="1" dirty="0" smtClean="0">
                <a:solidFill>
                  <a:srgbClr val="FF0000"/>
                </a:solidFill>
              </a:rPr>
              <a:t>BIOGRAPHY</a:t>
            </a:r>
          </a:p>
          <a:p>
            <a:endParaRPr lang="en-US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Wingdings" pitchFamily="2" charset="2"/>
              <a:buChar char="v"/>
            </a:pPr>
            <a:r>
              <a:rPr lang="en-US" sz="1600" b="1" dirty="0" smtClean="0">
                <a:solidFill>
                  <a:srgbClr val="0070C0"/>
                </a:solidFill>
              </a:rPr>
              <a:t>I </a:t>
            </a:r>
            <a:r>
              <a:rPr lang="en-US" sz="1600" b="1" dirty="0">
                <a:solidFill>
                  <a:srgbClr val="0070C0"/>
                </a:solidFill>
              </a:rPr>
              <a:t>can understand and speak in several languages – I am </a:t>
            </a:r>
            <a:r>
              <a:rPr lang="en-US" sz="1600" b="1" dirty="0" smtClean="0">
                <a:solidFill>
                  <a:srgbClr val="0070C0"/>
                </a:solidFill>
              </a:rPr>
              <a:t>plurilingual. The languages</a:t>
            </a:r>
          </a:p>
          <a:p>
            <a:pPr algn="l"/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 smtClean="0">
                <a:solidFill>
                  <a:srgbClr val="0070C0"/>
                </a:solidFill>
              </a:rPr>
              <a:t>    __________________________________________________________</a:t>
            </a:r>
            <a:endParaRPr lang="en-US" sz="1600" b="1" dirty="0">
              <a:solidFill>
                <a:srgbClr val="0070C0"/>
              </a:solidFill>
            </a:endParaRPr>
          </a:p>
          <a:p>
            <a:pPr marL="285750" indent="-285750" algn="l">
              <a:buFont typeface="Wingdings" pitchFamily="2" charset="2"/>
              <a:buChar char="v"/>
            </a:pPr>
            <a:r>
              <a:rPr lang="en-US" sz="1600" b="1" dirty="0" smtClean="0">
                <a:solidFill>
                  <a:srgbClr val="0070C0"/>
                </a:solidFill>
              </a:rPr>
              <a:t>I </a:t>
            </a:r>
            <a:r>
              <a:rPr lang="en-US" sz="1600" b="1" dirty="0">
                <a:solidFill>
                  <a:srgbClr val="0070C0"/>
                </a:solidFill>
              </a:rPr>
              <a:t>watch TV </a:t>
            </a:r>
            <a:r>
              <a:rPr lang="en-US" sz="1600" b="1" dirty="0" smtClean="0">
                <a:solidFill>
                  <a:srgbClr val="0070C0"/>
                </a:solidFill>
              </a:rPr>
              <a:t>programs, </a:t>
            </a:r>
            <a:r>
              <a:rPr lang="en-US" sz="1600" b="1" dirty="0">
                <a:solidFill>
                  <a:srgbClr val="0070C0"/>
                </a:solidFill>
              </a:rPr>
              <a:t>films or see magazines or books in the </a:t>
            </a:r>
            <a:r>
              <a:rPr lang="en-US" sz="1600" b="1" dirty="0" smtClean="0">
                <a:solidFill>
                  <a:srgbClr val="0070C0"/>
                </a:solidFill>
              </a:rPr>
              <a:t>language/s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en-US" sz="1600" b="1" dirty="0" smtClean="0">
                <a:solidFill>
                  <a:srgbClr val="0070C0"/>
                </a:solidFill>
              </a:rPr>
              <a:t>   sometimes         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en-US" sz="1600" b="1" dirty="0" smtClean="0">
                <a:solidFill>
                  <a:srgbClr val="0070C0"/>
                </a:solidFill>
              </a:rPr>
              <a:t>   </a:t>
            </a:r>
            <a:r>
              <a:rPr lang="en-US" sz="1600" b="1" dirty="0">
                <a:solidFill>
                  <a:srgbClr val="0070C0"/>
                </a:solidFill>
              </a:rPr>
              <a:t>often  </a:t>
            </a:r>
          </a:p>
          <a:p>
            <a:pPr marL="285750" indent="-285750" algn="l">
              <a:buFont typeface="Courier New" pitchFamily="49" charset="0"/>
              <a:buChar char="o"/>
            </a:pPr>
            <a:r>
              <a:rPr lang="en-US" sz="1600" b="1" dirty="0" smtClean="0">
                <a:solidFill>
                  <a:srgbClr val="0070C0"/>
                </a:solidFill>
              </a:rPr>
              <a:t>   never</a:t>
            </a:r>
          </a:p>
          <a:p>
            <a:pPr marL="285750" indent="-285750" algn="l">
              <a:buFont typeface="Wingdings" pitchFamily="2" charset="2"/>
              <a:buChar char="v"/>
            </a:pPr>
            <a:r>
              <a:rPr lang="en-US" sz="1600" b="1" dirty="0">
                <a:solidFill>
                  <a:srgbClr val="0070C0"/>
                </a:solidFill>
              </a:rPr>
              <a:t>I have made these contacts, e.g. </a:t>
            </a:r>
            <a:r>
              <a:rPr lang="en-US" sz="1600" b="1" dirty="0" smtClean="0">
                <a:solidFill>
                  <a:srgbClr val="0070C0"/>
                </a:solidFill>
              </a:rPr>
              <a:t>pen friend, </a:t>
            </a:r>
            <a:r>
              <a:rPr lang="en-US" sz="1600" b="1" dirty="0">
                <a:solidFill>
                  <a:srgbClr val="0070C0"/>
                </a:solidFill>
              </a:rPr>
              <a:t>e-mail friend or visited these </a:t>
            </a:r>
            <a:r>
              <a:rPr lang="en-US" sz="1600" b="1" dirty="0" smtClean="0">
                <a:solidFill>
                  <a:srgbClr val="0070C0"/>
                </a:solidFill>
              </a:rPr>
              <a:t>countries</a:t>
            </a:r>
          </a:p>
          <a:p>
            <a:pPr algn="l"/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 smtClean="0">
                <a:solidFill>
                  <a:srgbClr val="0070C0"/>
                </a:solidFill>
              </a:rPr>
              <a:t>    ___________________________________________________________</a:t>
            </a:r>
            <a:endParaRPr lang="ru-RU" sz="1600" b="1" dirty="0">
              <a:solidFill>
                <a:srgbClr val="0070C0"/>
              </a:solidFill>
            </a:endParaRPr>
          </a:p>
          <a:p>
            <a:pPr marL="285750" indent="-285750" algn="l">
              <a:buFont typeface="Wingdings" pitchFamily="2" charset="2"/>
              <a:buChar char="v"/>
            </a:pPr>
            <a:r>
              <a:rPr lang="en-US" sz="1600" b="1" dirty="0">
                <a:solidFill>
                  <a:srgbClr val="0070C0"/>
                </a:solidFill>
              </a:rPr>
              <a:t>I have friends or family who come from these countries and speak these </a:t>
            </a:r>
            <a:r>
              <a:rPr lang="en-US" sz="1600" b="1" dirty="0" smtClean="0">
                <a:solidFill>
                  <a:srgbClr val="0070C0"/>
                </a:solidFill>
              </a:rPr>
              <a:t>languages</a:t>
            </a:r>
          </a:p>
          <a:p>
            <a:pPr algn="l"/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 smtClean="0">
                <a:solidFill>
                  <a:srgbClr val="0070C0"/>
                </a:solidFill>
              </a:rPr>
              <a:t>    ___________________________________________________________</a:t>
            </a:r>
            <a:endParaRPr lang="ru-RU" sz="1600" b="1" dirty="0">
              <a:solidFill>
                <a:srgbClr val="0070C0"/>
              </a:solidFill>
            </a:endParaRPr>
          </a:p>
          <a:p>
            <a:pPr marL="285750" indent="-285750" algn="l">
              <a:buFont typeface="Wingdings" pitchFamily="2" charset="2"/>
              <a:buChar char="v"/>
            </a:pPr>
            <a:r>
              <a:rPr lang="en-US" sz="1600" b="1" dirty="0">
                <a:solidFill>
                  <a:srgbClr val="0070C0"/>
                </a:solidFill>
              </a:rPr>
              <a:t>In the future I would like to go </a:t>
            </a:r>
            <a:r>
              <a:rPr lang="en-US" sz="1600" b="1" dirty="0" smtClean="0">
                <a:solidFill>
                  <a:srgbClr val="0070C0"/>
                </a:solidFill>
              </a:rPr>
              <a:t>to</a:t>
            </a:r>
          </a:p>
          <a:p>
            <a:pPr algn="l"/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 smtClean="0">
                <a:solidFill>
                  <a:srgbClr val="0070C0"/>
                </a:solidFill>
              </a:rPr>
              <a:t>    ___________________________________________________________</a:t>
            </a:r>
            <a:endParaRPr lang="ru-RU" sz="1600" b="1" dirty="0">
              <a:solidFill>
                <a:srgbClr val="0070C0"/>
              </a:solidFill>
            </a:endParaRPr>
          </a:p>
          <a:p>
            <a:pPr marL="285750" indent="-285750" algn="l">
              <a:buFont typeface="Wingdings" pitchFamily="2" charset="2"/>
              <a:buChar char="v"/>
            </a:pPr>
            <a:r>
              <a:rPr lang="en-US" sz="1600" b="1" dirty="0">
                <a:solidFill>
                  <a:srgbClr val="0070C0"/>
                </a:solidFill>
              </a:rPr>
              <a:t>and I would like to learn these </a:t>
            </a:r>
            <a:r>
              <a:rPr lang="en-US" sz="1600" b="1" dirty="0" smtClean="0">
                <a:solidFill>
                  <a:srgbClr val="0070C0"/>
                </a:solidFill>
              </a:rPr>
              <a:t>languages</a:t>
            </a:r>
          </a:p>
          <a:p>
            <a:pPr algn="l"/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 smtClean="0">
                <a:solidFill>
                  <a:srgbClr val="0070C0"/>
                </a:solidFill>
              </a:rPr>
              <a:t>    ___________________________________________________________</a:t>
            </a:r>
            <a:endParaRPr lang="ru-RU" sz="1600" b="1" dirty="0">
              <a:solidFill>
                <a:srgbClr val="0070C0"/>
              </a:solidFill>
            </a:endParaRPr>
          </a:p>
          <a:p>
            <a:pPr algn="l"/>
            <a:endParaRPr lang="ru-RU" sz="16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724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394</TotalTime>
  <Words>410</Words>
  <Application>Microsoft Office PowerPoint</Application>
  <PresentationFormat>Экран (4:3)</PresentationFormat>
  <Paragraphs>97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ВИКОРИСТАННЯ ЄВРОПЕЙСЬКОГО МОВНОГО ПОРТФОЛІО У ПРОЦЕСІ НАВЧАННЯ АНГЛІЙСЬКОЇ МОВИ</vt:lpstr>
      <vt:lpstr>Вчитель іноземної мови вищої категорії  Загурська Лариса Володимирівна </vt:lpstr>
      <vt:lpstr>ЩО ТАКЕ ЄВРОПЕЙСЬКЕ МОВНЕ ПОРТФОЛІО</vt:lpstr>
      <vt:lpstr>СКЛАДОВІ ПОРТФОЛІО</vt:lpstr>
      <vt:lpstr>ЯК ОФОРМЛЯЮТЬСЯ СКЛАДОВІ ПОРТФОЛІО</vt:lpstr>
      <vt:lpstr>ЯКА МЕТА ЄВРОПЕЙСЬКОГО МОВНОГО ПОРТФОЛІО</vt:lpstr>
      <vt:lpstr>ПОРЯДОК УПРОВАДЖЕННЯ  МОВНОГО ПОРТФОЛІО</vt:lpstr>
      <vt:lpstr>ЗРАЗОК  ОФОРМЛЕННЯ УЧНІВСЬКОГО  ПОРТФОЛІО</vt:lpstr>
      <vt:lpstr>Презентация PowerPoint</vt:lpstr>
      <vt:lpstr>Презентация PowerPoint</vt:lpstr>
      <vt:lpstr>ЗРАЗОК ВЕДЕННЯ УЧНІВСЬКОГО  ПОРТФОЛІО</vt:lpstr>
      <vt:lpstr>Презентация PowerPoint</vt:lpstr>
      <vt:lpstr>Презентация PowerPoint</vt:lpstr>
      <vt:lpstr>ФОТО УЧНІВСЬКИХ ПОРТФОЛІО</vt:lpstr>
      <vt:lpstr>Презентация PowerPoint</vt:lpstr>
      <vt:lpstr>Презентация PowerPoint</vt:lpstr>
      <vt:lpstr>ДЯКУЮ ЗА УВАГУ!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Впровадження Європейського Мовного Портфоліо .</dc:title>
  <dc:creator>1</dc:creator>
  <cp:lastModifiedBy>1</cp:lastModifiedBy>
  <cp:revision>41</cp:revision>
  <dcterms:created xsi:type="dcterms:W3CDTF">2013-11-05T17:54:55Z</dcterms:created>
  <dcterms:modified xsi:type="dcterms:W3CDTF">2013-12-15T18:48:57Z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6195981</vt:lpwstr>
  </property>
  <property fmtid="{D5CDD505-2E9C-101B-9397-08002B2CF9AE}" name="NXPowerLiteVersion" pid="3">
    <vt:lpwstr>D4.1.4</vt:lpwstr>
  </property>
</Properties>
</file>