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6" r:id="rId20"/>
    <p:sldId id="273" r:id="rId21"/>
    <p:sldId id="274" r:id="rId22"/>
    <p:sldId id="27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94" autoAdjust="0"/>
    <p:restoredTop sz="94660"/>
  </p:normalViewPr>
  <p:slideViewPr>
    <p:cSldViewPr>
      <p:cViewPr varScale="1">
        <p:scale>
          <a:sx n="69" d="100"/>
          <a:sy n="69" d="100"/>
        </p:scale>
        <p:origin x="-8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154E132C-A426-459C-9743-567AEBD27626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22C08A23-476E-460F-87FC-75CC685B4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B167441-1915-459D-87EF-EFD2B1679F9C}" type="slidenum">
              <a:rPr lang="ru-RU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05D0E9-CC7C-4DC2-BEF7-90D3B4A6CC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520DDE-55E2-4E0B-BE1E-CFF5CD6235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B01E0B-67A7-4D77-835E-BED8C8E60F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E89A5B-AFF4-4C53-87D5-B9E6D0EA3D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5CE748-109D-444C-BE1E-2B39E8563D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00835D-92E3-4412-B44D-4F692C1748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5794E9-E756-4438-865A-5FA3CEE2A3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58A767-0305-420F-A756-30182BDD46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DEC96F-A63C-47AC-AF20-72BF80786C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453399-D4AE-49E1-AE15-1BE90E29BE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46CF10A3-6C70-4216-896F-02A9205123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330FFB2-7EE3-4D49-AD5D-333D652BEA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7" Target="../media/image21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0.jpeg" Type="http://schemas.openxmlformats.org/officeDocument/2006/relationships/image"/><Relationship Id="rId5" Target="../media/image8.jpeg" Type="http://schemas.openxmlformats.org/officeDocument/2006/relationships/image"/><Relationship Id="rId4" Target="../media/image19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5.jpeg" Type="http://schemas.openxmlformats.org/officeDocument/2006/relationships/image"/><Relationship Id="rId4" Target="../media/image24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8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21.jpeg" Type="http://schemas.openxmlformats.org/officeDocument/2006/relationships/image"/><Relationship Id="rId4" Target="../media/image30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32.pn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34.jpeg" Type="http://schemas.openxmlformats.org/officeDocument/2006/relationships/image"/><Relationship Id="rId4" Target="../media/image33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35.pn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38.jpeg" Type="http://schemas.openxmlformats.org/officeDocument/2006/relationships/image"/><Relationship Id="rId4" Target="../media/image37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40.jpeg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60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12" Type="http://schemas.openxmlformats.org/officeDocument/2006/relationships/image" Target="../media/image59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6.pn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51920" y="1124744"/>
            <a:ext cx="4748857" cy="1470025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dirty="0" smtClean="0">
                <a:solidFill>
                  <a:srgbClr val="0000FF"/>
                </a:solidFill>
              </a:rPr>
              <a:t>Киселева Елена Михайловна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79913" y="3429000"/>
            <a:ext cx="5364088" cy="2159000"/>
          </a:xfrm>
        </p:spPr>
        <p:txBody>
          <a:bodyPr/>
          <a:lstStyle/>
          <a:p>
            <a:pPr algn="l" eaLnBrk="1" hangingPunct="1"/>
            <a:r>
              <a:rPr lang="ru-RU" sz="2400" dirty="0" smtClean="0">
                <a:solidFill>
                  <a:schemeClr val="bg1"/>
                </a:solidFill>
              </a:rPr>
              <a:t>Учитель начальных классов СГ№11</a:t>
            </a:r>
          </a:p>
          <a:p>
            <a:pPr algn="l" eaLnBrk="1" hangingPunct="1"/>
            <a:r>
              <a:rPr lang="ru-RU" sz="2400" dirty="0" smtClean="0">
                <a:solidFill>
                  <a:schemeClr val="bg1"/>
                </a:solidFill>
              </a:rPr>
              <a:t>Стаж работы 27 лет</a:t>
            </a:r>
          </a:p>
          <a:p>
            <a:pPr algn="l" eaLnBrk="1" hangingPunct="1"/>
            <a:r>
              <a:rPr lang="ru-RU" sz="2400" dirty="0" smtClean="0">
                <a:solidFill>
                  <a:schemeClr val="bg1"/>
                </a:solidFill>
              </a:rPr>
              <a:t>Проблема: Использование информационно-коммуникативных технологий в начальной школе</a:t>
            </a:r>
          </a:p>
          <a:p>
            <a:pPr eaLnBrk="1" hangingPunct="1"/>
            <a:endParaRPr lang="ru-RU" sz="2400" dirty="0" smtClean="0"/>
          </a:p>
        </p:txBody>
      </p:sp>
      <p:pic>
        <p:nvPicPr>
          <p:cNvPr id="2052" name="Рисунок 5" descr="Изображение 0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620713"/>
            <a:ext cx="34925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т ь.PNG" id="10" name="Рисунок 9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2771800" y="980728"/>
            <a:ext cx="3454258" cy="263691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1267" name="Rectangle 2"/>
          <p:cNvSpPr>
            <a:spLocks noChangeArrowheads="1" noGrp="1"/>
          </p:cNvSpPr>
          <p:nvPr>
            <p:ph type="title"/>
          </p:nvPr>
        </p:nvSpPr>
        <p:spPr>
          <a:xfrm>
            <a:off x="1403648" y="0"/>
            <a:ext cx="6346825" cy="922338"/>
          </a:xfrm>
        </p:spPr>
        <p:txBody>
          <a:bodyPr/>
          <a:lstStyle/>
          <a:p>
            <a:pPr algn="ctr" eaLnBrk="1" hangingPunct="1"/>
            <a:r>
              <a:rPr b="1" dirty="0" lang="ru-RU" smtClean="0"/>
              <a:t>Работа в парах</a:t>
            </a:r>
          </a:p>
        </p:txBody>
      </p:sp>
      <p:pic>
        <p:nvPicPr>
          <p:cNvPr descr="рсаора.PNG" id="7" name="Рисунок 6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5351138" y="4641689"/>
            <a:ext cx="3792862" cy="221631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сав.PNG" id="8" name="Рисунок 7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0" y="1700808"/>
            <a:ext cx="3195712" cy="208823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саовэ.PNG" id="4" name="Рисунок 3"/>
          <p:cNvPicPr>
            <a:picLocks noChangeAspect="1"/>
          </p:cNvPicPr>
          <p:nvPr/>
        </p:nvPicPr>
        <p:blipFill>
          <a:blip cstate="print" r:embed="rId5"/>
          <a:srcRect r="2365" t="12494"/>
          <a:stretch>
            <a:fillRect/>
          </a:stretch>
        </p:blipFill>
        <p:spPr>
          <a:xfrm>
            <a:off x="3563888" y="3212976"/>
            <a:ext cx="3384376" cy="229709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роил.PNG" id="6" name="Рисунок 5"/>
          <p:cNvPicPr>
            <a:picLocks noChangeAspect="1"/>
          </p:cNvPicPr>
          <p:nvPr/>
        </p:nvPicPr>
        <p:blipFill>
          <a:blip cstate="print" r:embed="rId6"/>
          <a:srcRect b="3" r="3"/>
          <a:stretch>
            <a:fillRect/>
          </a:stretch>
        </p:blipFill>
        <p:spPr>
          <a:xfrm>
            <a:off x="5940152" y="1412776"/>
            <a:ext cx="3024336" cy="2448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сми.PNG" id="9" name="Рисунок 8"/>
          <p:cNvPicPr>
            <a:picLocks noChangeAspect="1"/>
          </p:cNvPicPr>
          <p:nvPr/>
        </p:nvPicPr>
        <p:blipFill>
          <a:blip cstate="print" r:embed="rId7"/>
          <a:srcRect l="9140" r="10883" t="7597"/>
          <a:stretch>
            <a:fillRect/>
          </a:stretch>
        </p:blipFill>
        <p:spPr>
          <a:xfrm>
            <a:off x="-180528" y="3977680"/>
            <a:ext cx="4022749" cy="288032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 noGrp="1"/>
          </p:cNvSpPr>
          <p:nvPr>
            <p:ph type="title"/>
          </p:nvPr>
        </p:nvSpPr>
        <p:spPr>
          <a:xfrm>
            <a:off x="1042988" y="188913"/>
            <a:ext cx="728345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b="1" dirty="0" lang="ru-RU" smtClean="0" sz="3600"/>
              <a:t>Интерактивное упражнение</a:t>
            </a:r>
            <a:br>
              <a:rPr b="1" dirty="0" lang="ru-RU" smtClean="0" sz="3600"/>
            </a:br>
            <a:r>
              <a:rPr b="1" dirty="0" lang="ru-RU" smtClean="0" sz="3600"/>
              <a:t>«Мозговой штурм»</a:t>
            </a:r>
          </a:p>
        </p:txBody>
      </p:sp>
      <p:sp>
        <p:nvSpPr>
          <p:cNvPr id="12291" name="Rectangle 3"/>
          <p:cNvSpPr>
            <a:spLocks noChangeArrowheads="1" noGrp="1"/>
          </p:cNvSpPr>
          <p:nvPr>
            <p:ph idx="1"/>
          </p:nvPr>
        </p:nvSpPr>
        <p:spPr>
          <a:xfrm>
            <a:off x="2987675" y="1268413"/>
            <a:ext cx="3529013" cy="360362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mtClean="0" sz="2000"/>
              <a:t>(Мультимедиа)</a:t>
            </a:r>
          </a:p>
        </p:txBody>
      </p:sp>
      <p:pic>
        <p:nvPicPr>
          <p:cNvPr descr="2.PNG" id="4" name="Рисунок 3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539552" y="1340768"/>
            <a:ext cx="3059832" cy="230535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сссс.PNG" id="5" name="Рисунок 4"/>
          <p:cNvPicPr>
            <a:picLocks noChangeAspect="1"/>
          </p:cNvPicPr>
          <p:nvPr/>
        </p:nvPicPr>
        <p:blipFill>
          <a:blip cstate="print" r:embed="rId3"/>
          <a:srcRect l="13506"/>
          <a:stretch>
            <a:fillRect/>
          </a:stretch>
        </p:blipFill>
        <p:spPr>
          <a:xfrm>
            <a:off x="4427984" y="1628800"/>
            <a:ext cx="4572000" cy="301312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Снимок.PNG" id="7" name="Рисунок 6"/>
          <p:cNvPicPr>
            <a:picLocks noChangeAspect="1"/>
          </p:cNvPicPr>
          <p:nvPr/>
        </p:nvPicPr>
        <p:blipFill>
          <a:blip cstate="print" r:embed="rId4"/>
          <a:srcRect b="7" r="78"/>
          <a:stretch>
            <a:fillRect/>
          </a:stretch>
        </p:blipFill>
        <p:spPr>
          <a:xfrm>
            <a:off x="5220072" y="4553744"/>
            <a:ext cx="3319691" cy="230425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ртто.PNG" id="6" name="Рисунок 5"/>
          <p:cNvPicPr>
            <a:picLocks noChangeAspect="1"/>
          </p:cNvPicPr>
          <p:nvPr/>
        </p:nvPicPr>
        <p:blipFill>
          <a:blip cstate="print" r:embed="rId5"/>
          <a:srcRect b="134"/>
          <a:stretch>
            <a:fillRect/>
          </a:stretch>
        </p:blipFill>
        <p:spPr>
          <a:xfrm>
            <a:off x="0" y="3356992"/>
            <a:ext cx="4499992" cy="3501008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6911975" cy="936625"/>
          </a:xfrm>
        </p:spPr>
        <p:txBody>
          <a:bodyPr/>
          <a:lstStyle/>
          <a:p>
            <a:pPr algn="ctr" eaLnBrk="1" hangingPunct="1"/>
            <a:r>
              <a:rPr lang="ru-RU" b="1" dirty="0" smtClean="0"/>
              <a:t>Работа в группах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052513"/>
            <a:ext cx="8229600" cy="3097212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Объединение учеников разного уровня</a:t>
            </a:r>
          </a:p>
          <a:p>
            <a:pPr eaLnBrk="1" hangingPunct="1"/>
            <a:r>
              <a:rPr lang="ru-RU" sz="2800" dirty="0" smtClean="0"/>
              <a:t>Получение заданий по силам</a:t>
            </a:r>
          </a:p>
          <a:p>
            <a:pPr eaLnBrk="1" hangingPunct="1"/>
            <a:r>
              <a:rPr lang="ru-RU" sz="2800" dirty="0" smtClean="0"/>
              <a:t>Взаимопомощь «я знаю - я помогу»</a:t>
            </a:r>
          </a:p>
          <a:p>
            <a:pPr eaLnBrk="1" hangingPunct="1"/>
            <a:r>
              <a:rPr lang="ru-RU" sz="2800" dirty="0" smtClean="0"/>
              <a:t>Добытую информацию </a:t>
            </a:r>
          </a:p>
          <a:p>
            <a:pPr eaLnBrk="1" hangingPunct="1">
              <a:buFontTx/>
              <a:buNone/>
            </a:pPr>
            <a:r>
              <a:rPr lang="ru-RU" sz="2800" dirty="0" smtClean="0"/>
              <a:t>	воспроизводит каждый</a:t>
            </a:r>
          </a:p>
          <a:p>
            <a:pPr eaLnBrk="1" hangingPunct="1"/>
            <a:r>
              <a:rPr lang="ru-RU" sz="2800" dirty="0" smtClean="0"/>
              <a:t>100 % результат</a:t>
            </a:r>
          </a:p>
        </p:txBody>
      </p:sp>
      <p:pic>
        <p:nvPicPr>
          <p:cNvPr id="4" name="Рисунок 3" descr="ьомпаоп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4688518"/>
            <a:ext cx="3883098" cy="216948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 descr="длдл45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293096"/>
            <a:ext cx="4657817" cy="256490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 descr="544юдж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2564904"/>
            <a:ext cx="3345130" cy="208823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апитрп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72816"/>
            <a:ext cx="3656885" cy="230425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76672"/>
            <a:ext cx="8229600" cy="1215008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4400" b="1" dirty="0" smtClean="0"/>
              <a:t>Для проверки </a:t>
            </a:r>
            <a:r>
              <a:rPr lang="ru-RU" sz="4400" b="1" dirty="0" err="1" smtClean="0"/>
              <a:t>д</a:t>
            </a:r>
            <a:r>
              <a:rPr lang="ru-RU" sz="4400" b="1" dirty="0" smtClean="0"/>
              <a:t>/</a:t>
            </a:r>
            <a:r>
              <a:rPr lang="ru-RU" sz="4400" b="1" dirty="0" err="1" smtClean="0"/>
              <a:t>з</a:t>
            </a:r>
            <a:r>
              <a:rPr lang="ru-RU" sz="4400" b="1" dirty="0" smtClean="0"/>
              <a:t> </a:t>
            </a:r>
            <a:r>
              <a:rPr lang="ru-RU" sz="4400" b="1" dirty="0" smtClean="0"/>
              <a:t> </a:t>
            </a:r>
            <a:r>
              <a:rPr lang="ru-RU" sz="4400" b="1" dirty="0" smtClean="0"/>
              <a:t>используем </a:t>
            </a:r>
            <a:r>
              <a:rPr lang="ru-RU" sz="4400" b="1" dirty="0" smtClean="0"/>
              <a:t>презентацию-контроль</a:t>
            </a:r>
            <a:endParaRPr lang="ru-RU" sz="4400" b="1" dirty="0" smtClean="0"/>
          </a:p>
        </p:txBody>
      </p:sp>
      <p:pic>
        <p:nvPicPr>
          <p:cNvPr id="4" name="Рисунок 3" descr="смпе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18728" y="1916832"/>
            <a:ext cx="5525272" cy="403916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 descr="см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049688"/>
            <a:ext cx="4506999" cy="280831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пиа.PNG" id="7" name="Рисунок 6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3275856" y="2348880"/>
            <a:ext cx="2876754" cy="223048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5363" name="Rectangle 2"/>
          <p:cNvSpPr>
            <a:spLocks noChangeArrowheads="1" noGrp="1"/>
          </p:cNvSpPr>
          <p:nvPr>
            <p:ph type="title"/>
          </p:nvPr>
        </p:nvSpPr>
        <p:spPr>
          <a:xfrm>
            <a:off x="467544" y="116632"/>
            <a:ext cx="8229600" cy="719137"/>
          </a:xfrm>
        </p:spPr>
        <p:txBody>
          <a:bodyPr>
            <a:normAutofit/>
          </a:bodyPr>
          <a:lstStyle/>
          <a:p>
            <a:pPr algn="ctr" eaLnBrk="1" hangingPunct="1"/>
            <a:r>
              <a:rPr b="1" dirty="0" lang="ru-RU" smtClean="0" sz="4000"/>
              <a:t>При изучении нового материала </a:t>
            </a:r>
          </a:p>
        </p:txBody>
      </p:sp>
      <p:sp>
        <p:nvSpPr>
          <p:cNvPr id="15364" name="Rectangle 3"/>
          <p:cNvSpPr>
            <a:spLocks noChangeArrowheads="1" noGrp="1"/>
          </p:cNvSpPr>
          <p:nvPr>
            <p:ph idx="1"/>
          </p:nvPr>
        </p:nvSpPr>
        <p:spPr>
          <a:xfrm>
            <a:off x="395288" y="836613"/>
            <a:ext cx="4248150" cy="35575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dirty="0" lang="ru-RU" smtClean="0" sz="2800"/>
              <a:t>Презентация – лекция</a:t>
            </a:r>
          </a:p>
          <a:p>
            <a:pPr eaLnBrk="1" hangingPunct="1">
              <a:lnSpc>
                <a:spcPct val="90000"/>
              </a:lnSpc>
            </a:pPr>
            <a:r>
              <a:rPr dirty="0" lang="ru-RU" smtClean="0" sz="2800"/>
              <a:t>Слайд - шоу</a:t>
            </a:r>
          </a:p>
          <a:p>
            <a:pPr eaLnBrk="1" hangingPunct="1">
              <a:lnSpc>
                <a:spcPct val="90000"/>
              </a:lnSpc>
            </a:pPr>
            <a:r>
              <a:rPr dirty="0" lang="ru-RU" smtClean="0" sz="2800"/>
              <a:t>Иллюстрации</a:t>
            </a:r>
          </a:p>
          <a:p>
            <a:pPr eaLnBrk="1" hangingPunct="1">
              <a:lnSpc>
                <a:spcPct val="90000"/>
              </a:lnSpc>
            </a:pPr>
            <a:r>
              <a:rPr dirty="0" lang="ru-RU" smtClean="0" sz="2800"/>
              <a:t>Тезисы</a:t>
            </a:r>
          </a:p>
          <a:p>
            <a:pPr eaLnBrk="1" hangingPunct="1">
              <a:lnSpc>
                <a:spcPct val="90000"/>
              </a:lnSpc>
            </a:pPr>
            <a:r>
              <a:rPr dirty="0" lang="ru-RU" smtClean="0" sz="2800"/>
              <a:t>Видеоролики</a:t>
            </a:r>
          </a:p>
          <a:p>
            <a:pPr eaLnBrk="1" hangingPunct="1">
              <a:lnSpc>
                <a:spcPct val="90000"/>
              </a:lnSpc>
            </a:pPr>
            <a:r>
              <a:rPr dirty="0" lang="ru-RU" smtClean="0" sz="2800"/>
              <a:t>Анимация</a:t>
            </a:r>
          </a:p>
          <a:p>
            <a:pPr eaLnBrk="1" hangingPunct="1">
              <a:lnSpc>
                <a:spcPct val="90000"/>
              </a:lnSpc>
            </a:pPr>
            <a:r>
              <a:rPr dirty="0" lang="ru-RU" smtClean="0" sz="2800"/>
              <a:t>Схемы</a:t>
            </a:r>
          </a:p>
        </p:txBody>
      </p:sp>
      <p:pic>
        <p:nvPicPr>
          <p:cNvPr descr="1.PNG" id="4" name="Рисунок 3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5292080" y="4074351"/>
            <a:ext cx="3694661" cy="278364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прпрор.PNG" id="5" name="Рисунок 4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107504" y="4104891"/>
            <a:ext cx="4410691" cy="275310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гортлотл.PNG" id="6" name="Рисунок 5"/>
          <p:cNvPicPr>
            <a:picLocks noChangeAspect="1"/>
          </p:cNvPicPr>
          <p:nvPr/>
        </p:nvPicPr>
        <p:blipFill>
          <a:blip cstate="print" r:embed="rId5"/>
          <a:srcRect r="94"/>
          <a:stretch>
            <a:fillRect/>
          </a:stretch>
        </p:blipFill>
        <p:spPr>
          <a:xfrm>
            <a:off x="5652120" y="908720"/>
            <a:ext cx="3240360" cy="2348424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 noGrp="1"/>
          </p:cNvSpPr>
          <p:nvPr>
            <p:ph type="title"/>
          </p:nvPr>
        </p:nvSpPr>
        <p:spPr>
          <a:xfrm>
            <a:off x="539750" y="188913"/>
            <a:ext cx="8229600" cy="7921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b="1" dirty="0" lang="ru-RU" smtClean="0"/>
              <a:t>На этапе закрепления </a:t>
            </a:r>
          </a:p>
        </p:txBody>
      </p:sp>
      <p:sp>
        <p:nvSpPr>
          <p:cNvPr id="16387" name="Rectangle 3"/>
          <p:cNvSpPr>
            <a:spLocks noChangeArrowheads="1" noGrp="1"/>
          </p:cNvSpPr>
          <p:nvPr>
            <p:ph idx="1"/>
          </p:nvPr>
        </p:nvSpPr>
        <p:spPr>
          <a:xfrm>
            <a:off x="468313" y="1052513"/>
            <a:ext cx="5832475" cy="2981325"/>
          </a:xfrm>
        </p:spPr>
        <p:txBody>
          <a:bodyPr/>
          <a:lstStyle/>
          <a:p>
            <a:pPr eaLnBrk="1" hangingPunct="1"/>
            <a:r>
              <a:rPr dirty="0" lang="ru-RU" smtClean="0" sz="3200"/>
              <a:t>Презентация своей работы</a:t>
            </a:r>
          </a:p>
          <a:p>
            <a:pPr eaLnBrk="1" hangingPunct="1"/>
            <a:r>
              <a:rPr dirty="0" lang="ru-RU" smtClean="0" sz="3200"/>
              <a:t>Коллаж</a:t>
            </a:r>
          </a:p>
          <a:p>
            <a:pPr eaLnBrk="1" hangingPunct="1"/>
            <a:r>
              <a:rPr dirty="0" lang="ru-RU" smtClean="0" sz="3200"/>
              <a:t>Презентация – тест</a:t>
            </a:r>
          </a:p>
          <a:p>
            <a:pPr eaLnBrk="1" hangingPunct="1"/>
            <a:r>
              <a:rPr dirty="0" lang="ru-RU" smtClean="0" sz="3200"/>
              <a:t>Карточки</a:t>
            </a:r>
          </a:p>
          <a:p>
            <a:pPr eaLnBrk="1" hangingPunct="1"/>
            <a:r>
              <a:rPr dirty="0" lang="ru-RU" smtClean="0" sz="3200"/>
              <a:t>Самостоятельные работы</a:t>
            </a:r>
          </a:p>
          <a:p>
            <a:pPr eaLnBrk="1" hangingPunct="1"/>
            <a:endParaRPr dirty="0" lang="ru-RU" smtClean="0"/>
          </a:p>
        </p:txBody>
      </p:sp>
      <p:pic>
        <p:nvPicPr>
          <p:cNvPr descr="3.PNG" id="16388" name="Рисунок 4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6156325" y="1484313"/>
            <a:ext cx="273685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565.PNG" id="7" name="Рисунок 6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107504" y="3966115"/>
            <a:ext cx="3888432" cy="289188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56мп5пм.PNG" id="6" name="Рисунок 5"/>
          <p:cNvPicPr>
            <a:picLocks noChangeAspect="1"/>
          </p:cNvPicPr>
          <p:nvPr/>
        </p:nvPicPr>
        <p:blipFill>
          <a:blip cstate="print" r:embed="rId4"/>
          <a:srcRect r="13"/>
          <a:stretch>
            <a:fillRect/>
          </a:stretch>
        </p:blipFill>
        <p:spPr>
          <a:xfrm>
            <a:off x="6084168" y="3717032"/>
            <a:ext cx="2825959" cy="259228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па.PNG" id="4" name="Рисунок 3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>
            <a:off x="3707904" y="4365104"/>
            <a:ext cx="2592288" cy="2367351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260648"/>
            <a:ext cx="4906963" cy="207327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400" b="1" dirty="0" smtClean="0"/>
              <a:t>Рефлексия – это итог всей работы на уроке</a:t>
            </a:r>
          </a:p>
        </p:txBody>
      </p:sp>
      <p:pic>
        <p:nvPicPr>
          <p:cNvPr id="4" name="Рисунок 3" descr="сссс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36912"/>
            <a:ext cx="5436096" cy="309872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 descr="торьлб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8669" y="4149080"/>
            <a:ext cx="4435331" cy="270892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 descr="ььблд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39544" y="764704"/>
            <a:ext cx="4104456" cy="2688179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041.jpg" id="11" name="Рисунок 10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0" y="2420888"/>
            <a:ext cx="3819805" cy="291024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8435" name="Rectangle 2"/>
          <p:cNvSpPr>
            <a:spLocks noChangeArrowheads="1" noGrp="1"/>
          </p:cNvSpPr>
          <p:nvPr>
            <p:ph type="title"/>
          </p:nvPr>
        </p:nvSpPr>
        <p:spPr>
          <a:xfrm>
            <a:off x="395288" y="115888"/>
            <a:ext cx="8229600" cy="865187"/>
          </a:xfrm>
        </p:spPr>
        <p:txBody>
          <a:bodyPr/>
          <a:lstStyle/>
          <a:p>
            <a:pPr algn="ctr" eaLnBrk="1" hangingPunct="1"/>
            <a:r>
              <a:rPr b="1" dirty="0" lang="ru-RU" smtClean="0"/>
              <a:t>ИКТ воспитательная работа</a:t>
            </a:r>
          </a:p>
        </p:txBody>
      </p:sp>
      <p:sp>
        <p:nvSpPr>
          <p:cNvPr id="18436" name="Rectangle 3"/>
          <p:cNvSpPr>
            <a:spLocks noChangeArrowheads="1" noGrp="1"/>
          </p:cNvSpPr>
          <p:nvPr>
            <p:ph idx="1"/>
          </p:nvPr>
        </p:nvSpPr>
        <p:spPr>
          <a:xfrm>
            <a:off x="0" y="980728"/>
            <a:ext cx="8748464" cy="1152525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dirty="0" lang="ru-RU" smtClean="0" sz="3600"/>
              <a:t>	Применяем слайд – шоу для создания эмоционального фона</a:t>
            </a:r>
          </a:p>
        </p:txBody>
      </p:sp>
      <p:pic>
        <p:nvPicPr>
          <p:cNvPr descr="Изображение 045.jpg" id="13" name="Рисунок 12"/>
          <p:cNvPicPr>
            <a:picLocks noChangeAspect="1"/>
          </p:cNvPicPr>
          <p:nvPr/>
        </p:nvPicPr>
        <p:blipFill>
          <a:blip cstate="print" r:embed="rId3"/>
          <a:srcRect b="64" r="60"/>
          <a:stretch>
            <a:fillRect/>
          </a:stretch>
        </p:blipFill>
        <p:spPr>
          <a:xfrm>
            <a:off x="5580112" y="1556792"/>
            <a:ext cx="3203848" cy="269262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Изображение 043.jpg" id="12" name="Рисунок 11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2699792" y="4005064"/>
            <a:ext cx="4752528" cy="3564396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dur="indefinite" id="1" nodeType="tmRoot" restart="never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04664"/>
            <a:ext cx="8229600" cy="882352"/>
          </a:xfrm>
        </p:spPr>
        <p:txBody>
          <a:bodyPr/>
          <a:lstStyle/>
          <a:p>
            <a:pPr algn="ctr" eaLnBrk="1" hangingPunct="1"/>
            <a:r>
              <a:rPr lang="ru-RU" b="1" dirty="0" smtClean="0"/>
              <a:t>ИКТ воспитательная работа</a:t>
            </a:r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4716016" y="1412776"/>
            <a:ext cx="426916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600" dirty="0" smtClean="0"/>
              <a:t>Привлекаем </a:t>
            </a:r>
            <a:r>
              <a:rPr lang="ru-RU" sz="3600" dirty="0" smtClean="0"/>
              <a:t>учителей-предметников</a:t>
            </a:r>
            <a:endParaRPr lang="ru-RU" sz="3600" dirty="0"/>
          </a:p>
        </p:txBody>
      </p:sp>
      <p:pic>
        <p:nvPicPr>
          <p:cNvPr id="19460" name="Рисунок 5" descr="Изображение 02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8513" y="3455988"/>
            <a:ext cx="4535487" cy="340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6" descr="Изображение 03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213"/>
            <a:ext cx="4595813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023.jpg" id="8" name="Рисунок 7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4848539" y="2204864"/>
            <a:ext cx="4295461" cy="322159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0482" name="Rectangle 2"/>
          <p:cNvSpPr>
            <a:spLocks noChangeArrowheads="1" noGrp="1"/>
          </p:cNvSpPr>
          <p:nvPr>
            <p:ph type="title"/>
          </p:nvPr>
        </p:nvSpPr>
        <p:spPr>
          <a:xfrm>
            <a:off x="395536" y="0"/>
            <a:ext cx="8229600" cy="810344"/>
          </a:xfrm>
        </p:spPr>
        <p:txBody>
          <a:bodyPr/>
          <a:lstStyle/>
          <a:p>
            <a:pPr algn="ctr" eaLnBrk="1" hangingPunct="1"/>
            <a:r>
              <a:rPr b="1" dirty="0" lang="ru-RU" smtClean="0"/>
              <a:t>ИКТ воспитательная работа</a:t>
            </a:r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251520" y="764704"/>
            <a:ext cx="82296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indent="-342900" marL="342900">
              <a:spcBef>
                <a:spcPct val="20000"/>
              </a:spcBef>
            </a:pPr>
            <a:r>
              <a:rPr dirty="0" lang="ru-RU" sz="3200"/>
              <a:t>Работа с психологом </a:t>
            </a:r>
            <a:r>
              <a:rPr dirty="0" lang="ru-RU" smtClean="0" sz="3200"/>
              <a:t>- неотъемлемая </a:t>
            </a:r>
            <a:r>
              <a:rPr dirty="0" lang="ru-RU" sz="3200"/>
              <a:t>часть современной школы</a:t>
            </a:r>
          </a:p>
        </p:txBody>
      </p:sp>
      <p:pic>
        <p:nvPicPr>
          <p:cNvPr descr="Изображение 022.jpg" id="7" name="Рисунок 6"/>
          <p:cNvPicPr>
            <a:picLocks noChangeAspect="1"/>
          </p:cNvPicPr>
          <p:nvPr/>
        </p:nvPicPr>
        <p:blipFill>
          <a:blip cstate="print" r:embed="rId3"/>
          <a:srcRect r="8"/>
          <a:stretch>
            <a:fillRect/>
          </a:stretch>
        </p:blipFill>
        <p:spPr>
          <a:xfrm>
            <a:off x="179512" y="1844824"/>
            <a:ext cx="4354960" cy="350962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Изображение 020.jpg" id="6" name="Рисунок 5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2627784" y="4149080"/>
            <a:ext cx="3671392" cy="270892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7921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b="1" dirty="0" smtClean="0"/>
              <a:t>Педагогическое кредо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1259632" y="1052736"/>
            <a:ext cx="6983412" cy="71973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dirty="0" smtClean="0"/>
              <a:t>« Творить, пробовать, искать и развиваться»</a:t>
            </a:r>
          </a:p>
        </p:txBody>
      </p:sp>
      <p:pic>
        <p:nvPicPr>
          <p:cNvPr id="4" name="Рисунок 3" descr="DSCF92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700808"/>
            <a:ext cx="6492213" cy="486916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483768" y="404664"/>
            <a:ext cx="41148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7200" dirty="0" smtClean="0"/>
              <a:t>Выводы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916832"/>
            <a:ext cx="8229600" cy="4176464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3200" dirty="0" smtClean="0"/>
              <a:t>ИКТ способствуют оптимизации учебно-воспитательного процесса</a:t>
            </a:r>
          </a:p>
          <a:p>
            <a:pPr eaLnBrk="1" hangingPunct="1">
              <a:lnSpc>
                <a:spcPct val="90000"/>
              </a:lnSpc>
            </a:pPr>
            <a:r>
              <a:rPr lang="ru-RU" sz="3200" dirty="0" smtClean="0"/>
              <a:t>Повышают интерес к предмету</a:t>
            </a:r>
          </a:p>
          <a:p>
            <a:pPr eaLnBrk="1" hangingPunct="1">
              <a:lnSpc>
                <a:spcPct val="90000"/>
              </a:lnSpc>
            </a:pPr>
            <a:r>
              <a:rPr lang="ru-RU" sz="3200" dirty="0" smtClean="0"/>
              <a:t>Повышают темп урока</a:t>
            </a:r>
          </a:p>
          <a:p>
            <a:pPr eaLnBrk="1" hangingPunct="1">
              <a:lnSpc>
                <a:spcPct val="90000"/>
              </a:lnSpc>
            </a:pPr>
            <a:r>
              <a:rPr lang="ru-RU" sz="3200" dirty="0" smtClean="0"/>
              <a:t>Увеличивают объем самостоятельной работы</a:t>
            </a:r>
          </a:p>
          <a:p>
            <a:pPr eaLnBrk="1" hangingPunct="1">
              <a:lnSpc>
                <a:spcPct val="90000"/>
              </a:lnSpc>
            </a:pPr>
            <a:r>
              <a:rPr lang="ru-RU" sz="3200" dirty="0" smtClean="0"/>
              <a:t>Способствуют развитию логического мышления и культуры умственного труда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76672"/>
            <a:ext cx="8686800" cy="5818187"/>
          </a:xfrm>
        </p:spPr>
        <p:txBody>
          <a:bodyPr/>
          <a:lstStyle/>
          <a:p>
            <a:pPr algn="r" eaLnBrk="1" hangingPunct="1"/>
            <a:r>
              <a:rPr lang="ru-RU" sz="4000" b="1" dirty="0" smtClean="0"/>
              <a:t>Есть у меня шестерка слуг, проворных, удалых. </a:t>
            </a:r>
            <a:br>
              <a:rPr lang="ru-RU" sz="4000" b="1" dirty="0" smtClean="0"/>
            </a:br>
            <a:r>
              <a:rPr lang="ru-RU" sz="4000" b="1" dirty="0" smtClean="0"/>
              <a:t>И все, что вижу я вокруг, - все знаю я от них.</a:t>
            </a:r>
            <a:br>
              <a:rPr lang="ru-RU" sz="4000" b="1" dirty="0" smtClean="0"/>
            </a:br>
            <a:r>
              <a:rPr lang="ru-RU" sz="4000" b="1" dirty="0" smtClean="0"/>
              <a:t>Они по знаку моему являются в нужде.</a:t>
            </a:r>
            <a:br>
              <a:rPr lang="ru-RU" sz="4000" b="1" dirty="0" smtClean="0"/>
            </a:br>
            <a:r>
              <a:rPr lang="ru-RU" sz="4000" b="1" dirty="0" smtClean="0"/>
              <a:t>Зовут их: Как и Почему, Кто, Что, Когда и Где.</a:t>
            </a:r>
            <a:br>
              <a:rPr lang="ru-RU" sz="4000" b="1" dirty="0" smtClean="0"/>
            </a:br>
            <a:r>
              <a:rPr lang="ru-RU" sz="4000" b="1" dirty="0" smtClean="0"/>
              <a:t>(Киплинг)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SC03262.JPG" id="13" name="Рисунок 12"/>
          <p:cNvPicPr>
            <a:picLocks noChangeAspect="1"/>
          </p:cNvPicPr>
          <p:nvPr/>
        </p:nvPicPr>
        <p:blipFill>
          <a:blip cstate="print" r:embed="rId2"/>
          <a:srcRect b="37"/>
          <a:stretch>
            <a:fillRect/>
          </a:stretch>
        </p:blipFill>
        <p:spPr>
          <a:xfrm>
            <a:off x="0" y="0"/>
            <a:ext cx="6545061" cy="4193704"/>
          </a:xfrm>
          <a:prstGeom prst="rect">
            <a:avLst/>
          </a:prstGeom>
        </p:spPr>
      </p:pic>
      <p:pic>
        <p:nvPicPr>
          <p:cNvPr descr="DSC03321.JPG" id="9" name="Рисунок 8"/>
          <p:cNvPicPr>
            <a:picLocks noChangeAspect="1"/>
          </p:cNvPicPr>
          <p:nvPr/>
        </p:nvPicPr>
        <p:blipFill>
          <a:blip cstate="print" r:embed="rId3"/>
          <a:srcRect b="53" r="26"/>
          <a:stretch>
            <a:fillRect/>
          </a:stretch>
        </p:blipFill>
        <p:spPr>
          <a:xfrm>
            <a:off x="3023320" y="3113584"/>
            <a:ext cx="6120680" cy="3744416"/>
          </a:xfrm>
          <a:prstGeom prst="rect">
            <a:avLst/>
          </a:prstGeom>
        </p:spPr>
      </p:pic>
      <p:pic>
        <p:nvPicPr>
          <p:cNvPr descr="Изображение 014.jpg" id="23556" name="Рисунок 5"/>
          <p:cNvPicPr>
            <a:picLocks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187957" y="0"/>
            <a:ext cx="4956043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SC03310.JPG" id="14" name="Рисунок 13"/>
          <p:cNvPicPr>
            <a:picLocks noChangeAspect="1"/>
          </p:cNvPicPr>
          <p:nvPr/>
        </p:nvPicPr>
        <p:blipFill>
          <a:blip cstate="print" r:embed="rId5"/>
          <a:srcRect r="7"/>
          <a:stretch>
            <a:fillRect/>
          </a:stretch>
        </p:blipFill>
        <p:spPr>
          <a:xfrm>
            <a:off x="0" y="2240106"/>
            <a:ext cx="6408712" cy="4617894"/>
          </a:xfrm>
          <a:prstGeom prst="rect">
            <a:avLst/>
          </a:prstGeom>
        </p:spPr>
      </p:pic>
      <p:pic>
        <p:nvPicPr>
          <p:cNvPr descr="Изображение 013.jpg" id="23558" name="Рисунок 7"/>
          <p:cNvPicPr>
            <a:picLocks noChangeAspect="1"/>
          </p:cNvPicPr>
          <p:nvPr/>
        </p:nvPicPr>
        <p:blipFill>
          <a:blip cstate="print" r:embed="rId6"/>
          <a:srcRect b="45" l="-1963"/>
          <a:stretch>
            <a:fillRect/>
          </a:stretch>
        </p:blipFill>
        <p:spPr bwMode="auto">
          <a:xfrm>
            <a:off x="2087895" y="692696"/>
            <a:ext cx="7056105" cy="4481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Изображение 011.jpg" id="23557" name="Рисунок 6"/>
          <p:cNvPicPr>
            <a:picLocks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0" y="2024844"/>
            <a:ext cx="6444208" cy="4833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SC03260.JPG" id="12" name="Рисунок 11"/>
          <p:cNvPicPr>
            <a:picLocks noChangeAspect="1"/>
          </p:cNvPicPr>
          <p:nvPr/>
        </p:nvPicPr>
        <p:blipFill>
          <a:blip cstate="print" r:embed="rId8"/>
          <a:srcRect r="21"/>
          <a:stretch>
            <a:fillRect/>
          </a:stretch>
        </p:blipFill>
        <p:spPr>
          <a:xfrm>
            <a:off x="0" y="836712"/>
            <a:ext cx="8406984" cy="4872521"/>
          </a:xfrm>
          <a:prstGeom prst="rect">
            <a:avLst/>
          </a:prstGeom>
        </p:spPr>
      </p:pic>
      <p:pic>
        <p:nvPicPr>
          <p:cNvPr descr="DSC03212.JPG" id="11" name="Рисунок 10"/>
          <p:cNvPicPr>
            <a:picLocks noChangeAspect="1"/>
          </p:cNvPicPr>
          <p:nvPr/>
        </p:nvPicPr>
        <p:blipFill>
          <a:blip cstate="print" r:embed="rId9"/>
          <a:srcRect b="41" r="17"/>
          <a:stretch>
            <a:fillRect/>
          </a:stretch>
        </p:blipFill>
        <p:spPr>
          <a:xfrm>
            <a:off x="2224446" y="3041576"/>
            <a:ext cx="6919554" cy="3816424"/>
          </a:xfrm>
          <a:prstGeom prst="rect">
            <a:avLst/>
          </a:prstGeom>
        </p:spPr>
      </p:pic>
      <p:pic>
        <p:nvPicPr>
          <p:cNvPr descr="Изображение 015.jpg" id="23555" name="Рисунок 4"/>
          <p:cNvPicPr>
            <a:picLocks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1691680" y="1052736"/>
            <a:ext cx="5785370" cy="433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SC03322.JPG" id="10" name="Рисунок 9"/>
          <p:cNvPicPr>
            <a:picLocks noChangeAspect="1"/>
          </p:cNvPicPr>
          <p:nvPr/>
        </p:nvPicPr>
        <p:blipFill>
          <a:blip cstate="print" r:embed="rId11"/>
          <a:stretch>
            <a:fillRect/>
          </a:stretch>
        </p:blipFill>
        <p:spPr>
          <a:xfrm>
            <a:off x="467544" y="3140968"/>
            <a:ext cx="5862780" cy="3297814"/>
          </a:xfrm>
          <a:prstGeom prst="rect">
            <a:avLst/>
          </a:prstGeom>
        </p:spPr>
      </p:pic>
      <p:pic>
        <p:nvPicPr>
          <p:cNvPr descr="IMG_0129.JPG" id="23560" name="Рисунок 9"/>
          <p:cNvPicPr>
            <a:picLocks noChangeAspect="1"/>
          </p:cNvPicPr>
          <p:nvPr/>
        </p:nvPicPr>
        <p:blipFill>
          <a:blip cstate="print" r:embed="rId12"/>
          <a:srcRect/>
          <a:stretch>
            <a:fillRect/>
          </a:stretch>
        </p:blipFill>
        <p:spPr bwMode="auto">
          <a:xfrm>
            <a:off x="3059832" y="1052736"/>
            <a:ext cx="5825362" cy="4350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Изображение 010.jpg" id="23554" name="Рисунок 3"/>
          <p:cNvPicPr>
            <a:picLocks noChangeAspect="1"/>
          </p:cNvPicPr>
          <p:nvPr/>
        </p:nvPicPr>
        <p:blipFill>
          <a:blip cstate="print" r:embed="rId13"/>
          <a:srcRect/>
          <a:stretch>
            <a:fillRect/>
          </a:stretch>
        </p:blipFill>
        <p:spPr bwMode="auto">
          <a:xfrm>
            <a:off x="971600" y="764704"/>
            <a:ext cx="7453312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7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8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3000"/>
                            </p:stCondLst>
                            <p:childTnLst>
                              <p:par>
                                <p:cTn fill="hold" id="11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13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14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15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6000"/>
                            </p:stCondLst>
                            <p:childTnLst>
                              <p:par>
                                <p:cTn fill="hold" id="17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19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2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21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2">
                            <p:stCondLst>
                              <p:cond delay="9000"/>
                            </p:stCondLst>
                            <p:childTnLst>
                              <p:par>
                                <p:cTn fill="hold" id="23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25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26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27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12000"/>
                            </p:stCondLst>
                            <p:childTnLst>
                              <p:par>
                                <p:cTn fill="hold" id="29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31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32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33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15000"/>
                            </p:stCondLst>
                            <p:childTnLst>
                              <p:par>
                                <p:cTn fill="hold" id="35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37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38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39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0">
                            <p:stCondLst>
                              <p:cond delay="18000"/>
                            </p:stCondLst>
                            <p:childTnLst>
                              <p:par>
                                <p:cTn fill="hold" id="41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43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44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45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6">
                            <p:stCondLst>
                              <p:cond delay="21000"/>
                            </p:stCondLst>
                            <p:childTnLst>
                              <p:par>
                                <p:cTn fill="hold" id="47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49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5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2">
                            <p:stCondLst>
                              <p:cond delay="24000"/>
                            </p:stCondLst>
                            <p:childTnLst>
                              <p:par>
                                <p:cTn fill="hold" id="53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55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56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57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8">
                            <p:stCondLst>
                              <p:cond delay="27000"/>
                            </p:stCondLst>
                            <p:childTnLst>
                              <p:par>
                                <p:cTn fill="hold" id="59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6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6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63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4">
                            <p:stCondLst>
                              <p:cond delay="30000"/>
                            </p:stCondLst>
                            <p:childTnLst>
                              <p:par>
                                <p:cTn fill="hold" id="65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67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68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69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0">
                            <p:stCondLst>
                              <p:cond delay="33000"/>
                            </p:stCondLst>
                            <p:childTnLst>
                              <p:par>
                                <p:cTn fill="hold" id="71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73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74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75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 noGrp="1"/>
          </p:cNvSpPr>
          <p:nvPr>
            <p:ph idx="1"/>
          </p:nvPr>
        </p:nvSpPr>
        <p:spPr>
          <a:xfrm>
            <a:off x="468313" y="260350"/>
            <a:ext cx="8229600" cy="2765425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dirty="0" lang="ru-RU" smtClean="0" sz="3200"/>
              <a:t>		С самого первого дня пребывания ребят в школе и до момента последнего звонка в четвертом классе- это поиск оптимальных форм и методов обучения именно для этого класса.</a:t>
            </a:r>
          </a:p>
        </p:txBody>
      </p:sp>
      <p:pic>
        <p:nvPicPr>
          <p:cNvPr descr="1е.jpg" id="3" name="Рисунок 2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1" y="4136966"/>
            <a:ext cx="4067944" cy="272103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3ие.jpg" id="4" name="Рисунок 3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2771800" y="2852936"/>
            <a:ext cx="3823415" cy="247877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2ие.jpg" id="5" name="Рисунок 4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6084168" y="3761656"/>
            <a:ext cx="2846896" cy="3096344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0"/>
            <a:ext cx="8229600" cy="1143272"/>
          </a:xfrm>
        </p:spPr>
        <p:txBody>
          <a:bodyPr>
            <a:normAutofit/>
          </a:bodyPr>
          <a:lstStyle/>
          <a:p>
            <a:pPr eaLnBrk="1" hangingPunct="1"/>
            <a:r>
              <a:rPr lang="ru-RU" b="1" dirty="0" smtClean="0"/>
              <a:t>Древняя мудрость гласит: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412777"/>
            <a:ext cx="8229600" cy="144016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«Скажи мне, и я забуду. Покажи мне – я смогу запомнить. Позволь мне это сделать самому, и это станет моим </a:t>
            </a:r>
            <a:r>
              <a:rPr lang="ru-RU" dirty="0" smtClean="0"/>
              <a:t>навсегда</a:t>
            </a:r>
            <a:r>
              <a:rPr lang="ru-RU" dirty="0" smtClean="0"/>
              <a:t>».</a:t>
            </a:r>
            <a:endParaRPr lang="ru-RU" dirty="0" smtClean="0"/>
          </a:p>
        </p:txBody>
      </p:sp>
      <p:pic>
        <p:nvPicPr>
          <p:cNvPr id="4" name="Рисунок 3" descr="вы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980784"/>
            <a:ext cx="6601747" cy="3877216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548680"/>
            <a:ext cx="8229600" cy="777875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6000" b="1" dirty="0" smtClean="0"/>
              <a:t>Актуальность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772816"/>
            <a:ext cx="8568183" cy="3960018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ru-RU" sz="3600" dirty="0" smtClean="0"/>
              <a:t>	21 век - </a:t>
            </a:r>
            <a:r>
              <a:rPr lang="ru-RU" sz="3600" dirty="0" err="1" smtClean="0"/>
              <a:t>век</a:t>
            </a:r>
            <a:r>
              <a:rPr lang="ru-RU" sz="3600" dirty="0" smtClean="0"/>
              <a:t>  высоких информационно- коммуникативных технологий(ИКТ). Начальная школа – основа для формирования ученика, умеющего использовать и применять современные ИКТ для обучения и получения информации.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b="1" dirty="0" lang="ru-RU" smtClean="0" sz="4000"/>
              <a:t>Санитарно - гигиенические нормы при работе с ИКТ</a:t>
            </a:r>
          </a:p>
        </p:txBody>
      </p:sp>
      <p:sp>
        <p:nvSpPr>
          <p:cNvPr id="7171" name="Rectangle 3"/>
          <p:cNvSpPr>
            <a:spLocks noChangeArrowheads="1" noGrp="1"/>
          </p:cNvSpPr>
          <p:nvPr>
            <p:ph idx="1"/>
          </p:nvPr>
        </p:nvSpPr>
        <p:spPr>
          <a:xfrm>
            <a:off x="457200" y="1600200"/>
            <a:ext cx="8229600" cy="1468438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dirty="0" lang="ru-RU" smtClean="0" sz="3200"/>
              <a:t>Время работы: 	1-2 класс – 10-15 минут.</a:t>
            </a:r>
          </a:p>
          <a:p>
            <a:pPr eaLnBrk="1" hangingPunct="1">
              <a:buFontTx/>
              <a:buNone/>
            </a:pPr>
            <a:r>
              <a:rPr dirty="0" lang="ru-RU" smtClean="0" sz="3200"/>
              <a:t>					3-4 класс – 15-20 минут.</a:t>
            </a:r>
          </a:p>
        </p:txBody>
      </p:sp>
      <p:pic>
        <p:nvPicPr>
          <p:cNvPr descr="саовэ.PNG" id="4" name="Рисунок 3"/>
          <p:cNvPicPr>
            <a:picLocks noChangeAspect="1"/>
          </p:cNvPicPr>
          <p:nvPr/>
        </p:nvPicPr>
        <p:blipFill>
          <a:blip cstate="print" r:embed="rId2"/>
          <a:srcRect r="15"/>
          <a:stretch>
            <a:fillRect/>
          </a:stretch>
        </p:blipFill>
        <p:spPr>
          <a:xfrm>
            <a:off x="0" y="2780928"/>
            <a:ext cx="4572000" cy="346226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111.PNG" id="5" name="Рисунок 4"/>
          <p:cNvPicPr>
            <a:picLocks noChangeAspect="1"/>
          </p:cNvPicPr>
          <p:nvPr/>
        </p:nvPicPr>
        <p:blipFill>
          <a:blip cstate="print" r:embed="rId3"/>
          <a:srcRect r="44" t="-1680"/>
          <a:stretch>
            <a:fillRect/>
          </a:stretch>
        </p:blipFill>
        <p:spPr>
          <a:xfrm>
            <a:off x="4572000" y="3789040"/>
            <a:ext cx="4572000" cy="306896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 noGrp="1"/>
          </p:cNvSpPr>
          <p:nvPr>
            <p:ph type="title"/>
          </p:nvPr>
        </p:nvSpPr>
        <p:spPr>
          <a:xfrm>
            <a:off x="251520" y="404664"/>
            <a:ext cx="8676456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b="1" dirty="0" lang="ru-RU" smtClean="0" sz="3600"/>
              <a:t>Создание положительных эмоциональных ситуаций</a:t>
            </a:r>
          </a:p>
        </p:txBody>
      </p:sp>
      <p:pic>
        <p:nvPicPr>
          <p:cNvPr descr="Изображение 008.jpg" id="5" name="Рисунок 4"/>
          <p:cNvPicPr>
            <a:picLocks noChangeAspect="1"/>
          </p:cNvPicPr>
          <p:nvPr/>
        </p:nvPicPr>
        <p:blipFill>
          <a:blip cstate="print" r:embed="rId2"/>
          <a:srcRect b="4"/>
          <a:stretch>
            <a:fillRect/>
          </a:stretch>
        </p:blipFill>
        <p:spPr>
          <a:xfrm>
            <a:off x="1907704" y="1700808"/>
            <a:ext cx="5292080" cy="515719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b="1" dirty="0" lang="ru-RU" smtClean="0" sz="4000"/>
              <a:t>Использование анимации во время физкультминутки</a:t>
            </a:r>
          </a:p>
        </p:txBody>
      </p:sp>
      <p:pic>
        <p:nvPicPr>
          <p:cNvPr descr="Изображение 005.jpg" id="4" name="Рисунок 3"/>
          <p:cNvPicPr>
            <a:picLocks noChangeAspect="1"/>
          </p:cNvPicPr>
          <p:nvPr/>
        </p:nvPicPr>
        <p:blipFill>
          <a:blip cstate="print" r:embed="rId2"/>
          <a:srcRect r="33"/>
          <a:stretch>
            <a:fillRect/>
          </a:stretch>
        </p:blipFill>
        <p:spPr>
          <a:xfrm>
            <a:off x="179512" y="1484784"/>
            <a:ext cx="4153360" cy="299119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Изображение 004.jpg" id="5" name="Рисунок 4"/>
          <p:cNvPicPr>
            <a:picLocks noChangeAspect="1"/>
          </p:cNvPicPr>
          <p:nvPr/>
        </p:nvPicPr>
        <p:blipFill>
          <a:blip cstate="print" r:embed="rId3"/>
          <a:srcRect b="59"/>
          <a:stretch>
            <a:fillRect/>
          </a:stretch>
        </p:blipFill>
        <p:spPr>
          <a:xfrm>
            <a:off x="4644008" y="1412776"/>
            <a:ext cx="4320480" cy="316835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descr="Изображение 003.jpg" id="3" name="Рисунок 2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2339752" y="3185592"/>
            <a:ext cx="4896544" cy="3672408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heel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 noGrp="1"/>
          </p:cNvSpPr>
          <p:nvPr>
            <p:ph type="title"/>
          </p:nvPr>
        </p:nvSpPr>
        <p:spPr>
          <a:xfrm>
            <a:off x="971600" y="188640"/>
            <a:ext cx="5004048" cy="136815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b="1" dirty="0" lang="ru-RU" smtClean="0"/>
              <a:t>Игровая деятельность</a:t>
            </a:r>
          </a:p>
        </p:txBody>
      </p:sp>
      <p:sp>
        <p:nvSpPr>
          <p:cNvPr id="10243" name="Rectangle 3"/>
          <p:cNvSpPr>
            <a:spLocks noChangeArrowheads="1" noGrp="1"/>
          </p:cNvSpPr>
          <p:nvPr>
            <p:ph idx="1"/>
          </p:nvPr>
        </p:nvSpPr>
        <p:spPr>
          <a:xfrm>
            <a:off x="457200" y="1600200"/>
            <a:ext cx="4546600" cy="1757363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dirty="0" lang="ru-RU" smtClean="0" sz="3200"/>
              <a:t>Игры в режиме </a:t>
            </a:r>
            <a:r>
              <a:rPr dirty="0" lang="en-US" smtClean="0" sz="3200"/>
              <a:t>on-line</a:t>
            </a:r>
            <a:endParaRPr dirty="0" lang="ru-RU" smtClean="0" sz="3200"/>
          </a:p>
          <a:p>
            <a:pPr eaLnBrk="1" hangingPunct="1">
              <a:buFontTx/>
              <a:buNone/>
            </a:pPr>
            <a:r>
              <a:rPr dirty="0" lang="ru-RU" smtClean="0" sz="3200"/>
              <a:t>Игры-презентации</a:t>
            </a:r>
            <a:endParaRPr dirty="0" lang="ru-RU" smtClean="0" sz="3200"/>
          </a:p>
          <a:p>
            <a:pPr eaLnBrk="1" hangingPunct="1">
              <a:buFontTx/>
              <a:buNone/>
            </a:pPr>
            <a:r>
              <a:rPr dirty="0" lang="ru-RU" smtClean="0" sz="3200"/>
              <a:t>Развивающие игры</a:t>
            </a:r>
          </a:p>
        </p:txBody>
      </p:sp>
      <p:pic>
        <p:nvPicPr>
          <p:cNvPr descr="5.PNG" id="4" name="Рисунок 3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4625559" y="3512856"/>
            <a:ext cx="4518441" cy="334514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244" name="Picture 4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0" y="3545632"/>
            <a:ext cx="455086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245" name="Picture 5"/>
          <p:cNvPicPr>
            <a:picLocks noChangeArrowheads="1" noChangeAspect="1"/>
          </p:cNvPicPr>
          <p:nvPr/>
        </p:nvPicPr>
        <p:blipFill>
          <a:blip cstate="print" r:embed="rId4"/>
          <a:srcRect b="10855"/>
          <a:stretch>
            <a:fillRect/>
          </a:stretch>
        </p:blipFill>
        <p:spPr bwMode="auto">
          <a:xfrm>
            <a:off x="5436096" y="188640"/>
            <a:ext cx="299662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</p:spTree>
  </p:cSld>
  <p:clrMapOvr>
    <a:masterClrMapping/>
  </p:clrMapOvr>
  <p:transition>
    <p:wheel/>
  </p:transition>
  <p:timing>
    <p:tnLst>
      <p:par>
        <p:cTn dur="indefinite" id="1" nodeType="tmRoot" restart="never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204</TotalTime>
  <Words>218</Words>
  <Application>Microsoft Office PowerPoint</Application>
  <PresentationFormat>Экран (4:3)</PresentationFormat>
  <Paragraphs>60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Киселева Елена Михайловна</vt:lpstr>
      <vt:lpstr>Педагогическое кредо</vt:lpstr>
      <vt:lpstr>Слайд 3</vt:lpstr>
      <vt:lpstr>Древняя мудрость гласит:</vt:lpstr>
      <vt:lpstr>Актуальность</vt:lpstr>
      <vt:lpstr>Санитарно - гигиенические нормы при работе с ИКТ</vt:lpstr>
      <vt:lpstr>Создание положительных эмоциональных ситуаций</vt:lpstr>
      <vt:lpstr>Использование анимации во время физкультминутки</vt:lpstr>
      <vt:lpstr>Игровая деятельность</vt:lpstr>
      <vt:lpstr>Работа в парах</vt:lpstr>
      <vt:lpstr>Интерактивное упражнение «Мозговой штурм»</vt:lpstr>
      <vt:lpstr>Работа в группах</vt:lpstr>
      <vt:lpstr>Для проверки д/з  используем презентацию-контроль</vt:lpstr>
      <vt:lpstr>При изучении нового материала </vt:lpstr>
      <vt:lpstr>На этапе закрепления </vt:lpstr>
      <vt:lpstr>Рефлексия – это итог всей работы на уроке</vt:lpstr>
      <vt:lpstr>ИКТ воспитательная работа</vt:lpstr>
      <vt:lpstr>ИКТ воспитательная работа</vt:lpstr>
      <vt:lpstr>ИКТ воспитательная работа</vt:lpstr>
      <vt:lpstr>Выводы</vt:lpstr>
      <vt:lpstr>Есть у меня шестерка слуг, проворных, удалых.  И все, что вижу я вокруг, - все знаю я от них. Они по знаку моему являются в нужде. Зовут их: Как и Почему, Кто, Что, Когда и Где. (Киплинг)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Киселева Елена Михайловна</dc:title>
  <dc:creator>Admin</dc:creator>
  <cp:lastModifiedBy>Adminenko</cp:lastModifiedBy>
  <cp:revision>21</cp:revision>
  <dcterms:created xsi:type="dcterms:W3CDTF">2013-11-10T18:21:34Z</dcterms:created>
  <dcterms:modified xsi:type="dcterms:W3CDTF">2013-12-03T11:48:52Z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1422365</vt:lpwstr>
  </property>
  <property fmtid="{D5CDD505-2E9C-101B-9397-08002B2CF9AE}" name="NXPowerLiteVersion" pid="3">
    <vt:lpwstr>D4.1.4</vt:lpwstr>
  </property>
</Properties>
</file>