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126" autoAdjust="0"/>
  </p:normalViewPr>
  <p:slideViewPr>
    <p:cSldViewPr>
      <p:cViewPr varScale="1">
        <p:scale>
          <a:sx n="85" d="100"/>
          <a:sy n="85" d="100"/>
        </p:scale>
        <p:origin x="-3150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7FF1B-2BF3-4122-BE9A-D20847FC3395}" type="datetimeFigureOut">
              <a:rPr lang="ru-RU" smtClean="0"/>
              <a:t>02.02.2014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25198-0993-4A88-9A7E-1A145956C5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6544F-E78F-4D2B-AB1A-E2EDFE4C74B6}" type="datetimeFigureOut">
              <a:rPr lang="ru-RU" smtClean="0"/>
              <a:t>02.02.2014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A9130-BE36-4742-95A0-6E69297294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A9130-BE36-4742-95A0-6E69297294A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B4444-7ED9-477E-B613-2BD59C426BB3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F23D7-7F3C-4360-AE8E-22DE49E4655C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0013D-3B78-4B52-B643-641D99EE522F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15A4B-7293-477B-A762-DAB9D250ABDD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7E80-A754-49E1-ABFC-0EA6E6E2B8DD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2FE2-D750-46CC-B29D-74820C40356C}" type="datetime1">
              <a:rPr lang="ru-RU" smtClean="0"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E4A7-7E2A-4D70-9F72-6FD72C8FD937}" type="datetime1">
              <a:rPr lang="ru-RU" smtClean="0"/>
              <a:t>02.02.2014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A9E11-3859-44F8-ABD7-FBAABB142B8E}" type="datetime1">
              <a:rPr lang="ru-RU" smtClean="0"/>
              <a:t>02.02.2014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B808A-DA2B-4900-9935-66D13247C9ED}" type="datetime1">
              <a:rPr lang="ru-RU" smtClean="0"/>
              <a:t>02.02.2014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B2C5A-FBB0-4D49-A92B-228191D97B34}" type="datetime1">
              <a:rPr lang="ru-RU" smtClean="0"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2EFA-84F5-48F7-BCEF-1D42946012F3}" type="datetime1">
              <a:rPr lang="ru-RU" smtClean="0"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0576C-28F9-4AF5-82CF-EA5BA85536B1}" type="datetime1">
              <a:rPr lang="ru-RU" smtClean="0"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9DAD4-FF94-461F-AE94-580820B973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картина1" id="14339" name="Picture 3"/>
          <p:cNvPicPr>
            <a:picLocks noChangeArrowheads="1" noChangeAspect="1"/>
          </p:cNvPicPr>
          <p:nvPr/>
        </p:nvPicPr>
        <p:blipFill>
          <a:blip r:embed="rId3"/>
          <a:srcRect r="58"/>
          <a:stretch>
            <a:fillRect/>
          </a:stretch>
        </p:blipFill>
        <p:spPr bwMode="auto">
          <a:xfrm>
            <a:off x="-1" y="500034"/>
            <a:ext cx="6864903" cy="8215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42852" y="4071934"/>
            <a:ext cx="6308137" cy="1323439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/>
            <a:r>
              <a:rPr b="1" dirty="0" lang="uk-UA" smtClean="0" sz="800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b="1" dirty="0" lang="uk-UA" sz="8000">
                <a:solidFill>
                  <a:schemeClr val="accent3">
                    <a:lumMod val="60000"/>
                    <a:lumOff val="40000"/>
                  </a:schemeClr>
                </a:solidFill>
                <a:latin charset="0" pitchFamily="66" typeface="Monotype Corsiva"/>
              </a:rPr>
              <a:t>ПОРТФОЛІО</a:t>
            </a:r>
            <a:endParaRPr dirty="0" lang="ru-RU" sz="8000">
              <a:solidFill>
                <a:schemeClr val="accent3">
                  <a:lumMod val="60000"/>
                  <a:lumOff val="40000"/>
                </a:schemeClr>
              </a:solidFill>
              <a:latin charset="0" pitchFamily="66" typeface="Monotype Corsiva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картина 2" id="22530" name="Picture 2"/>
          <p:cNvPicPr>
            <a:picLocks noChangeArrowheads="1" noChangeAspect="1"/>
          </p:cNvPicPr>
          <p:nvPr/>
        </p:nvPicPr>
        <p:blipFill>
          <a:blip r:embed="rId3">
            <a:lum bright="20000" contrast="-40000"/>
          </a:blip>
          <a:srcRect b="79"/>
          <a:stretch>
            <a:fillRect/>
          </a:stretch>
        </p:blipFill>
        <p:spPr bwMode="auto">
          <a:xfrm>
            <a:off x="0" y="428596"/>
            <a:ext cx="6862286" cy="8215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04" y="1000100"/>
          <a:ext cx="6143668" cy="5362956"/>
        </p:xfrm>
        <a:graphic>
          <a:graphicData uri="http://schemas.openxmlformats.org/drawingml/2006/table">
            <a:tbl>
              <a:tblPr/>
              <a:tblGrid>
                <a:gridCol w="1998890"/>
                <a:gridCol w="2801913"/>
                <a:gridCol w="1342865"/>
              </a:tblGrid>
              <a:tr h="1830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mtClean="0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Calibri"/>
                          <a:cs typeface="Times New Roman"/>
                        </a:rPr>
                        <a:t>НАЗВА НАГОРОДИ</a:t>
                      </a:r>
                      <a:endParaRPr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Calibri"/>
                        <a:cs typeface="Times New Roman"/>
                      </a:endParaRPr>
                    </a:p>
                  </a:txBody>
                  <a:tcPr anchor="ctr"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mtClean="0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Calibri"/>
                          <a:cs typeface="Times New Roman"/>
                        </a:rPr>
                        <a:t>УСТАНОВА, ЩО ВИДАЛА</a:t>
                      </a:r>
                      <a:endParaRPr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Calibri"/>
                        <a:cs typeface="Times New Roman"/>
                      </a:endParaRPr>
                    </a:p>
                  </a:txBody>
                  <a:tcPr anchor="ctr"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mtClean="0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Calibri"/>
                          <a:cs typeface="Times New Roman"/>
                        </a:rPr>
                        <a:t>ДАТА ВИДАЧІ</a:t>
                      </a:r>
                      <a:endParaRPr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Calibri"/>
                        <a:cs typeface="Times New Roman"/>
                      </a:endParaRPr>
                    </a:p>
                  </a:txBody>
                  <a:tcPr anchor="ctr"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732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Срібна медаль «другого достоїнства»(за малюнок з натури)</a:t>
                      </a:r>
                      <a:endParaRPr b="1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Рада Академії мистецтв</a:t>
                      </a:r>
                      <a:endParaRPr b="1" dirty="0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03.05.1839р.</a:t>
                      </a:r>
                      <a:endParaRPr b="1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1098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Срібна медаль «другого достоїнства»(за картину «Жебрак – хлопчик,що дає хліб собаці»</a:t>
                      </a:r>
                      <a:endParaRPr b="1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Рада Академії мистецтв</a:t>
                      </a:r>
                      <a:endParaRPr b="1" dirty="0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27.09.1840р.</a:t>
                      </a:r>
                      <a:endParaRPr b="1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9152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Срібна медаль «другого достоїнства»(за картину «Циганка – ворожка»</a:t>
                      </a:r>
                      <a:endParaRPr b="1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Рада Академії мистецтв</a:t>
                      </a:r>
                      <a:endParaRPr b="1" dirty="0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26.05.1841р.</a:t>
                      </a:r>
                      <a:endParaRPr b="1" dirty="0" kern="160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786058" y="785786"/>
            <a:ext cx="1003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Нагороди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38088" compatLnSpc="1" lIns="91440" numCol="1" rIns="91440" tIns="152352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i="0" kumimoji="0" lang="uk-UA" normalizeH="0" smtClean="0" strike="noStrike" sz="12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Cambria"/>
                <a:ea charset="0" pitchFamily="18" typeface="Times New Roman"/>
                <a:cs charset="0" pitchFamily="34" typeface="Arial"/>
              </a:rPr>
              <a:t>ЗВАННЯ</a:t>
            </a:r>
            <a:endParaRPr b="1" baseline="0" cap="none" i="0" kumimoji="0" lang="uk-UA" normalizeH="0" smtClean="0" strike="noStrike" sz="1600" u="none">
              <a:ln>
                <a:noFill/>
              </a:ln>
              <a:solidFill>
                <a:schemeClr val="tx1"/>
              </a:solidFill>
              <a:effectLst/>
              <a:latin charset="0" pitchFamily="18" typeface="Cambria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38088" compatLnSpc="1" lIns="91440" numCol="1" rIns="91440" tIns="152352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i="0" kumimoji="0" lang="uk-UA" normalizeH="0" smtClean="0" strike="noStrike" sz="12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Cambria"/>
                <a:ea charset="0" pitchFamily="18" typeface="Times New Roman"/>
                <a:cs charset="0" pitchFamily="34" typeface="Arial"/>
              </a:rPr>
              <a:t>ЗВАННЯ</a:t>
            </a:r>
            <a:endParaRPr b="1" baseline="0" cap="none" i="0" kumimoji="0" lang="uk-UA" normalizeH="0" smtClean="0" strike="noStrike" sz="1600" u="none">
              <a:ln>
                <a:noFill/>
              </a:ln>
              <a:solidFill>
                <a:schemeClr val="tx1"/>
              </a:solidFill>
              <a:effectLst/>
              <a:latin charset="0" pitchFamily="18" typeface="Cambria"/>
              <a:ea charset="0" pitchFamily="18" typeface="Times New Roman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uk-UA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10" y="6357950"/>
            <a:ext cx="1023037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ЗВАННЯ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71480" y="6929454"/>
          <a:ext cx="5857917" cy="1071570"/>
        </p:xfrm>
        <a:graphic>
          <a:graphicData uri="http://schemas.openxmlformats.org/drawingml/2006/table">
            <a:tbl>
              <a:tblPr/>
              <a:tblGrid>
                <a:gridCol w="1952435"/>
                <a:gridCol w="2625076"/>
                <a:gridCol w="1280406"/>
              </a:tblGrid>
              <a:tr h="107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6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Академік Імператорської  Академії  мистецтв </a:t>
                      </a:r>
                      <a:endParaRPr b="1" dirty="0"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6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Рада Академії мистецтв</a:t>
                      </a:r>
                      <a:endParaRPr b="1" dirty="0" kern="1600"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kern="1600" lang="uk-UA" sz="16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05.11.1860</a:t>
                      </a:r>
                      <a:endParaRPr b="1" dirty="0" kern="1600" lang="ru-RU" sz="16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1591" marR="51591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10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картина5" id="23553" name="Picture 1"/>
          <p:cNvPicPr>
            <a:picLocks noChangeArrowheads="1" noChangeAspect="1"/>
          </p:cNvPicPr>
          <p:nvPr/>
        </p:nvPicPr>
        <p:blipFill>
          <a:blip r:embed="rId3">
            <a:lum bright="40000" contrast="-40000"/>
          </a:blip>
          <a:stretch>
            <a:fillRect/>
          </a:stretch>
        </p:blipFill>
        <p:spPr bwMode="auto">
          <a:xfrm>
            <a:off x="0" y="428595"/>
            <a:ext cx="6858000" cy="8209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71546" y="714348"/>
            <a:ext cx="4326826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Твори виховного значення</a:t>
            </a:r>
            <a:endParaRPr b="1" dirty="0" lang="ru-RU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80" y="1428728"/>
          <a:ext cx="6072230" cy="6693059"/>
        </p:xfrm>
        <a:graphic>
          <a:graphicData uri="http://schemas.openxmlformats.org/drawingml/2006/table">
            <a:tbl>
              <a:tblPr/>
              <a:tblGrid>
                <a:gridCol w="2141814"/>
                <a:gridCol w="2131942"/>
                <a:gridCol w="1798474"/>
              </a:tblGrid>
              <a:tr h="754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Назва твору</a:t>
                      </a:r>
                      <a:endParaRPr b="1"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anchor="ctr"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Тип публікації (стаття, книга,жанр, тощо)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anchor="ctr"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Calibri"/>
                          <a:cs typeface="Times New Roman"/>
                        </a:rPr>
                        <a:t>Рік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Calibri"/>
                          <a:cs typeface="Times New Roman"/>
                        </a:rPr>
                        <a:t>написання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Calibri"/>
                        <a:cs typeface="Times New Roman"/>
                      </a:endParaRPr>
                    </a:p>
                  </a:txBody>
                  <a:tcPr anchor="ctr"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1204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1.«Княгиня»</a:t>
                      </a:r>
                      <a:endParaRPr b="1"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1853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34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2.«Музыкант»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1855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34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3.«Несчастный»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1855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34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4.«Капитанша»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1855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34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5.«Близнецы»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1855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345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6.«Художник»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1856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1037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7.«Прогулка с удовольствием и не без морали»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повість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1855-1858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6913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8.«Щоденник»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Автобіографічні записи(журнал)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1857 - 1858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  <a:tr h="1085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9.«Букварь Южнорусский»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книга</a:t>
                      </a:r>
                      <a:endParaRPr b="1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Січень</a:t>
                      </a:r>
                      <a:endParaRPr b="1"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b="1" dirty="0" lang="uk-UA" sz="1800">
                          <a:solidFill>
                            <a:schemeClr val="accent2">
                              <a:lumMod val="50000"/>
                            </a:schemeClr>
                          </a:solidFill>
                          <a:latin charset="0" pitchFamily="66" typeface="Monotype Corsiva"/>
                          <a:ea typeface="Times New Roman"/>
                          <a:cs typeface="Times New Roman"/>
                        </a:rPr>
                        <a:t>1861</a:t>
                      </a:r>
                      <a:endParaRPr b="1" dirty="0" lang="ru-RU" sz="1800">
                        <a:solidFill>
                          <a:schemeClr val="accent2">
                            <a:lumMod val="50000"/>
                          </a:schemeClr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marB="0" marL="57329" marR="57329" marT="0">
                    <a:lnL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noFill/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11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siv.gov.ua/ArtGallery/%D0%93%D1%80%D1%96%D0%BD%D1%87%D1%83%D0%BA%20%D0%96%D0%B5%D1%80%D0%BB%D0%B8%D0%BD%D0%B0%20%D0%86%D0%B2%D0%B0%D0%BD%D1%96%D0%B2%D0%B5%D0%B0/%D0%9A%D0%B2%D1%96%D1%82%D0%B8%20%D0%BC%D0%B0%D0%BA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34"/>
            <a:ext cx="6858000" cy="8225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8" y="3214678"/>
            <a:ext cx="571502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М</a:t>
            </a:r>
            <a:r>
              <a:rPr lang="ru-RU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алярські роботи </a:t>
            </a:r>
            <a:endParaRPr lang="en-US" sz="6000" b="1" dirty="0" smtClean="0">
              <a:solidFill>
                <a:schemeClr val="accent6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uk-UA" sz="60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про </a:t>
            </a:r>
            <a:r>
              <a:rPr lang="uk-UA" sz="60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дітей</a:t>
            </a:r>
            <a:endParaRPr lang="ru-RU" sz="6000" b="1" dirty="0">
              <a:solidFill>
                <a:schemeClr val="accent6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90" y="1928794"/>
            <a:ext cx="2387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«Портрет детей Репина»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70" y="2214546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(1841)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6626" name="Picture 2" descr="портрет детей рєп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6" y="1142976"/>
            <a:ext cx="329872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14290" y="5857884"/>
            <a:ext cx="2137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«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Сліпий»(«Невольник»)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8" y="6215074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(1843)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6627" name="Picture 3" descr="сліпий(невольник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6" y="4229029"/>
            <a:ext cx="3357586" cy="421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66" y="2285984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Хлопчик розпалює г</a:t>
            </a:r>
            <a:r>
              <a:rPr b="1" dirty="0" lang="en-US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р</a:t>
            </a:r>
            <a:r>
              <a:rPr b="1" dirty="0" err="1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убку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8" y="2571736"/>
            <a:ext cx="1218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(1847- 1849)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хлопчик розпалює губку" id="2765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500438" y="684104"/>
            <a:ext cx="2714644" cy="374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57232" y="5929322"/>
            <a:ext cx="1053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</a:t>
            </a:r>
            <a:r>
              <a:rPr b="1" dirty="0" err="1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Байгуші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8" y="5929322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(1853)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байгуші" id="27651" name="Picture 3"/>
          <p:cNvPicPr>
            <a:picLocks noChangeArrowheads="1" noChangeAspect="1"/>
          </p:cNvPicPr>
          <p:nvPr/>
        </p:nvPicPr>
        <p:blipFill>
          <a:blip r:embed="rId4"/>
          <a:srcRect b="21"/>
          <a:stretch>
            <a:fillRect/>
          </a:stretch>
        </p:blipFill>
        <p:spPr bwMode="auto">
          <a:xfrm>
            <a:off x="3500438" y="4500562"/>
            <a:ext cx="2727959" cy="374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14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8" y="2571736"/>
            <a:ext cx="2100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</a:t>
            </a:r>
            <a:r>
              <a:rPr b="1" dirty="0" err="1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Благословіння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 дітей»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8" y="2571736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(1856)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благословіння дітей" id="28674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29000" y="714348"/>
            <a:ext cx="297684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66" y="5857884"/>
            <a:ext cx="1996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</a:t>
            </a:r>
            <a:r>
              <a:rPr b="1" dirty="0" err="1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Байгуші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 під вікном»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8" y="5857884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(1856)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байгуші під вікном" id="28675" name="Picture 3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429000" y="4643438"/>
            <a:ext cx="2928958" cy="376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15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42" y="2714612"/>
            <a:ext cx="1273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«Киргизеня»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26" y="2714612"/>
            <a:ext cx="1218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(1856 </a:t>
            </a:r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-</a:t>
            </a:r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1857)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киргизеня" id="29698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444120" y="642910"/>
            <a:ext cx="296789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42" y="5857884"/>
            <a:ext cx="1681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«Казашка Катя»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8" y="5857884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  <a:ea typeface="Calibri"/>
                <a:cs typeface="Times New Roman"/>
              </a:rPr>
              <a:t>(1857)</a:t>
            </a:r>
            <a:endParaRPr b="1" dirty="0" lang="ru-RU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descr="images" id="29699" name="Picture 3"/>
          <p:cNvPicPr>
            <a:picLocks noChangeArrowheads="1" noChangeAspect="1"/>
          </p:cNvPicPr>
          <p:nvPr/>
        </p:nvPicPr>
        <p:blipFill>
          <a:blip r:embed="rId4"/>
          <a:srcRect b="212"/>
          <a:stretch>
            <a:fillRect/>
          </a:stretch>
        </p:blipFill>
        <p:spPr bwMode="auto">
          <a:xfrm>
            <a:off x="3500438" y="4572000"/>
            <a:ext cx="2928958" cy="37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16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42" y="1357290"/>
            <a:ext cx="5929354" cy="4547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Список 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використаної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літерату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ри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1 </a:t>
            </a:r>
            <a:r>
              <a:rPr lang="uk-UA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.Проф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. С.Х.Чавдаров. Педагогічні ідеї Тараса Григоровича Шевченка. – К.; Харків: друкарня «Комуніст», 1953. – 207 с.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2.Тарас Шевченко. Усі твори в одному томі. – К.; Ірпінь : ВТФ «Перун», 2007. – 824 с.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3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.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http://lubbook.net/book_228_glava_38_1._Pedagog%D1%96chn%D1%96_pogljadiT..html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4. 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http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://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litopys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.</a:t>
            </a: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org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.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ua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/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shevchenko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/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shev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523.</a:t>
            </a:r>
            <a:r>
              <a:rPr lang="en-US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htm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5. 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http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://litopys.org.ua/shevchenko/shev501.htmhttp://litopys.org.ua/shevchenko/shev501.htm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42" y="1428728"/>
            <a:ext cx="5929354" cy="517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Портфоліо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 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виконала: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в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читель 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української мови та літератури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Старосамбірської ЗСШ </a:t>
            </a:r>
            <a:r>
              <a:rPr lang="en-US" sz="32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I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-</a:t>
            </a:r>
            <a:r>
              <a:rPr lang="en-US" sz="32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III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 </a:t>
            </a:r>
            <a:r>
              <a:rPr lang="x-none" sz="32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/>
              </a:rPr>
              <a:t>ст. № 2</a:t>
            </a:r>
            <a:endParaRPr lang="uk-UA" sz="3200" b="1" i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</a:endParaRPr>
          </a:p>
          <a:p>
            <a:pPr algn="ctr">
              <a:lnSpc>
                <a:spcPct val="115000"/>
              </a:lnSpc>
              <a:spcBef>
                <a:spcPts val="1200"/>
              </a:spcBef>
              <a:spcAft>
                <a:spcPts val="300"/>
              </a:spcAft>
            </a:pP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 err="1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ЖЕЛЕМ</a:t>
            </a:r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Христина </a:t>
            </a:r>
            <a:r>
              <a:rPr lang="uk-UA" sz="40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Миронівна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39296" y="82153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id="15362" name="Picture 2" descr="портре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71472"/>
            <a:ext cx="6000792" cy="7997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071546" y="7929586"/>
            <a:ext cx="3576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Тарас Григорович Шевченко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bigmir.net/img/dnevnik/uploads/cmu_1382/47698/2.gif" id="1127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8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19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http://i.bigmir.net/img/dnevnik/uploads/cmu_1382/47698/2.gif" id="20" name="Picture 1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descr="картина4" id="16386" name="Picture 2"/>
          <p:cNvPicPr>
            <a:picLocks noChangeArrowheads="1" noChangeAspect="1"/>
          </p:cNvPicPr>
          <p:nvPr/>
        </p:nvPicPr>
        <p:blipFill>
          <a:blip r:embed="rId3">
            <a:lum bright="10000" contrast="-40000"/>
          </a:blip>
          <a:stretch>
            <a:fillRect/>
          </a:stretch>
        </p:blipFill>
        <p:spPr bwMode="auto">
          <a:xfrm>
            <a:off x="0" y="428596"/>
            <a:ext cx="6858000" cy="828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1480" y="1071538"/>
            <a:ext cx="5786478" cy="452431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Зміст</a:t>
            </a:r>
          </a:p>
          <a:p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Педагогічні нотатки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…………..</a:t>
            </a:r>
            <a:r>
              <a:rPr b="1" dirty="0" lang="en-US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4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Педагогічне есе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…………………</a:t>
            </a:r>
            <a:r>
              <a:rPr b="1" dirty="0" lang="en-US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5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Загальні відомості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……………..</a:t>
            </a:r>
            <a:r>
              <a:rPr b="1" dirty="0" lang="en-US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9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Методична діяльність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…………9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Твори виховного значення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……..11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Малярські роботи про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дітей……12</a:t>
            </a:r>
            <a:endParaRPr b="1" dirty="0" lang="uk-UA" smtClean="0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  <a:p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Список використаної літератури </a:t>
            </a:r>
            <a:r>
              <a:rPr b="1" dirty="0" lang="uk-UA" smtClean="0" sz="3200">
                <a:solidFill>
                  <a:schemeClr val="accent2">
                    <a:lumMod val="50000"/>
                  </a:schemeClr>
                </a:solidFill>
                <a:latin charset="0" pitchFamily="66" typeface="Monotype Corsiva"/>
              </a:rPr>
              <a:t>17</a:t>
            </a:r>
            <a:endParaRPr b="1" dirty="0" lang="ru-RU" sz="3200">
              <a:solidFill>
                <a:schemeClr val="accent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dirty="0" lang="uk-UA" smtClean="0"/>
              <a:t>3</a:t>
            </a:r>
            <a:endParaRPr dirty="0"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42" y="1000100"/>
            <a:ext cx="600079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Педагогічні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нотатки</a:t>
            </a:r>
          </a:p>
          <a:p>
            <a:pPr algn="ctr"/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1.«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Ох, діти! Діти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!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Діти!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Велика 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Божа благодать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.»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</a:t>
            </a:r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поема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«Княжна»)</a:t>
            </a: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2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 …я так  люблю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діте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 , що не надивився б на вірний відбиток ангола.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 (</a:t>
            </a:r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 листа Б.Зелєському(1853 р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3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.«…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нічим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не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можна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так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швидко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задобрити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мого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українського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земляка, як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пригорнути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його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дитину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»(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повість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«Княгиня»)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4.«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Загальна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грамотність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у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народі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–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величезне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добро. »(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повість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Капітанша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5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.«…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освіта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повинна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збагачувати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а не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обкрадати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серце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людське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.»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повість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Прогулянка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 удовольствием и не без морали»)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6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.« 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Учітеся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брати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мої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! </a:t>
            </a:r>
            <a:b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Думайте, читайте, </a:t>
            </a:r>
            <a:b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І чужому научайтесь</a:t>
            </a: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Й 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свого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не 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цурайтесь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…»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(вірш «І мертвим, і живим,і ненародженим землякам моїм в Україні»)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7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.«…книги для мене, як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хліб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насущний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необхідні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…  Дивною 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ненатуральною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здається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нам,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грамотним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людина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яка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існує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без книги!» (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повість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Прогулянка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 удовольствием и не без морали»)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8.«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Щаслива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стократ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щаслива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людина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яка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вміла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віддалити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себе все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негідне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людини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й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задовільнитися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лише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блага,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набутого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власною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працею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.»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повість «Близне</a:t>
            </a:r>
            <a:r>
              <a:rPr lang="uk-UA" b="1" i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зцы</a:t>
            </a:r>
            <a:r>
              <a:rPr lang="uk-UA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42918" y="642910"/>
            <a:ext cx="5572164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1600" b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Педагогічне </a:t>
            </a:r>
            <a:r>
              <a:rPr lang="x-none" sz="1600" b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есе</a:t>
            </a:r>
            <a:endParaRPr lang="uk-UA" sz="1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</a:t>
            </a:r>
            <a:r>
              <a:rPr lang="uk-UA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Я, Тарас Григорович Шевченко, у творчому доробку не маю спеціальних педагогічних праць, проте моя проза   й живопис несуть, безперечно, виховне значення. Вони порушують морально-етичні  теми важливості родинного виховання, освіти й освіченості в житті, звертають увагу на роль народних традицій і фольклору в становленні національної свідомості.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 Будучи патріотом свого поневоленого народу, обстоюю право на рідну школу, яка є засобом покращення життя простих людей, їх пробудження й усвідомлення свого рабського стану. Народна школа, на мою думку, має бути доступною для всіх дітей. Тут вони одержували би міцні й глибокі знання, всебічно розвивалися.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Вболіваючи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грамотність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дітей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 створив «Букварь  южнорусский». Цей 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підручник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написаний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рідною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мовою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могутнім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джерелом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живої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сили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здатної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підкоряти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розум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почуття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волю людей,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збуджувати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у них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свідомість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людської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гідності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піднімати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боротьбу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зла. «Ну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б,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здавалося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слова… Слова  та голос –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більш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нічого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серце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б’ється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ожива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почує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.»[ 2;167] В «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Букварі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такі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розділи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: азбука,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склади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цифри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лічба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тексти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для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читання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основі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фольклорних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біблійних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творів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…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Саме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християнську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релігію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я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вважаю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джерелом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морального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виховання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прагну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щоб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люди стали «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синами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Сонця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Правди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» -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справді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Христовими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синами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Тому половину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свого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букварика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заповнив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релігійним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змістом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Там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молитви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переклади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спеціально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підібраних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Давидових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псалмів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тексти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українських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дум – про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Олексія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Поповича та Марусю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Богуславку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також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несуть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глибокий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християнсько-моральний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зміст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На мою думку,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цей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навчальний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матеріал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допоможе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збагаченню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лексики,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42" y="1285852"/>
            <a:ext cx="592932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розвитку мислення і мовлення, формуванню навичок відповідно до вікових особливостей. Підручник призначений для недільних шкіл.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Важливу роль у народній школі надаю особі вчителя, справу якого вважаю найвищою мірою благородною і серйозною. Адже народний учитель самовіддано служить людям, Україні. Саме таким педагогом для мене був І.П.Котляревський, якого я змалював у повісті «Близнецы». Там педагог добра, високоморальна людина, носій духовності народу. На противагу цьому герою у повісті «Княгиня» я  показав учителя, який є обмеженим та бездарним. «Вдачі він був більш суворої, ніж веселої, а щодо житейських потреб і взагалі комфорту він був справжній спартанець. Але що  мені найбільше в ньому не подобалось, так це те, що, бувало, в суботу після вечерні почне нас усіх, як звичайно, годувати березовою кашею; це все ще нічого, нехай би собі годував, нам ця каша була за звичку, - а то ось де, можна сказати, справжнє випробування: б`є, бувало, а самому велить лежати, та не кричати, а не кваплячись і виразно читати п`яту заповідь»[2;341-342]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Надаю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виняткового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значення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вихованню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сім`ї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здійснюватися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підставі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любові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розуміння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поваги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Лише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за таких умов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відчуватиметься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теплота, духовна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близькість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взаємодопомога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у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стосунках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між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усіма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її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членами. У таких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сім’ях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легше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долати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життєві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негаразди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Проте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родини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в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яких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між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подружжям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немає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злагоди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де батьки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розбещені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багатством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легким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життям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не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дають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дітям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гідного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виховання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(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повісті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«Несчастный», «Варнак»).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ж,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залишені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волю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стихійного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родинного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виховання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можуть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бути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надалі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відкинуті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суспільством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… У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сім`ї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велику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роль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відіграє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мати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Тому 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схиляю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голову в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пошані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перед 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яка оточуює ласкою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любов`ю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своїх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5794" y="857224"/>
            <a:ext cx="542928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дітей. Так у повісті «Наймичка» малюю образ сільської дівчини Лукії, яка приховуючи від господарів своє материнство, постійно </a:t>
            </a:r>
            <a:r>
              <a:rPr lang="uk-UA" sz="16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 </a:t>
            </a:r>
            <a:r>
              <a:rPr lang="x-none" sz="1600" b="1" i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обережно 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виконує свої обов`язки не наймички, а матері-виховательки. «Довго вона бавилася з нею, піднімала її вище голови своєї, ставила на підлогу, знову піднімала і знову ставила, розмовляла з нею, сміялася, цілувала її, плакала і знову сміялася; словом, вона бавилася з нею, як семилітня дівчинка, співала їй пісні, розповідала казки, називала її всіма пестливими сердечними іменами, і дитя, ніби симпатизуючи радощам своєї щасливої матері, протягом дня ні разу не заплакало. І яке воно прекрасне було!»[2; 295]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Сімейне виховання повинно доповнюватись і суспільним. У це поняття я вкладаю систему цілеспрямованих впливів на дітей, впливів, що мають на меті зробити їх хорошими людьми і громадянами. Щоби виростало покоління, підготовлене до дорослого життя, потрібним є спілкування з однолітками та дорослими, ознайомлення з навколишнім світом, побутом, працею, бо бездіяльність і пасивність – найбільше зло. Про це я веду мову у повісті «Музыкант», розказуючи про двох сестер, які потрапили у різні умови виховання. Під різними життєвими та соціальним оточенням зросли дві різні натури…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Я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вважаю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у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формуванні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особистості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мають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значення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природні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задатки та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здібності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звички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набуті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дитинстві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Народне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прислів`я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справедливо говорить: «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Який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змалку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такий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 могилку»…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говорять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живі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дитячі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враження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такі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живучі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вмирають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тільки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разом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нами,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вихованням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нічого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не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зробиш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юнака,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його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дитинство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було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оточене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грубою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декорацією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такими ж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акторами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що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дитинство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,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проведене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</a:t>
            </a:r>
            <a:r>
              <a:rPr lang="ru-RU" sz="1600" b="1" i="1" dirty="0" err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лоні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56" y="857224"/>
            <a:ext cx="550072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божественної природи і на лоні любимої чудової матері і християнина батька,- що такі чудові враження нездоланною стіною стануть навколо людини і захистять її на шляху життя від усіх мерзот мінливого світу.</a:t>
            </a:r>
            <a:r>
              <a:rPr lang="uk-UA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[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2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;</a:t>
            </a:r>
            <a:r>
              <a:rPr lang="en-US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453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] 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(повість «Близнецы»)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Питання освіти і виховання посідають чільне місце і в моєму «Щоденнику», де я висловлюю свої зауваження, зокрема щодо естетичного виховання. Так, коли я відвідав Нижегородський інститут шляхетних дівчат, то занотував таке: «Усе це погано, але ось що огидно. У залах інституту,</a:t>
            </a:r>
            <a:r>
              <a:rPr lang="uk-UA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о</a:t>
            </a:r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крім лав та грізного зображення самодержавця, жодної картини, жодної гравюри. Де ж естетичне виховання..?» [2 ;737] На мою думку, освічена людина має мати розвинені естетичні смаки, бути обізнаною з високохудожніми літературними творами. Не зайвим є вміння малювати, гарно співати, грати на музичних інструментах…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x-none" sz="1600" b="1" i="1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Отже, навчання повинно збагачувати серце та розум дитини, а виховання - базуватись на розумінні й любові, бо «Діти! Діти! Велика Божа благодать!» [ 2;144]</a:t>
            </a:r>
            <a:r>
              <a:rPr lang="uk-UA" sz="1600" b="1" i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Вони – найцінніше, що у нас є. Це – майбутнє наше. Піклуймося ж про них, виховуймо їх добрими, чесними людьми. Готуймо для них щасливе, радісне життя. Борімося проти тих сил, які пригнічують нас, несуть горе і страждання дітям нашим. Борімося з усієї сили: в цьому правда людська, в цьому – наш обов`язок перед молодим поколінням!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35350" cy="530225"/>
          </a:xfrm>
          <a:prstGeom prst="rect">
            <a:avLst/>
          </a:prstGeom>
          <a:noFill/>
        </p:spPr>
      </p:pic>
      <p:pic>
        <p:nvPicPr>
          <p:cNvPr id="18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0"/>
            <a:ext cx="3435350" cy="530225"/>
          </a:xfrm>
          <a:prstGeom prst="rect">
            <a:avLst/>
          </a:prstGeom>
          <a:noFill/>
        </p:spPr>
      </p:pic>
      <p:pic>
        <p:nvPicPr>
          <p:cNvPr id="19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613775"/>
            <a:ext cx="3435350" cy="530225"/>
          </a:xfrm>
          <a:prstGeom prst="rect">
            <a:avLst/>
          </a:prstGeom>
          <a:noFill/>
        </p:spPr>
      </p:pic>
      <p:pic>
        <p:nvPicPr>
          <p:cNvPr id="20" name="Picture 14" descr="http://i.bigmir.net/img/dnevnik/uploads/cmu_1382/47698/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2650" y="8613775"/>
            <a:ext cx="3435350" cy="530225"/>
          </a:xfrm>
          <a:prstGeom prst="rect">
            <a:avLst/>
          </a:prstGeom>
          <a:noFill/>
        </p:spPr>
      </p:pic>
      <p:pic>
        <p:nvPicPr>
          <p:cNvPr id="21506" name="Picture 2" descr="картина3"/>
          <p:cNvPicPr>
            <a:picLocks noChangeAspect="1" noChangeArrowheads="1"/>
          </p:cNvPicPr>
          <p:nvPr/>
        </p:nvPicPr>
        <p:blipFill>
          <a:blip r:embed="rId3">
            <a:lum bright="30000" contrast="-40000"/>
          </a:blip>
          <a:srcRect/>
          <a:stretch>
            <a:fillRect/>
          </a:stretch>
        </p:blipFill>
        <p:spPr bwMode="auto">
          <a:xfrm>
            <a:off x="0" y="500033"/>
            <a:ext cx="6858000" cy="8143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00041" y="741700"/>
            <a:ext cx="585791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ЗАГАЛЬНІ </a:t>
            </a:r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ВІДОМОСТІ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Дата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народження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: </a:t>
            </a:r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9 </a:t>
            </a:r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березня </a:t>
            </a:r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1814року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Освіта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:  </a:t>
            </a:r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вища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Роки </a:t>
            </a:r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навчання: 1839-1845рр.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Навчальний </a:t>
            </a:r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заклад: Імператорська  Академія мистецтв 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Отримана спеціальність та </a:t>
            </a:r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кваліфікація: Вільний художник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uk-UA" sz="16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endParaRPr lang="uk-UA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Стаж </a:t>
            </a:r>
            <a:r>
              <a:rPr lang="uk-UA" sz="1600" b="1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роботи 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 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604" y="4857752"/>
          <a:ext cx="6000792" cy="2153614"/>
        </p:xfrm>
        <a:graphic>
          <a:graphicData uri="http://schemas.openxmlformats.org/drawingml/2006/table">
            <a:tbl>
              <a:tblPr/>
              <a:tblGrid>
                <a:gridCol w="1571635"/>
                <a:gridCol w="3214711"/>
                <a:gridCol w="1214446"/>
              </a:tblGrid>
              <a:tr h="37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ТЕРМІН РОБОТИ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ЗАКЛАД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Calibri"/>
                          <a:cs typeface="Times New Roman"/>
                        </a:rPr>
                        <a:t>ПОСАДА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Calibri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0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1847 р.</a:t>
                      </a: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Київський університет</a:t>
                      </a: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Вчитель </a:t>
                      </a:r>
                      <a:r>
                        <a:rPr lang="uk-UA" sz="16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малювання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61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1848 – 1849рр.</a:t>
                      </a:r>
                      <a:endParaRPr lang="ru-RU" sz="1600" b="1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 Описна експедиція Аральського моря під керівництвом О.Бутакова</a:t>
                      </a:r>
                      <a:endParaRPr lang="ru-RU" sz="1600" b="1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uk-UA" sz="16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Monotype Corsiva" pitchFamily="66" charset="0"/>
                          <a:ea typeface="Times New Roman"/>
                          <a:cs typeface="Times New Roman"/>
                        </a:rPr>
                        <a:t>Художник</a:t>
                      </a: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51591" marR="51591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72272" y="82153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1603</Words>
  <Application>Microsoft Office PowerPoint</Application>
  <PresentationFormat>Экран (4:3)</PresentationFormat>
  <Paragraphs>163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45</cp:revision>
  <dcterms:created xsi:type="dcterms:W3CDTF">2014-01-24T13:08:33Z</dcterms:created>
  <dcterms:modified xsi:type="dcterms:W3CDTF">2014-02-02T11:12:03Z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445099</vt:lpwstr>
  </property>
  <property fmtid="{D5CDD505-2E9C-101B-9397-08002B2CF9AE}" name="NXPowerLiteVersion" pid="3">
    <vt:lpwstr>D4.1.4</vt:lpwstr>
  </property>
</Properties>
</file>