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864" r:id="rId2"/>
    <p:sldMasterId id="2147483840" r:id="rId3"/>
  </p:sldMasterIdLst>
  <p:sldIdLst>
    <p:sldId id="256" r:id="rId4"/>
    <p:sldId id="257" r:id="rId5"/>
    <p:sldId id="258" r:id="rId6"/>
    <p:sldId id="259" r:id="rId7"/>
    <p:sldId id="261" r:id="rId8"/>
    <p:sldId id="260" r:id="rId9"/>
    <p:sldId id="263" r:id="rId10"/>
    <p:sldId id="264" r:id="rId11"/>
    <p:sldId id="266" r:id="rId12"/>
    <p:sldId id="267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5B"/>
    <a:srgbClr val="D47EC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79" autoAdjust="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47E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751B-3AB7-461A-9840-FED5558D4EB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C206D-D5A4-4807-BD9B-2A1A2082689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47E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26E9E-790D-420C-8997-A8058AFD9545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EE8BB-4D92-4FB9-AA44-3F150A3944E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47E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12B16-1573-4CC0-BFA5-863C6BD11C8B}" type="datetimeFigureOut">
              <a:rPr lang="uk-UA" smtClean="0"/>
              <a:pPr/>
              <a:t>10.12.2013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7E253-1F85-4950-B0FE-B1B40D59FA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5"/>
            <a:ext cx="9144000" cy="5786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358346" cy="150017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  <a:latin typeface="Bookman Old Style" pitchFamily="18" charset="0"/>
              </a:rPr>
              <a:t>споживча освіта – якість життя</a:t>
            </a:r>
            <a:endParaRPr lang="uk-UA" sz="40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29969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5"/>
            <a:ext cx="9144000" cy="5786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d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Асканія-Нова\Робота Тані\рослини\фіал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715000"/>
            <a:ext cx="8229600" cy="1143000"/>
          </a:xfrm>
        </p:spPr>
        <p:txBody>
          <a:bodyPr>
            <a:noAutofit/>
          </a:bodyPr>
          <a:lstStyle/>
          <a:p>
            <a:pPr lvl="6" algn="ctr" rtl="0">
              <a:spcBef>
                <a:spcPct val="0"/>
              </a:spcBef>
            </a:pPr>
            <a:r>
              <a:rPr lang="uk-UA" sz="7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haroni" pitchFamily="2" charset="-79"/>
              </a:rPr>
              <a:t>ДЯКУЄМО</a:t>
            </a:r>
            <a:r>
              <a:rPr lang="uk-UA" sz="7200" b="1" i="1" dirty="0" smtClean="0">
                <a:cs typeface="Aharoni" pitchFamily="2" charset="-79"/>
              </a:rPr>
              <a:t> </a:t>
            </a:r>
            <a:br>
              <a:rPr lang="uk-UA" sz="7200" b="1" i="1" dirty="0" smtClean="0">
                <a:cs typeface="Aharoni" pitchFamily="2" charset="-79"/>
              </a:rPr>
            </a:br>
            <a:r>
              <a:rPr lang="uk-UA" sz="7200" b="1" i="1" dirty="0" smtClean="0">
                <a:cs typeface="Aharoni" pitchFamily="2" charset="-79"/>
              </a:rPr>
              <a:t>ЗА УВАГУ!</a:t>
            </a:r>
            <a:r>
              <a:rPr lang="uk-UA" sz="7200" b="1" dirty="0" smtClean="0"/>
              <a:t/>
            </a:r>
            <a:br>
              <a:rPr lang="uk-UA" sz="7200" b="1" dirty="0" smtClean="0"/>
            </a:br>
            <a:endParaRPr lang="uk-UA" sz="7200" b="1" i="1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5407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ТОВАР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92867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i="1" dirty="0" smtClean="0">
                <a:solidFill>
                  <a:srgbClr val="0070C0"/>
                </a:solidFill>
              </a:rPr>
              <a:t>повинен бути: </a:t>
            </a:r>
          </a:p>
          <a:p>
            <a:pPr algn="ctr">
              <a:buNone/>
            </a:pPr>
            <a:r>
              <a:rPr lang="uk-UA" sz="2800" i="1" u="sng" dirty="0" smtClean="0">
                <a:solidFill>
                  <a:srgbClr val="0070C0"/>
                </a:solidFill>
              </a:rPr>
              <a:t> якісним,</a:t>
            </a:r>
          </a:p>
          <a:p>
            <a:pPr algn="ctr">
              <a:buNone/>
            </a:pPr>
            <a:r>
              <a:rPr lang="uk-UA" sz="2800" i="1" u="sng" dirty="0" smtClean="0">
                <a:solidFill>
                  <a:srgbClr val="0070C0"/>
                </a:solidFill>
              </a:rPr>
              <a:t> безпечним для життя </a:t>
            </a:r>
          </a:p>
          <a:p>
            <a:pPr algn="ctr">
              <a:buNone/>
            </a:pPr>
            <a:r>
              <a:rPr lang="uk-UA" sz="2800" i="1" u="sng" dirty="0" smtClean="0">
                <a:solidFill>
                  <a:srgbClr val="0070C0"/>
                </a:solidFill>
              </a:rPr>
              <a:t>та здоров’я.</a:t>
            </a:r>
            <a:endParaRPr lang="uk-UA" sz="2800" i="1" u="sng" dirty="0">
              <a:solidFill>
                <a:srgbClr val="0070C0"/>
              </a:solidFill>
            </a:endParaRPr>
          </a:p>
        </p:txBody>
      </p:sp>
      <p:pic>
        <p:nvPicPr>
          <p:cNvPr id="4" name="Picture 2" descr="F:\DCIM\101MSDCF\DSC02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989568"/>
            <a:ext cx="5715040" cy="386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Найкорисніші продукти харчува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480"/>
            <a:ext cx="2571750" cy="18669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239000" cy="928670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rgbClr val="FFFF00"/>
                </a:solidFill>
              </a:rPr>
              <a:t>Класифікація  харчових добавок</a:t>
            </a:r>
            <a:endParaRPr lang="uk-UA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928670"/>
          <a:ext cx="8143932" cy="5580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  <a:gridCol w="5143536"/>
              </a:tblGrid>
              <a:tr h="1877063"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chemeClr val="tx1"/>
                          </a:solidFill>
                        </a:rPr>
                        <a:t>НЕБЕЗПЕЧНІ</a:t>
                      </a:r>
                      <a:endParaRPr lang="uk-UA" sz="28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Е 110, 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123,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127,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129,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150,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151,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173-175,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210,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212,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216-Е 219, Е 227,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228,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235,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242,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339-Е 341, Е 400-Е 403,Е 450-Е 452,Е 521-Е 523, Е 541-Е556, Е 559,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574-Е 579, Е 620-Е 625, Е 900,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912,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951,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954, 965,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967,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999,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1200-Е 1202  </a:t>
                      </a:r>
                      <a:endParaRPr lang="uk-UA" sz="240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592775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Руйнують</a:t>
                      </a:r>
                      <a:r>
                        <a:rPr lang="uk-UA" sz="2000" b="1" baseline="0" dirty="0" smtClean="0"/>
                        <a:t> вітамін В 12</a:t>
                      </a:r>
                      <a:endParaRPr lang="uk-UA" sz="20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Е</a:t>
                      </a:r>
                      <a:r>
                        <a:rPr lang="uk-UA" sz="2000" baseline="0" dirty="0" smtClean="0"/>
                        <a:t> 220</a:t>
                      </a:r>
                      <a:endParaRPr lang="uk-UA" sz="2000" dirty="0"/>
                    </a:p>
                  </a:txBody>
                  <a:tcPr>
                    <a:noFill/>
                  </a:tcPr>
                </a:tc>
              </a:tr>
              <a:tr h="771824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Порушують</a:t>
                      </a:r>
                      <a:r>
                        <a:rPr lang="uk-UA" sz="2000" b="1" baseline="0" dirty="0" smtClean="0"/>
                        <a:t> функції шкіри</a:t>
                      </a:r>
                      <a:endParaRPr lang="uk-UA" sz="20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Е</a:t>
                      </a:r>
                      <a:r>
                        <a:rPr lang="uk-UA" sz="2000" baseline="0" dirty="0" smtClean="0"/>
                        <a:t> 230, </a:t>
                      </a:r>
                      <a:r>
                        <a:rPr lang="uk-UA" sz="2000" baseline="0" dirty="0" err="1" smtClean="0"/>
                        <a:t>Е</a:t>
                      </a:r>
                      <a:r>
                        <a:rPr lang="uk-UA" sz="2000" baseline="0" dirty="0" smtClean="0"/>
                        <a:t> 231, </a:t>
                      </a:r>
                      <a:r>
                        <a:rPr lang="uk-UA" sz="2000" baseline="0" dirty="0" err="1" smtClean="0"/>
                        <a:t>Е</a:t>
                      </a:r>
                      <a:r>
                        <a:rPr lang="uk-UA" sz="2000" baseline="0" dirty="0" smtClean="0"/>
                        <a:t> 233</a:t>
                      </a:r>
                      <a:endParaRPr lang="uk-UA" sz="2000" dirty="0"/>
                    </a:p>
                  </a:txBody>
                  <a:tcPr>
                    <a:noFill/>
                  </a:tcPr>
                </a:tc>
              </a:tr>
              <a:tr h="69464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Містять</a:t>
                      </a:r>
                      <a:r>
                        <a:rPr lang="uk-UA" sz="2000" b="1" baseline="0" dirty="0" smtClean="0"/>
                        <a:t> багато холестерину</a:t>
                      </a:r>
                      <a:endParaRPr lang="uk-UA" sz="20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Е</a:t>
                      </a:r>
                      <a:r>
                        <a:rPr lang="uk-UA" sz="2000" baseline="0" dirty="0" smtClean="0"/>
                        <a:t> 320, </a:t>
                      </a:r>
                      <a:r>
                        <a:rPr lang="uk-UA" sz="2000" baseline="0" dirty="0" err="1" smtClean="0"/>
                        <a:t>Е</a:t>
                      </a:r>
                      <a:r>
                        <a:rPr lang="uk-UA" sz="2000" baseline="0" dirty="0" smtClean="0"/>
                        <a:t> 321</a:t>
                      </a:r>
                      <a:endParaRPr lang="uk-UA" sz="2000" dirty="0"/>
                    </a:p>
                  </a:txBody>
                  <a:tcPr>
                    <a:noFill/>
                  </a:tcPr>
                </a:tc>
              </a:tr>
              <a:tr h="862923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Викликають</a:t>
                      </a:r>
                      <a:r>
                        <a:rPr lang="uk-UA" sz="2000" b="1" baseline="0" dirty="0" smtClean="0"/>
                        <a:t> висипи</a:t>
                      </a:r>
                      <a:endParaRPr lang="uk-UA" sz="20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Е</a:t>
                      </a:r>
                      <a:r>
                        <a:rPr lang="uk-UA" sz="2000" baseline="0" dirty="0" smtClean="0"/>
                        <a:t> 311, </a:t>
                      </a:r>
                      <a:r>
                        <a:rPr lang="uk-UA" sz="2000" baseline="0" dirty="0" err="1" smtClean="0"/>
                        <a:t>Е</a:t>
                      </a:r>
                      <a:r>
                        <a:rPr lang="uk-UA" sz="2000" baseline="0" dirty="0" smtClean="0"/>
                        <a:t> 312</a:t>
                      </a:r>
                      <a:endParaRPr lang="uk-UA" sz="2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28802"/>
          </a:xfrm>
        </p:spPr>
        <p:txBody>
          <a:bodyPr>
            <a:normAutofit/>
          </a:bodyPr>
          <a:lstStyle/>
          <a:p>
            <a:r>
              <a:rPr b="1" dirty="0" lang="uk-UA" smtClean="0" sz="2800"/>
              <a:t>Визначте</a:t>
            </a:r>
            <a:br>
              <a:rPr b="1" dirty="0" lang="uk-UA" smtClean="0" sz="2800"/>
            </a:br>
            <a:r>
              <a:rPr b="1" dirty="0" err="1" lang="uk-UA" smtClean="0" sz="2800"/>
              <a:t>-дату</a:t>
            </a:r>
            <a:r>
              <a:rPr b="1" dirty="0" lang="uk-UA" smtClean="0" sz="2800"/>
              <a:t> виготовлення</a:t>
            </a:r>
            <a:br>
              <a:rPr b="1" dirty="0" lang="uk-UA" smtClean="0" sz="2800"/>
            </a:br>
            <a:r>
              <a:rPr b="1" dirty="0" err="1" lang="uk-UA" smtClean="0" sz="2800"/>
              <a:t>-термін</a:t>
            </a:r>
            <a:r>
              <a:rPr b="1" dirty="0" lang="uk-UA" smtClean="0" sz="2800"/>
              <a:t> зберігання</a:t>
            </a:r>
            <a:r>
              <a:rPr dirty="0" lang="uk-UA" smtClean="0" sz="2800"/>
              <a:t/>
            </a:r>
            <a:br>
              <a:rPr dirty="0" lang="uk-UA" smtClean="0" sz="2800"/>
            </a:br>
            <a:r>
              <a:rPr b="1" dirty="0" lang="uk-UA" smtClean="0" sz="2800"/>
              <a:t> </a:t>
            </a:r>
            <a:r>
              <a:rPr b="1" dirty="0" lang="uk-UA" smtClean="0" sz="2800"/>
              <a:t>-  штриховий код</a:t>
            </a:r>
            <a:endParaRPr b="1" dirty="0" lang="uk-UA" sz="2800"/>
          </a:p>
        </p:txBody>
      </p:sp>
      <p:sp>
        <p:nvSpPr>
          <p:cNvPr id="6" name="Содержимое 5"/>
          <p:cNvSpPr>
            <a:spLocks noGrp="1"/>
          </p:cNvSpPr>
          <p:nvPr>
            <p:ph idx="1" sz="half"/>
          </p:nvPr>
        </p:nvSpPr>
        <p:spPr>
          <a:xfrm>
            <a:off x="457200" y="1857364"/>
            <a:ext cx="4038600" cy="4268799"/>
          </a:xfrm>
        </p:spPr>
        <p:txBody>
          <a:bodyPr/>
          <a:lstStyle/>
          <a:p>
            <a:pPr algn="ctr"/>
            <a:r>
              <a:rPr dirty="0" lang="uk-UA" smtClean="0"/>
              <a:t>Група 1</a:t>
            </a:r>
          </a:p>
          <a:p>
            <a:pPr algn="ctr"/>
            <a:r>
              <a:rPr dirty="0" lang="uk-UA" smtClean="0"/>
              <a:t>Фруктовий сік</a:t>
            </a:r>
          </a:p>
          <a:p>
            <a:pPr algn="ctr"/>
            <a:r>
              <a:rPr dirty="0" lang="uk-UA" smtClean="0"/>
              <a:t>Коробка цукерок</a:t>
            </a:r>
            <a:endParaRPr dirty="0" lang="uk-UA"/>
          </a:p>
        </p:txBody>
      </p:sp>
      <p:sp>
        <p:nvSpPr>
          <p:cNvPr id="7" name="Содержимое 6"/>
          <p:cNvSpPr>
            <a:spLocks noGrp="1"/>
          </p:cNvSpPr>
          <p:nvPr>
            <p:ph idx="2" sz="half"/>
          </p:nvPr>
        </p:nvSpPr>
        <p:spPr>
          <a:xfrm>
            <a:off x="4648200" y="1916832"/>
            <a:ext cx="4038600" cy="4209331"/>
          </a:xfrm>
        </p:spPr>
        <p:txBody>
          <a:bodyPr/>
          <a:lstStyle/>
          <a:p>
            <a:pPr algn="ctr"/>
            <a:r>
              <a:rPr dirty="0" lang="uk-UA" smtClean="0"/>
              <a:t>Група 2</a:t>
            </a:r>
          </a:p>
          <a:p>
            <a:pPr algn="ctr"/>
            <a:r>
              <a:rPr dirty="0" lang="uk-UA" smtClean="0"/>
              <a:t>Печиво</a:t>
            </a:r>
          </a:p>
          <a:p>
            <a:pPr algn="ctr"/>
            <a:r>
              <a:rPr dirty="0" lang="uk-UA" smtClean="0"/>
              <a:t>Зубна паста</a:t>
            </a:r>
            <a:endParaRPr dirty="0" lang="uk-UA"/>
          </a:p>
        </p:txBody>
      </p:sp>
      <p:pic>
        <p:nvPicPr>
          <p:cNvPr descr="F:\DCIM\101MSDCF\DSC02657.JPG" id="10" name="Picture 2"/>
          <p:cNvPicPr>
            <a:picLocks noChangeArrowheads="1" noChangeAspect="1"/>
          </p:cNvPicPr>
          <p:nvPr/>
        </p:nvPicPr>
        <p:blipFill>
          <a:blip cstate="print" r:embed="rId2"/>
          <a:srcRect b="42" r="35"/>
          <a:stretch>
            <a:fillRect/>
          </a:stretch>
        </p:blipFill>
        <p:spPr bwMode="auto">
          <a:xfrm>
            <a:off x="1571604" y="3500438"/>
            <a:ext cx="1785950" cy="3357562"/>
          </a:xfrm>
          <a:prstGeom prst="rect">
            <a:avLst/>
          </a:prstGeom>
          <a:noFill/>
        </p:spPr>
      </p:pic>
      <p:pic>
        <p:nvPicPr>
          <p:cNvPr descr="F:\DCIM\101MSDCF\DSC02665.JPG" id="2052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714876" y="4071942"/>
            <a:ext cx="378621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uk-UA" dirty="0" smtClean="0"/>
              <a:t>                             Штрих-код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28800"/>
            <a:ext cx="8229600" cy="4525963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uk-UA" sz="4800" dirty="0" smtClean="0"/>
              <a:t>      </a:t>
            </a:r>
          </a:p>
          <a:p>
            <a:pPr marL="914400" indent="-914400">
              <a:buNone/>
            </a:pPr>
            <a:endParaRPr lang="uk-UA" sz="4800" dirty="0" smtClean="0"/>
          </a:p>
          <a:p>
            <a:pPr marL="914400" indent="-914400">
              <a:buNone/>
            </a:pPr>
            <a:r>
              <a:rPr lang="uk-UA" sz="2400" dirty="0" smtClean="0"/>
              <a:t> 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endParaRPr lang="uk-UA" sz="2400" dirty="0" smtClean="0"/>
          </a:p>
          <a:p>
            <a:endParaRPr lang="uk-UA" sz="2400" dirty="0"/>
          </a:p>
        </p:txBody>
      </p:sp>
      <p:pic>
        <p:nvPicPr>
          <p:cNvPr id="1026" name="Picture 2" descr="cod%281%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40560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2564904"/>
          <a:ext cx="9144000" cy="42930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39552"/>
                <a:gridCol w="5832648"/>
                <a:gridCol w="2771800"/>
              </a:tblGrid>
              <a:tr h="1048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/>
                        <a:t>1.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/>
                        <a:t>Складіть</a:t>
                      </a:r>
                      <a:r>
                        <a:rPr lang="uk-UA" sz="2000" baseline="0" dirty="0" smtClean="0"/>
                        <a:t> всі цифри розташовані на парних місцях і додаємо їх.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/>
                        <a:t>6+0+7+2+1+0=16</a:t>
                      </a: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7109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/>
                        <a:t>2.</a:t>
                      </a: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/>
                        <a:t>Отриману цифру помножимо на 3.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/>
                        <a:t>16*3=48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6534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/>
                        <a:t>3.</a:t>
                      </a: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/>
                        <a:t>Додамо</a:t>
                      </a:r>
                      <a:r>
                        <a:rPr lang="uk-UA" sz="2000" baseline="0" dirty="0" smtClean="0"/>
                        <a:t> всі цифри розташовані на непарних місцях, без контрольної.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/>
                        <a:t>4+0+3+6+1+2=16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7109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/>
                        <a:t>4.</a:t>
                      </a: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/>
                        <a:t>Додамо</a:t>
                      </a:r>
                      <a:r>
                        <a:rPr lang="uk-UA" sz="2000" baseline="0" dirty="0" smtClean="0"/>
                        <a:t> до цієї суми отриману раніше.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/>
                        <a:t>48+16=64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/>
                        <a:t>5.</a:t>
                      </a: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/>
                        <a:t>Від</a:t>
                      </a:r>
                      <a:r>
                        <a:rPr lang="uk-UA" sz="2000" baseline="0" dirty="0" smtClean="0"/>
                        <a:t> цієї суми відкинемо десятки.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/>
                        <a:t>64-60=4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7109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/>
                        <a:t>6.</a:t>
                      </a: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 smtClean="0"/>
                        <a:t> Віднімемо від 10 цю цифру.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/>
                        <a:t>10-4=6</a:t>
                      </a: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Критерії якості середньої освіти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uk-UA" dirty="0" smtClean="0"/>
              <a:t>Програма </a:t>
            </a:r>
            <a:r>
              <a:rPr lang="uk-UA" dirty="0" err="1" smtClean="0"/>
              <a:t>“Шкільний</a:t>
            </a:r>
            <a:r>
              <a:rPr lang="uk-UA" dirty="0" smtClean="0"/>
              <a:t> </a:t>
            </a:r>
            <a:r>
              <a:rPr lang="uk-UA" dirty="0" err="1" smtClean="0"/>
              <a:t>автобус”</a:t>
            </a:r>
            <a:endParaRPr lang="uk-UA" dirty="0" smtClean="0"/>
          </a:p>
          <a:p>
            <a:r>
              <a:rPr lang="uk-UA" dirty="0" smtClean="0"/>
              <a:t>Розроблені якісно нові стандарти середньої освіти, тобто запроваджені уроки викладання другої іноземної мови у 5 класі, інформатики у 2 класі.</a:t>
            </a:r>
          </a:p>
          <a:p>
            <a:r>
              <a:rPr lang="uk-UA" dirty="0" smtClean="0"/>
              <a:t>Існує дошкільний підготовчий рівень</a:t>
            </a:r>
          </a:p>
          <a:p>
            <a:r>
              <a:rPr lang="uk-UA" dirty="0" smtClean="0"/>
              <a:t>Якість освіти визначається </a:t>
            </a:r>
            <a:r>
              <a:rPr lang="uk-UA" smtClean="0"/>
              <a:t>за допомогою підручників.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d23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d2y5ghrthj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d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397</TotalTime>
  <Words>265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1_Специальное оформление</vt:lpstr>
      <vt:lpstr>2_Специальное оформление</vt:lpstr>
      <vt:lpstr>Специальное оформление</vt:lpstr>
      <vt:lpstr>споживча освіта – якість життя</vt:lpstr>
      <vt:lpstr>ТОВАР</vt:lpstr>
      <vt:lpstr>Класифікація  харчових добавок</vt:lpstr>
      <vt:lpstr>Визначте -дату виготовлення -термін зберігання  -  штриховий код</vt:lpstr>
      <vt:lpstr>                             Штрих-код</vt:lpstr>
      <vt:lpstr>Критерії якості середньої освіти</vt:lpstr>
      <vt:lpstr>Слайд 7</vt:lpstr>
      <vt:lpstr>Слайд 8</vt:lpstr>
      <vt:lpstr>Слайд 9</vt:lpstr>
      <vt:lpstr>Слайд 10</vt:lpstr>
      <vt:lpstr>ДЯКУЄМО  ЗА УВАГУ!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Споживча освіта</dc:title>
  <dc:creator>пк</dc:creator>
  <cp:lastModifiedBy>пк</cp:lastModifiedBy>
  <cp:revision>45</cp:revision>
  <dcterms:created xsi:type="dcterms:W3CDTF">2013-11-08T08:42:24Z</dcterms:created>
  <dcterms:modified xsi:type="dcterms:W3CDTF">2013-12-10T12:00:43Z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401680</vt:lpwstr>
  </property>
  <property fmtid="{D5CDD505-2E9C-101B-9397-08002B2CF9AE}" name="NXPowerLiteVersion" pid="3">
    <vt:lpwstr>D4.1.4</vt:lpwstr>
  </property>
</Properties>
</file>