
<file path=[Content_Types].xml><?xml version="1.0" encoding="utf-8"?>
<Types xmlns="http://schemas.openxmlformats.org/package/2006/content-types">
  <Default ContentType="audio/unknown" Extension="mp3"/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1"/>
  </p:notesMasterIdLst>
  <p:sldIdLst>
    <p:sldId id="256" r:id="rId2"/>
    <p:sldId id="257" r:id="rId3"/>
    <p:sldId id="258" r:id="rId4"/>
    <p:sldId id="276" r:id="rId5"/>
    <p:sldId id="275" r:id="rId6"/>
    <p:sldId id="259" r:id="rId7"/>
    <p:sldId id="261" r:id="rId8"/>
    <p:sldId id="263" r:id="rId9"/>
    <p:sldId id="260" r:id="rId10"/>
    <p:sldId id="262" r:id="rId11"/>
    <p:sldId id="278" r:id="rId12"/>
    <p:sldId id="277" r:id="rId13"/>
    <p:sldId id="279" r:id="rId14"/>
    <p:sldId id="280" r:id="rId15"/>
    <p:sldId id="281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82" r:id="rId26"/>
    <p:sldId id="283" r:id="rId27"/>
    <p:sldId id="284" r:id="rId28"/>
    <p:sldId id="273" r:id="rId29"/>
    <p:sldId id="27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BE8"/>
    <a:srgbClr val="005426"/>
    <a:srgbClr val="008000"/>
    <a:srgbClr val="BDF9F9"/>
    <a:srgbClr val="CBE33D"/>
    <a:srgbClr val="E5E937"/>
    <a:srgbClr val="56F4F0"/>
    <a:srgbClr val="0022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8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1" d="100"/>
        <a:sy n="6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EF8A9-2F63-4723-B754-B2C7E0A72C69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315ED-CAAF-4DF2-87E4-65D2E850E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326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315ED-CAAF-4DF2-87E4-65D2E850E02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802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A315ED-CAAF-4DF2-87E4-65D2E850E02C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8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692B987-D352-48E8-93B7-245C5D03FBB5}" type="datetimeFigureOut">
              <a:rPr lang="ru-RU" smtClean="0"/>
              <a:t>20.10.2013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F8D11A-2AE5-40FA-8E69-A8D0993C22F2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40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4" Type="http://schemas.openxmlformats.org/officeDocument/2006/relationships/image" Target="../media/image44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gif"/><Relationship Id="rId3" Type="http://schemas.openxmlformats.org/officeDocument/2006/relationships/image" Target="../media/image48.gif"/><Relationship Id="rId7" Type="http://schemas.openxmlformats.org/officeDocument/2006/relationships/image" Target="../media/image52.gif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gif"/><Relationship Id="rId5" Type="http://schemas.openxmlformats.org/officeDocument/2006/relationships/image" Target="../media/image50.gif"/><Relationship Id="rId10" Type="http://schemas.openxmlformats.org/officeDocument/2006/relationships/image" Target="../media/image55.gif"/><Relationship Id="rId4" Type="http://schemas.openxmlformats.org/officeDocument/2006/relationships/image" Target="../media/image49.gif"/><Relationship Id="rId9" Type="http://schemas.openxmlformats.org/officeDocument/2006/relationships/image" Target="../media/image5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7.png"/><Relationship Id="rId4" Type="http://schemas.openxmlformats.org/officeDocument/2006/relationships/image" Target="../media/image5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gif"/><Relationship Id="rId4" Type="http://schemas.openxmlformats.org/officeDocument/2006/relationships/image" Target="../media/image6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g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7" Type="http://schemas.openxmlformats.org/officeDocument/2006/relationships/image" Target="../media/image72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g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g"/><Relationship Id="rId7" Type="http://schemas.openxmlformats.org/officeDocument/2006/relationships/image" Target="../media/image78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jpg"/><Relationship Id="rId5" Type="http://schemas.openxmlformats.org/officeDocument/2006/relationships/image" Target="../media/image76.jpg"/><Relationship Id="rId4" Type="http://schemas.openxmlformats.org/officeDocument/2006/relationships/image" Target="../media/image75.jpg"/><Relationship Id="rId9" Type="http://schemas.openxmlformats.org/officeDocument/2006/relationships/image" Target="../media/image8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g"/><Relationship Id="rId3" Type="http://schemas.openxmlformats.org/officeDocument/2006/relationships/image" Target="../media/image82.jpg"/><Relationship Id="rId7" Type="http://schemas.openxmlformats.org/officeDocument/2006/relationships/image" Target="../media/image86.jpe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jpg"/><Relationship Id="rId11" Type="http://schemas.openxmlformats.org/officeDocument/2006/relationships/image" Target="../media/image90.jpg"/><Relationship Id="rId5" Type="http://schemas.openxmlformats.org/officeDocument/2006/relationships/image" Target="../media/image84.jpg"/><Relationship Id="rId10" Type="http://schemas.openxmlformats.org/officeDocument/2006/relationships/image" Target="../media/image89.jpg"/><Relationship Id="rId4" Type="http://schemas.openxmlformats.org/officeDocument/2006/relationships/image" Target="../media/image83.jpg"/><Relationship Id="rId9" Type="http://schemas.openxmlformats.org/officeDocument/2006/relationships/image" Target="../media/image8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g"/><Relationship Id="rId13" Type="http://schemas.openxmlformats.org/officeDocument/2006/relationships/image" Target="../media/image101.jpg"/><Relationship Id="rId3" Type="http://schemas.openxmlformats.org/officeDocument/2006/relationships/image" Target="../media/image91.jpg"/><Relationship Id="rId7" Type="http://schemas.openxmlformats.org/officeDocument/2006/relationships/image" Target="../media/image95.jpg"/><Relationship Id="rId12" Type="http://schemas.openxmlformats.org/officeDocument/2006/relationships/image" Target="../media/image10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4.jpg"/><Relationship Id="rId11" Type="http://schemas.openxmlformats.org/officeDocument/2006/relationships/image" Target="../media/image99.jpg"/><Relationship Id="rId5" Type="http://schemas.openxmlformats.org/officeDocument/2006/relationships/image" Target="../media/image93.jpg"/><Relationship Id="rId10" Type="http://schemas.openxmlformats.org/officeDocument/2006/relationships/image" Target="../media/image98.jpg"/><Relationship Id="rId4" Type="http://schemas.openxmlformats.org/officeDocument/2006/relationships/image" Target="../media/image92.jpg"/><Relationship Id="rId9" Type="http://schemas.openxmlformats.org/officeDocument/2006/relationships/image" Target="../media/image97.jpg"/><Relationship Id="rId14" Type="http://schemas.openxmlformats.org/officeDocument/2006/relationships/image" Target="../media/image102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4.jpg"/><Relationship Id="rId7" Type="http://schemas.openxmlformats.org/officeDocument/2006/relationships/image" Target="../media/image108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g"/><Relationship Id="rId13" Type="http://schemas.microsoft.com/office/2007/relationships/hdphoto" Target="../media/hdphoto1.wdp"/><Relationship Id="rId3" Type="http://schemas.openxmlformats.org/officeDocument/2006/relationships/image" Target="../media/image111.jpg"/><Relationship Id="rId7" Type="http://schemas.openxmlformats.org/officeDocument/2006/relationships/image" Target="../media/image115.jpeg"/><Relationship Id="rId12" Type="http://schemas.openxmlformats.org/officeDocument/2006/relationships/image" Target="../media/image120.png"/><Relationship Id="rId2" Type="http://schemas.openxmlformats.org/officeDocument/2006/relationships/image" Target="../media/image110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4.WMF"/><Relationship Id="rId11" Type="http://schemas.openxmlformats.org/officeDocument/2006/relationships/image" Target="../media/image119.gif"/><Relationship Id="rId5" Type="http://schemas.openxmlformats.org/officeDocument/2006/relationships/image" Target="../media/image113.PNG"/><Relationship Id="rId10" Type="http://schemas.openxmlformats.org/officeDocument/2006/relationships/image" Target="../media/image118.jpg"/><Relationship Id="rId4" Type="http://schemas.openxmlformats.org/officeDocument/2006/relationships/image" Target="../media/image112.jpg"/><Relationship Id="rId9" Type="http://schemas.openxmlformats.org/officeDocument/2006/relationships/image" Target="../media/image11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g"/><Relationship Id="rId13" Type="http://schemas.openxmlformats.org/officeDocument/2006/relationships/image" Target="../media/image131.jpg"/><Relationship Id="rId3" Type="http://schemas.openxmlformats.org/officeDocument/2006/relationships/image" Target="../media/image122.jpg"/><Relationship Id="rId7" Type="http://schemas.openxmlformats.org/officeDocument/2006/relationships/image" Target="../media/image125.jpg"/><Relationship Id="rId12" Type="http://schemas.openxmlformats.org/officeDocument/2006/relationships/image" Target="../media/image130.jpg"/><Relationship Id="rId17" Type="http://schemas.openxmlformats.org/officeDocument/2006/relationships/image" Target="../media/image135.jpg"/><Relationship Id="rId2" Type="http://schemas.openxmlformats.org/officeDocument/2006/relationships/image" Target="../media/image121.jpg"/><Relationship Id="rId16" Type="http://schemas.openxmlformats.org/officeDocument/2006/relationships/image" Target="../media/image13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4.jpg"/><Relationship Id="rId11" Type="http://schemas.openxmlformats.org/officeDocument/2006/relationships/image" Target="../media/image129.jpg"/><Relationship Id="rId5" Type="http://schemas.openxmlformats.org/officeDocument/2006/relationships/image" Target="../media/image123.jpg"/><Relationship Id="rId15" Type="http://schemas.openxmlformats.org/officeDocument/2006/relationships/image" Target="../media/image133.jpg"/><Relationship Id="rId10" Type="http://schemas.openxmlformats.org/officeDocument/2006/relationships/image" Target="../media/image128.jpg"/><Relationship Id="rId4" Type="http://schemas.openxmlformats.org/officeDocument/2006/relationships/image" Target="../media/image112.jpg"/><Relationship Id="rId9" Type="http://schemas.openxmlformats.org/officeDocument/2006/relationships/image" Target="../media/image127.jpg"/><Relationship Id="rId14" Type="http://schemas.openxmlformats.org/officeDocument/2006/relationships/image" Target="../media/image13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9.jpeg"/><Relationship Id="rId4" Type="http://schemas.openxmlformats.org/officeDocument/2006/relationships/image" Target="../media/image13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gif"/><Relationship Id="rId2" Type="http://schemas.openxmlformats.org/officeDocument/2006/relationships/image" Target="../media/image142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3.gif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Relationship Id="rId9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929">
              <a:schemeClr val="bg2">
                <a:lumMod val="60000"/>
                <a:lumOff val="40000"/>
              </a:schemeClr>
            </a:gs>
            <a:gs pos="99859">
              <a:srgbClr val="F8B04A"/>
            </a:gs>
            <a:gs pos="99718">
              <a:srgbClr val="F7AF4A"/>
            </a:gs>
            <a:gs pos="99437">
              <a:srgbClr val="F6AD4B"/>
            </a:gs>
            <a:gs pos="98875">
              <a:srgbClr val="F4A94D"/>
            </a:gs>
            <a:gs pos="97750">
              <a:srgbClr val="F0A251"/>
            </a:gs>
            <a:gs pos="88000">
              <a:srgbClr val="E79458"/>
            </a:gs>
            <a:gs pos="3000">
              <a:schemeClr val="bg2">
                <a:lumMod val="20000"/>
                <a:lumOff val="80000"/>
              </a:schemeClr>
            </a:gs>
            <a:gs pos="55000">
              <a:srgbClr val="B43E85">
                <a:lumMod val="39000"/>
                <a:lumOff val="61000"/>
              </a:srgbClr>
            </a:gs>
            <a:gs pos="100000">
              <a:srgbClr val="F8B049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420888"/>
            <a:ext cx="3116064" cy="40470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7504" y="5733257"/>
            <a:ext cx="5256584" cy="734691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33400" y="908720"/>
            <a:ext cx="5406752" cy="129614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prstTxWarp prst="textPlain">
              <a:avLst/>
            </a:prstTxWarp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/>
            <a:r>
              <a:rPr lang="uk-UA" sz="4000" dirty="0" smtClean="0"/>
              <a:t> </a:t>
            </a:r>
            <a:r>
              <a:rPr lang="uk-UA" sz="4000" dirty="0" smtClean="0">
                <a:solidFill>
                  <a:schemeClr val="bg2">
                    <a:lumMod val="75000"/>
                  </a:schemeClr>
                </a:solidFill>
              </a:rPr>
              <a:t>Майстер-клас</a:t>
            </a:r>
            <a:br>
              <a:rPr lang="uk-UA" sz="40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uk-UA" sz="40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uk-UA" sz="4000" dirty="0" smtClean="0">
                <a:solidFill>
                  <a:schemeClr val="bg2">
                    <a:lumMod val="75000"/>
                  </a:schemeClr>
                </a:solidFill>
              </a:rPr>
              <a:t>з елементами уроку</a:t>
            </a:r>
            <a:endParaRPr lang="ru-RU" sz="4000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33400" y="3068960"/>
            <a:ext cx="4254624" cy="2376264"/>
          </a:xfrm>
        </p:spPr>
        <p:txBody>
          <a:bodyPr>
            <a:normAutofit fontScale="92500"/>
          </a:bodyPr>
          <a:lstStyle/>
          <a:p>
            <a:pPr algn="l"/>
            <a:r>
              <a:rPr lang="uk-UA" sz="2800" b="1" dirty="0">
                <a:solidFill>
                  <a:schemeClr val="bg2">
                    <a:lumMod val="75000"/>
                  </a:schemeClr>
                </a:solidFill>
              </a:rPr>
              <a:t>в</a:t>
            </a:r>
            <a:r>
              <a:rPr lang="uk-UA" sz="2800" b="1" dirty="0" smtClean="0">
                <a:solidFill>
                  <a:schemeClr val="bg2">
                    <a:lumMod val="75000"/>
                  </a:schemeClr>
                </a:solidFill>
              </a:rPr>
              <a:t>чителя початкових класів</a:t>
            </a:r>
          </a:p>
          <a:p>
            <a:pPr algn="l"/>
            <a:r>
              <a:rPr lang="uk-UA" sz="2800" b="1" dirty="0" smtClean="0">
                <a:solidFill>
                  <a:schemeClr val="bg2">
                    <a:lumMod val="75000"/>
                  </a:schemeClr>
                </a:solidFill>
              </a:rPr>
              <a:t>Дрогобицької</a:t>
            </a:r>
          </a:p>
          <a:p>
            <a:pPr algn="l"/>
            <a:r>
              <a:rPr lang="uk-UA" sz="2800" b="1" dirty="0" smtClean="0">
                <a:solidFill>
                  <a:schemeClr val="bg2">
                    <a:lumMod val="75000"/>
                  </a:schemeClr>
                </a:solidFill>
              </a:rPr>
              <a:t>ЗОШ І-ІІІ ст. № 15</a:t>
            </a:r>
          </a:p>
          <a:p>
            <a:pPr algn="l"/>
            <a:r>
              <a:rPr lang="uk-UA" sz="2800" b="1" dirty="0" err="1" smtClean="0">
                <a:solidFill>
                  <a:schemeClr val="bg2">
                    <a:lumMod val="75000"/>
                  </a:schemeClr>
                </a:solidFill>
              </a:rPr>
              <a:t>Геврик</a:t>
            </a:r>
            <a:r>
              <a:rPr lang="uk-UA" sz="2800" b="1" dirty="0" smtClean="0">
                <a:solidFill>
                  <a:schemeClr val="bg2">
                    <a:lumMod val="75000"/>
                  </a:schemeClr>
                </a:solidFill>
              </a:rPr>
              <a:t>  Галини </a:t>
            </a:r>
            <a:r>
              <a:rPr lang="uk-UA" sz="2800" b="1" dirty="0">
                <a:solidFill>
                  <a:schemeClr val="bg2">
                    <a:lumMod val="75000"/>
                  </a:schemeClr>
                </a:solidFill>
              </a:rPr>
              <a:t>В</a:t>
            </a:r>
            <a:r>
              <a:rPr lang="uk-UA" sz="2800" b="1" dirty="0" smtClean="0">
                <a:solidFill>
                  <a:schemeClr val="bg2">
                    <a:lumMod val="75000"/>
                  </a:schemeClr>
                </a:solidFill>
              </a:rPr>
              <a:t>олодимирівни</a:t>
            </a:r>
          </a:p>
          <a:p>
            <a:pPr algn="l"/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0"/>
            <a:ext cx="7128792" cy="83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46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5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1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flip="none" rotWithShape="1">
          <a:gsLst>
            <a:gs pos="2000">
              <a:schemeClr val="bg2"/>
            </a:gs>
            <a:gs pos="17000">
              <a:srgbClr val="85C2FF"/>
            </a:gs>
            <a:gs pos="33000">
              <a:srgbClr val="C4D6EB"/>
            </a:gs>
            <a:gs pos="100000">
              <a:srgbClr val="FFEBFA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01886"/>
            <a:ext cx="3168352" cy="2667347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"/>
          <a:stretch/>
        </p:blipFill>
        <p:spPr>
          <a:xfrm>
            <a:off x="4959922" y="3933056"/>
            <a:ext cx="3398088" cy="2667347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3" l="2235" t="6480"/>
          <a:stretch/>
        </p:blipFill>
        <p:spPr>
          <a:xfrm>
            <a:off x="4750754" y="1001886"/>
            <a:ext cx="3816424" cy="2660134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849254"/>
            <a:ext cx="3600400" cy="2660134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878" y="206474"/>
            <a:ext cx="248427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87340"/>
      </p:ext>
    </p:extLst>
  </p:cSld>
  <p:clrMapOvr>
    <a:masterClrMapping/>
  </p:clrMapOvr>
  <p:transition spd="slow">
    <p:wip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12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17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22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rgbClr val="ECC5CD"/>
            </a:gs>
            <a:gs pos="0">
              <a:srgbClr val="00B0F0"/>
            </a:gs>
            <a:gs pos="99200">
              <a:srgbClr val="EAC5CD"/>
            </a:gs>
            <a:gs pos="100000">
              <a:srgbClr val="BDF9F9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veter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39952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6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0"/>
            <a:ext cx="66967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9546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031" y="4941168"/>
            <a:ext cx="4627537" cy="20470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941167"/>
            <a:ext cx="2952328" cy="20470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1167"/>
            <a:ext cx="4332387" cy="19414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75459"/>
            <a:ext cx="1944216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5761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chemeClr val="tx2">
                <a:lumMod val="20000"/>
                <a:lumOff val="80000"/>
              </a:schemeClr>
            </a:gs>
            <a:gs pos="0">
              <a:srgbClr val="00B0F0"/>
            </a:gs>
            <a:gs pos="99200">
              <a:srgbClr val="EAC5CD"/>
            </a:gs>
            <a:gs pos="100000">
              <a:srgbClr val="BDF9F9"/>
            </a:gs>
            <a:gs pos="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652961"/>
            <a:ext cx="1778496" cy="190500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4628" y="4437112"/>
            <a:ext cx="1926507" cy="242088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136" y="4733925"/>
            <a:ext cx="1609725" cy="212407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424" y="4652961"/>
            <a:ext cx="2009775" cy="2428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884" y="2628972"/>
            <a:ext cx="1599236" cy="275406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924944"/>
            <a:ext cx="2520280" cy="382113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363" y="4076097"/>
            <a:ext cx="2062658" cy="261387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5830">
            <a:off x="7092280" y="5229200"/>
            <a:ext cx="1440160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3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0">
              <a:schemeClr val="tx2">
                <a:lumMod val="20000"/>
                <a:lumOff val="80000"/>
              </a:schemeClr>
            </a:gs>
            <a:gs pos="0">
              <a:srgbClr val="00B0F0"/>
            </a:gs>
            <a:gs pos="99200">
              <a:srgbClr val="EAC5CD"/>
            </a:gs>
            <a:gs pos="100000">
              <a:srgbClr val="BDF9F9"/>
            </a:gs>
            <a:gs pos="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вес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49144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011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1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454" y="836712"/>
            <a:ext cx="2857500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Вертикальный свиток 2"/>
          <p:cNvSpPr/>
          <p:nvPr/>
        </p:nvSpPr>
        <p:spPr>
          <a:xfrm>
            <a:off x="467544" y="1556792"/>
            <a:ext cx="5400600" cy="3600400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</a:rPr>
              <a:t>«А квіти я буду малювати й малювати, бо я так люблю над ними працювати…Так як же не малювати їх, як вони ж такі красиві?..»</a:t>
            </a:r>
          </a:p>
          <a:p>
            <a:pPr algn="ctr"/>
            <a:r>
              <a:rPr lang="uk-UA" sz="24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   К. Білокур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0"/>
            <a:ext cx="7488832" cy="11967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314016"/>
            <a:ext cx="2584969" cy="25649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40" y="5575547"/>
            <a:ext cx="4746808" cy="116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9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7984"/>
            <a:ext cx="4032448" cy="30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49992"/>
            <a:ext cx="4059932" cy="3034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33" y="3711372"/>
            <a:ext cx="2794207" cy="2741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711372"/>
            <a:ext cx="2794699" cy="2741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711372"/>
            <a:ext cx="2417544" cy="27476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971600" y="3284984"/>
            <a:ext cx="2880320" cy="21319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« Квіти за тином» 1935р.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36096" y="3284984"/>
            <a:ext cx="2808311" cy="21319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«Польові  квіти» 1941р.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3528" y="6453336"/>
            <a:ext cx="2808312" cy="2286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«Квіти  ввечері» 1942р.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91880" y="6453336"/>
            <a:ext cx="2952328" cy="2286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«Квіти на голубому фоні»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745982" y="6453336"/>
            <a:ext cx="2146498" cy="2286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«Георгіни» 1957р.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15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3090"/>
            <a:ext cx="2719189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53090"/>
            <a:ext cx="2791197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3354"/>
            <a:ext cx="2670639" cy="275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29000"/>
            <a:ext cx="2719189" cy="3018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429000"/>
            <a:ext cx="2791198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1" y="3429000"/>
            <a:ext cx="2670639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Скругленный прямоугольник 8"/>
          <p:cNvSpPr/>
          <p:nvPr/>
        </p:nvSpPr>
        <p:spPr>
          <a:xfrm>
            <a:off x="611560" y="3015642"/>
            <a:ext cx="2016224" cy="3413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«Піонії» 1946р.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19873" y="3015642"/>
            <a:ext cx="2448272" cy="3413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«Букет квітів»1954р.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300191" y="3015642"/>
            <a:ext cx="2670639" cy="3413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«Буйна» 1944-1947р.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6309320"/>
            <a:ext cx="3203848" cy="2880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«Декоративні квіти» 1945р.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16054" y="6309320"/>
            <a:ext cx="2791197" cy="2880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«Квіти і калина»1958р.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56176" y="6309320"/>
            <a:ext cx="2987824" cy="2880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«Хата в Богданівці»1955р.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15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268760"/>
          </a:xfrm>
        </p:spPr>
        <p:txBody>
          <a:bodyPr>
            <a:prstTxWarp prst="textWave2">
              <a:avLst/>
            </a:prstTxWarp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</a:t>
            </a:r>
            <a:r>
              <a:rPr lang="uk-UA" sz="4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Паперопластика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r="15500" b="6000"/>
          <a:stretch/>
        </p:blipFill>
        <p:spPr>
          <a:xfrm>
            <a:off x="2538656" y="1292146"/>
            <a:ext cx="1889328" cy="2568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225616"/>
            <a:ext cx="2026448" cy="2635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21" y="1292146"/>
            <a:ext cx="2034696" cy="2568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656" y="4077072"/>
            <a:ext cx="1752128" cy="2645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" t="4842" r="8338"/>
          <a:stretch/>
        </p:blipFill>
        <p:spPr>
          <a:xfrm>
            <a:off x="6876256" y="3986670"/>
            <a:ext cx="2101180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141" y="3986669"/>
            <a:ext cx="2026915" cy="2736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232223"/>
            <a:ext cx="1863040" cy="2568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20" y="4067413"/>
            <a:ext cx="2138047" cy="2655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6761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3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3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300"/>
                            </p:stCondLst>
                            <p:childTnLst>
                              <p:par>
                                <p:cTn id="2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300"/>
                            </p:stCondLst>
                            <p:childTnLst>
                              <p:par>
                                <p:cTn id="2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300"/>
                            </p:stCondLst>
                            <p:childTnLst>
                              <p:par>
                                <p:cTn id="3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300"/>
                            </p:stCondLst>
                            <p:childTnLst>
                              <p:par>
                                <p:cTn id="3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300"/>
                            </p:stCondLst>
                            <p:childTnLst>
                              <p:par>
                                <p:cTn id="4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539552" y="1340768"/>
            <a:ext cx="7848872" cy="403244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Багато чого не зробиш, поки не вивчишся.</a:t>
            </a:r>
          </a:p>
          <a:p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Але багато слід зробити, щоб вивчитись.        </a:t>
            </a:r>
          </a:p>
          <a:p>
            <a:pPr algn="just"/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Ніхто не стає майстром, не тренуючись у майстерності.</a:t>
            </a:r>
          </a:p>
          <a:p>
            <a:pPr algn="just"/>
            <a:r>
              <a:rPr lang="uk-UA" sz="2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  </a:t>
            </a: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</a:rPr>
              <a:t>Ян </a:t>
            </a:r>
            <a:r>
              <a:rPr lang="uk-UA" sz="2400" b="1" dirty="0" err="1" smtClean="0">
                <a:solidFill>
                  <a:schemeClr val="tx2">
                    <a:lumMod val="50000"/>
                  </a:schemeClr>
                </a:solidFill>
              </a:rPr>
              <a:t>Коменський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725144"/>
            <a:ext cx="3384376" cy="19465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54716" y="548679"/>
            <a:ext cx="5760640" cy="153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86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heck">
          <a:fgClr>
            <a:schemeClr val="tx2">
              <a:lumMod val="20000"/>
              <a:lumOff val="80000"/>
            </a:schemeClr>
          </a:fgClr>
          <a:bgClr>
            <a:schemeClr val="bg2">
              <a:lumMod val="9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9158" y="800708"/>
            <a:ext cx="7488832" cy="1052736"/>
          </a:xfrm>
        </p:spPr>
        <p:txBody>
          <a:bodyPr>
            <a:prstTxWarp prst="textChevron">
              <a:avLst/>
            </a:prstTxWarp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               </a:t>
            </a:r>
            <a:r>
              <a:rPr lang="uk-UA" sz="4400" b="1" cap="all" dirty="0" err="1" smtClean="0">
                <a:ln w="0"/>
                <a:solidFill>
                  <a:schemeClr val="tx2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12700" stA="50000" endPos="50000" dist="5000" dir="5400000" sy="-100000" rotWithShape="0"/>
                </a:effectLst>
              </a:rPr>
              <a:t>Квілінг</a:t>
            </a:r>
            <a:endParaRPr lang="ru-RU" b="1" cap="all" dirty="0">
              <a:ln w="0"/>
              <a:solidFill>
                <a:schemeClr val="tx2">
                  <a:lumMod val="75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97152"/>
            <a:ext cx="2243308" cy="1934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13" y="2564904"/>
            <a:ext cx="2222698" cy="19630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32656"/>
            <a:ext cx="1872208" cy="1988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476" y="2591081"/>
            <a:ext cx="1900578" cy="1936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273" y="4797152"/>
            <a:ext cx="1917719" cy="1934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13" y="332656"/>
            <a:ext cx="2222698" cy="1988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98"/>
          <a:stretch/>
        </p:blipFill>
        <p:spPr>
          <a:xfrm>
            <a:off x="4743204" y="4797152"/>
            <a:ext cx="1872208" cy="1977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591080"/>
            <a:ext cx="1872208" cy="19310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0" t="3536" r="7218"/>
          <a:stretch/>
        </p:blipFill>
        <p:spPr>
          <a:xfrm>
            <a:off x="6885549" y="4797152"/>
            <a:ext cx="2078939" cy="19626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" t="4027" r="6527" b="2966"/>
          <a:stretch/>
        </p:blipFill>
        <p:spPr>
          <a:xfrm>
            <a:off x="6885549" y="2852936"/>
            <a:ext cx="2078939" cy="1669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9736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>
                <a:lumMod val="3000"/>
                <a:lumOff val="97000"/>
                <a:alpha val="3300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412776"/>
          </a:xfrm>
        </p:spPr>
        <p:txBody>
          <a:bodyPr>
            <a:prstTxWarp prst="textChevron">
              <a:avLst/>
            </a:prstTxWarp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</a:t>
            </a:r>
            <a:r>
              <a:rPr lang="uk-UA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Орігамі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3" r="7941" b="4560"/>
          <a:stretch/>
        </p:blipFill>
        <p:spPr>
          <a:xfrm>
            <a:off x="2411760" y="278127"/>
            <a:ext cx="1800200" cy="2152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598" y="1262158"/>
            <a:ext cx="1769594" cy="1662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40" y="2684516"/>
            <a:ext cx="1773520" cy="19396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0" t="10870" r="3644" b="3880"/>
          <a:stretch/>
        </p:blipFill>
        <p:spPr>
          <a:xfrm>
            <a:off x="187544" y="278127"/>
            <a:ext cx="1936184" cy="21427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873863"/>
            <a:ext cx="1800200" cy="1834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44" y="2636912"/>
            <a:ext cx="1936184" cy="19535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t="4227" r="5600" b="15975"/>
          <a:stretch/>
        </p:blipFill>
        <p:spPr>
          <a:xfrm>
            <a:off x="4530598" y="4873863"/>
            <a:ext cx="2059426" cy="1838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" t="7760" r="2680" b="5360"/>
          <a:stretch/>
        </p:blipFill>
        <p:spPr>
          <a:xfrm>
            <a:off x="6905168" y="4859500"/>
            <a:ext cx="2005060" cy="1845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8" t="37890" r="500" b="18440"/>
          <a:stretch/>
        </p:blipFill>
        <p:spPr>
          <a:xfrm>
            <a:off x="6590024" y="1335673"/>
            <a:ext cx="2394541" cy="1085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079" y="2636911"/>
            <a:ext cx="1978149" cy="1987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44" y="4873863"/>
            <a:ext cx="1936184" cy="1838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598" y="3068960"/>
            <a:ext cx="2059425" cy="1555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341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6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6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6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6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6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6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600"/>
                            </p:stCondLst>
                            <p:childTnLst>
                              <p:par>
                                <p:cTn id="4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9600"/>
                            </p:stCondLst>
                            <p:childTnLst>
                              <p:par>
                                <p:cTn id="4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1600"/>
                            </p:stCondLst>
                            <p:childTnLst>
                              <p:par>
                                <p:cTn id="5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600"/>
                            </p:stCondLst>
                            <p:childTnLst>
                              <p:par>
                                <p:cTn id="5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flip="none" rotWithShape="1">
          <a:gsLst>
            <a:gs pos="0">
              <a:srgbClr val="E6DCAC">
                <a:alpha val="5000"/>
                <a:lumMod val="0"/>
                <a:lumOff val="100000"/>
              </a:srgbClr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33792" cy="1080120"/>
          </a:xfrm>
        </p:spPr>
        <p:txBody>
          <a:bodyPr>
            <a:prstTxWarp prst="textWave4">
              <a:avLst/>
            </a:prstTxWarp>
          </a:bodyPr>
          <a:lstStyle/>
          <a:p>
            <a:r>
              <a:rPr dirty="0" lang="ru-RU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effectLst>
                  <a:reflection algn="bl" blurRad="6350" dir="5400000" endA="300" endPos="45500" rotWithShape="0" stA="55000" sy="-100000"/>
                </a:effectLst>
              </a:rPr>
              <a:t>      </a:t>
            </a:r>
            <a:r>
              <a:rPr b="1" dirty="0" err="1" lang="ru-RU" smtClean="0" sz="440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reflection algn="bl" blurRad="6350" dir="5400000" endA="300" endPos="45500" rotWithShape="0" stA="55000" sy="-100000"/>
                </a:effectLst>
              </a:rPr>
              <a:t>Роботи</a:t>
            </a:r>
            <a:r>
              <a:rPr b="1" dirty="0" lang="ru-RU" smtClean="0" sz="440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reflection algn="bl" blurRad="6350" dir="5400000" endA="300" endPos="45500" rotWithShape="0" stA="55000" sy="-100000"/>
                </a:effectLst>
              </a:rPr>
              <a:t> з </a:t>
            </a:r>
            <a:r>
              <a:rPr b="1" dirty="0" err="1" lang="ru-RU" smtClean="0" sz="440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reflection algn="bl" blurRad="6350" dir="5400000" endA="300" endPos="45500" rotWithShape="0" stA="55000" sy="-100000"/>
                </a:effectLst>
              </a:rPr>
              <a:t>серветками</a:t>
            </a:r>
            <a:endParaRPr dirty="0" lang="ru-RU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effectLst>
                <a:reflection algn="bl" blurRad="6350" dir="5400000" endA="300" endPos="45500" rotWithShape="0" stA="55000" sy="-10000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507392" y="1228774"/>
            <a:ext cx="2136616" cy="3064321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1" r="4933" t="4051"/>
          <a:stretch/>
        </p:blipFill>
        <p:spPr>
          <a:xfrm>
            <a:off x="5940152" y="4575015"/>
            <a:ext cx="3096344" cy="2169801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575016"/>
            <a:ext cx="2808312" cy="21698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"/>
          <a:stretch/>
        </p:blipFill>
        <p:spPr>
          <a:xfrm>
            <a:off x="97310" y="1228775"/>
            <a:ext cx="2160240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" r="95"/>
          <a:stretch/>
        </p:blipFill>
        <p:spPr>
          <a:xfrm>
            <a:off x="4877134" y="1228775"/>
            <a:ext cx="1944216" cy="306432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6991647" y="1196751"/>
            <a:ext cx="2016224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"/>
          <a:stretch/>
        </p:blipFill>
        <p:spPr>
          <a:xfrm>
            <a:off x="3110123" y="4575016"/>
            <a:ext cx="2664296" cy="2169799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3520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0" spd="slow">
        <p:checker/>
      </p:transition>
    </mc:Choice>
    <mc:Fallback xmlns="">
      <p:transition spd="slow">
        <p:checker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1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300"/>
                            </p:stCondLst>
                            <p:childTnLst>
                              <p:par>
                                <p:cTn fill="hold" id="13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2000" id="1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3300"/>
                            </p:stCondLst>
                            <p:childTnLst>
                              <p:par>
                                <p:cTn fill="hold" id="17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2000" id="1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5300"/>
                            </p:stCondLst>
                            <p:childTnLst>
                              <p:par>
                                <p:cTn fill="hold" id="21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2000" id="23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7300"/>
                            </p:stCondLst>
                            <p:childTnLst>
                              <p:par>
                                <p:cTn fill="hold" id="25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2000" id="27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9300"/>
                            </p:stCondLst>
                            <p:childTnLst>
                              <p:par>
                                <p:cTn fill="hold" id="29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2000" id="3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11300"/>
                            </p:stCondLst>
                            <p:childTnLst>
                              <p:par>
                                <p:cTn fill="hold" id="33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2000" id="35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id="38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2000" id="4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bg>
      <p:bgPr>
        <a:blipFill dpi="0" rotWithShape="1">
          <a:blip r:embed="rId2">
            <a:alphaModFix amt="30000"/>
            <a:lum/>
          </a:blip>
          <a:srcRect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16" l="10762" r="12667" t="4575"/>
          <a:stretch/>
        </p:blipFill>
        <p:spPr>
          <a:xfrm>
            <a:off x="2807427" y="137828"/>
            <a:ext cx="3555743" cy="252028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9902" y="3087244"/>
            <a:ext cx="7835208" cy="1205851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b="1" dirty="0" lang="ru-RU" smtClean="0" sz="4000">
                <a:solidFill>
                  <a:srgbClr val="008000"/>
                </a:solidFill>
              </a:rPr>
              <a:t>           Для </a:t>
            </a:r>
            <a:r>
              <a:rPr b="1" dirty="0" err="1" lang="ru-RU" smtClean="0" sz="4000">
                <a:solidFill>
                  <a:srgbClr val="008000"/>
                </a:solidFill>
              </a:rPr>
              <a:t>роботи</a:t>
            </a:r>
            <a:r>
              <a:rPr b="1" dirty="0" lang="ru-RU" smtClean="0" sz="4000">
                <a:solidFill>
                  <a:srgbClr val="008000"/>
                </a:solidFill>
              </a:rPr>
              <a:t> </a:t>
            </a:r>
            <a:r>
              <a:rPr b="1" dirty="0" err="1" lang="ru-RU" smtClean="0" sz="4000">
                <a:solidFill>
                  <a:srgbClr val="008000"/>
                </a:solidFill>
              </a:rPr>
              <a:t>потр</a:t>
            </a:r>
            <a:r>
              <a:rPr b="1" dirty="0" lang="uk-UA" smtClean="0" sz="4000">
                <a:solidFill>
                  <a:srgbClr val="008000"/>
                </a:solidFill>
              </a:rPr>
              <a:t>і</a:t>
            </a:r>
            <a:r>
              <a:rPr b="1" dirty="0" err="1" lang="ru-RU" smtClean="0" sz="4000">
                <a:solidFill>
                  <a:srgbClr val="008000"/>
                </a:solidFill>
              </a:rPr>
              <a:t>бно</a:t>
            </a:r>
            <a:r>
              <a:rPr b="1" dirty="0" lang="ru-RU" smtClean="0" sz="4000">
                <a:solidFill>
                  <a:srgbClr val="008000"/>
                </a:solidFill>
              </a:rPr>
              <a:t> </a:t>
            </a:r>
            <a:endParaRPr b="1" dirty="0" lang="ru-RU" sz="4000">
              <a:solidFill>
                <a:srgbClr val="008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idx="1" type="body"/>
          </p:nvPr>
        </p:nvSpPr>
        <p:spPr>
          <a:xfrm>
            <a:off x="433772" y="3631919"/>
            <a:ext cx="7772400" cy="2749409"/>
          </a:xfrm>
        </p:spPr>
        <p:txBody>
          <a:bodyPr>
            <a:normAutofit fontScale="92500" lnSpcReduction="20000"/>
          </a:bodyPr>
          <a:lstStyle/>
          <a:p>
            <a:r>
              <a:rPr dirty="0" lang="uk-UA" smtClean="0" sz="3200"/>
              <a:t> </a:t>
            </a:r>
            <a:r>
              <a:rPr b="1" dirty="0" lang="uk-UA" smtClean="0" sz="3200">
                <a:solidFill>
                  <a:srgbClr val="008000"/>
                </a:solidFill>
              </a:rPr>
              <a:t>СЕРВЕТКИ</a:t>
            </a:r>
            <a:endParaRPr dirty="0" lang="uk-UA" smtClean="0" sz="3200">
              <a:solidFill>
                <a:srgbClr val="008000"/>
              </a:solidFill>
            </a:endParaRPr>
          </a:p>
          <a:p>
            <a:r>
              <a:rPr b="1" dirty="0" lang="uk-UA" smtClean="0" sz="3200">
                <a:solidFill>
                  <a:srgbClr val="00B050"/>
                </a:solidFill>
              </a:rPr>
              <a:t> </a:t>
            </a:r>
            <a:r>
              <a:rPr b="1" dirty="0" lang="uk-UA" smtClean="0" sz="3200">
                <a:solidFill>
                  <a:srgbClr val="008000"/>
                </a:solidFill>
              </a:rPr>
              <a:t>СТЕПЛЕР</a:t>
            </a:r>
          </a:p>
          <a:p>
            <a:r>
              <a:rPr b="1" dirty="0" lang="uk-UA" smtClean="0" sz="3200">
                <a:solidFill>
                  <a:srgbClr val="00B050"/>
                </a:solidFill>
              </a:rPr>
              <a:t> </a:t>
            </a:r>
            <a:r>
              <a:rPr b="1" dirty="0" lang="uk-UA" smtClean="0" sz="3200">
                <a:solidFill>
                  <a:srgbClr val="008000"/>
                </a:solidFill>
              </a:rPr>
              <a:t>НОЖИЦІ</a:t>
            </a:r>
          </a:p>
          <a:p>
            <a:r>
              <a:rPr b="1" dirty="0" lang="uk-UA" smtClean="0" sz="3200">
                <a:solidFill>
                  <a:srgbClr val="00B050"/>
                </a:solidFill>
              </a:rPr>
              <a:t> </a:t>
            </a:r>
            <a:r>
              <a:rPr b="1" dirty="0" lang="uk-UA" smtClean="0" sz="3200">
                <a:solidFill>
                  <a:srgbClr val="008000"/>
                </a:solidFill>
              </a:rPr>
              <a:t>КЛЕЙ</a:t>
            </a:r>
          </a:p>
          <a:p>
            <a:r>
              <a:rPr b="1" dirty="0" lang="uk-UA" smtClean="0" sz="3200">
                <a:solidFill>
                  <a:srgbClr val="00B050"/>
                </a:solidFill>
              </a:rPr>
              <a:t> </a:t>
            </a:r>
            <a:r>
              <a:rPr b="1" dirty="0" lang="uk-UA" smtClean="0" sz="3200">
                <a:solidFill>
                  <a:srgbClr val="008000"/>
                </a:solidFill>
              </a:rPr>
              <a:t>КАРТОН</a:t>
            </a:r>
          </a:p>
          <a:p>
            <a:r>
              <a:rPr b="1" dirty="0" lang="uk-UA" sz="3200">
                <a:solidFill>
                  <a:srgbClr val="008000"/>
                </a:solidFill>
              </a:rPr>
              <a:t> </a:t>
            </a:r>
            <a:r>
              <a:rPr b="1" dirty="0" lang="uk-UA" smtClean="0" sz="3200">
                <a:solidFill>
                  <a:srgbClr val="008000"/>
                </a:solidFill>
              </a:rPr>
              <a:t>КОЛЬОРОВИЙ ПАПІР</a:t>
            </a:r>
            <a:endParaRPr dirty="0" lang="ru-RU" sz="3200">
              <a:solidFill>
                <a:srgbClr val="008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54" l="7906" r="13160" t="7944"/>
          <a:stretch/>
        </p:blipFill>
        <p:spPr>
          <a:xfrm>
            <a:off x="3742722" y="3428999"/>
            <a:ext cx="1294589" cy="10972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635" y="4155468"/>
            <a:ext cx="1440160" cy="16318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959" y="2889937"/>
            <a:ext cx="1152128" cy="10526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214575" y="4123510"/>
            <a:ext cx="1760598" cy="1873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33" l="5000" t="25555"/>
          <a:stretch/>
        </p:blipFill>
        <p:spPr>
          <a:xfrm>
            <a:off x="5364088" y="3475154"/>
            <a:ext cx="1548172" cy="1147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884" y="4627655"/>
            <a:ext cx="653912" cy="1513203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39" l="3067" r="28782" t="1100"/>
          <a:stretch/>
        </p:blipFill>
        <p:spPr>
          <a:xfrm>
            <a:off x="4860032" y="4797152"/>
            <a:ext cx="1132405" cy="183728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109" y="0"/>
            <a:ext cx="1989530" cy="22494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b="100000" l="0" r="100000" t="0">
                        <a14:foregroundMark x1="16561" x2="16561" y1="87421" y2="87421"/>
                        <a14:foregroundMark x1="21656" x2="21656" y1="87421" y2="87421"/>
                        <a14:foregroundMark x1="66879" x2="66879" y1="93711" y2="93711"/>
                        <a14:foregroundMark x1="84713" x2="84713" y1="88050" y2="88050"/>
                        <a14:foregroundMark x1="89809" x2="89809" y1="89937" y2="89937"/>
                        <a14:backgroundMark x1="54777" x2="54777" y1="77358" y2="773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1944216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82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0" spd="slow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0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8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1500"/>
                            </p:stCondLst>
                            <p:childTnLst>
                              <p:par>
                                <p:cTn fill="hold" grpId="0" id="20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2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7"/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9">
                            <p:stCondLst>
                              <p:cond delay="2500"/>
                            </p:stCondLst>
                            <p:childTnLst>
                              <p:par>
                                <p:cTn fill="hold" grpId="0" id="30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2"/>
                                        <p:tgtEl>
                                          <p:spTgt spid="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3"/>
                                        <p:tgtEl>
                                          <p:spTgt spid="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3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8"/>
                                        <p:tgtEl>
                                          <p:spTgt spid="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9">
                            <p:stCondLst>
                              <p:cond delay="3500"/>
                            </p:stCondLst>
                            <p:childTnLst>
                              <p:par>
                                <p:cTn fill="hold" grpId="0" id="40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2"/>
                                        <p:tgtEl>
                                          <p:spTgt spid="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3"/>
                                        <p:tgtEl>
                                          <p:spTgt spid="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4">
                            <p:stCondLst>
                              <p:cond delay="4000"/>
                            </p:stCondLst>
                            <p:childTnLst>
                              <p:par>
                                <p:cTn fill="hold" id="4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9">
                            <p:stCondLst>
                              <p:cond delay="4500"/>
                            </p:stCondLst>
                            <p:childTnLst>
                              <p:par>
                                <p:cTn fill="hold" id="50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2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3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4">
                            <p:stCondLst>
                              <p:cond delay="5000"/>
                            </p:stCondLst>
                            <p:childTnLst>
                              <p:par>
                                <p:cTn fill="hold" id="5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9">
                            <p:stCondLst>
                              <p:cond delay="5500"/>
                            </p:stCondLst>
                            <p:childTnLst>
                              <p:par>
                                <p:cTn fill="hold" id="60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3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4">
                            <p:stCondLst>
                              <p:cond delay="6000"/>
                            </p:stCondLst>
                            <p:childTnLst>
                              <p:par>
                                <p:cTn fill="hold" id="6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7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9">
                            <p:stCondLst>
                              <p:cond delay="6500"/>
                            </p:stCondLst>
                            <p:childTnLst>
                              <p:par>
                                <p:cTn fill="hold" id="70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3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4">
                            <p:stCondLst>
                              <p:cond delay="7000"/>
                            </p:stCondLst>
                            <p:childTnLst>
                              <p:par>
                                <p:cTn fill="hold" id="7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7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8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  <p:bldP build="p" grpId="0" spid="4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DDEBCF"/>
            </a:gs>
            <a:gs pos="84000">
              <a:srgbClr val="9CB86E">
                <a:alpha val="61000"/>
              </a:srgbClr>
            </a:gs>
            <a:gs pos="100000">
              <a:srgbClr val="156B13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5" t="6434" r="7988" b="4314"/>
          <a:stretch/>
        </p:blipFill>
        <p:spPr>
          <a:xfrm>
            <a:off x="217026" y="1128069"/>
            <a:ext cx="1243742" cy="138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4" r="3066" b="-775"/>
          <a:stretch/>
        </p:blipFill>
        <p:spPr>
          <a:xfrm>
            <a:off x="1691680" y="1152477"/>
            <a:ext cx="1681723" cy="138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932" y="1128069"/>
            <a:ext cx="1566488" cy="138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383" y="1128068"/>
            <a:ext cx="1709282" cy="138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917" y="1128068"/>
            <a:ext cx="1584176" cy="1387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93" y="2910260"/>
            <a:ext cx="1533435" cy="1617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966" y="2907782"/>
            <a:ext cx="1646828" cy="1619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" r="1978"/>
          <a:stretch/>
        </p:blipFill>
        <p:spPr>
          <a:xfrm>
            <a:off x="3726977" y="2907782"/>
            <a:ext cx="1675518" cy="1619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052736"/>
          </a:xfrm>
        </p:spPr>
        <p:txBody>
          <a:bodyPr>
            <a:prstTxWarp prst="textTriangle">
              <a:avLst/>
            </a:prstTxWarp>
            <a:normAutofit/>
          </a:bodyPr>
          <a:lstStyle/>
          <a:p>
            <a:r>
              <a:rPr lang="uk-UA" sz="3600" b="1" dirty="0" smtClean="0">
                <a:solidFill>
                  <a:srgbClr val="005426"/>
                </a:solidFill>
              </a:rPr>
              <a:t>  Технологія виготовлення виробу</a:t>
            </a:r>
            <a:endParaRPr lang="ru-RU" sz="3600" b="1" dirty="0">
              <a:solidFill>
                <a:srgbClr val="005426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4" t="9855" r="7890" b="12181"/>
          <a:stretch/>
        </p:blipFill>
        <p:spPr>
          <a:xfrm>
            <a:off x="5609008" y="2910260"/>
            <a:ext cx="1667250" cy="1617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4" t="11959" r="13199" b="10836"/>
          <a:stretch/>
        </p:blipFill>
        <p:spPr>
          <a:xfrm>
            <a:off x="7445624" y="2910260"/>
            <a:ext cx="1534469" cy="1617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4" t="12343" r="15370" b="10572"/>
          <a:stretch/>
        </p:blipFill>
        <p:spPr>
          <a:xfrm>
            <a:off x="161037" y="4879385"/>
            <a:ext cx="1568545" cy="1718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4" r="11644" b="5120"/>
          <a:stretch/>
        </p:blipFill>
        <p:spPr>
          <a:xfrm>
            <a:off x="1951486" y="4879385"/>
            <a:ext cx="1656184" cy="1718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9" t="7716" r="9744" b="12963"/>
          <a:stretch/>
        </p:blipFill>
        <p:spPr>
          <a:xfrm>
            <a:off x="3811136" y="4879386"/>
            <a:ext cx="1507199" cy="1718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89" t="6133" r="23782" b="4266"/>
          <a:stretch/>
        </p:blipFill>
        <p:spPr>
          <a:xfrm>
            <a:off x="5466033" y="4745987"/>
            <a:ext cx="979216" cy="1851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7" t="7243" r="22240" b="6891"/>
          <a:stretch/>
        </p:blipFill>
        <p:spPr>
          <a:xfrm>
            <a:off x="6664438" y="4745987"/>
            <a:ext cx="877715" cy="1851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5" t="5109" r="10963" b="7424"/>
          <a:stretch/>
        </p:blipFill>
        <p:spPr>
          <a:xfrm>
            <a:off x="7730413" y="4745986"/>
            <a:ext cx="1249680" cy="1850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2930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5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85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85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85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85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85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85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85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85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9850"/>
                            </p:stCondLst>
                            <p:childTnLst>
                              <p:par>
                                <p:cTn id="4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850"/>
                            </p:stCondLst>
                            <p:childTnLst>
                              <p:par>
                                <p:cTn id="5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850"/>
                            </p:stCondLst>
                            <p:childTnLst>
                              <p:par>
                                <p:cTn id="5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850"/>
                            </p:stCondLst>
                            <p:childTnLst>
                              <p:par>
                                <p:cTn id="6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850"/>
                            </p:stCondLst>
                            <p:childTnLst>
                              <p:par>
                                <p:cTn id="6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9850"/>
                            </p:stCondLst>
                            <p:childTnLst>
                              <p:par>
                                <p:cTn id="6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850"/>
                            </p:stCondLst>
                            <p:childTnLst>
                              <p:par>
                                <p:cTn id="7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flip="none" rotWithShape="1">
          <a:gsLst>
            <a:gs pos="51000">
              <a:srgbClr val="ECC8DF">
                <a:alpha val="65000"/>
                <a:lumMod val="93000"/>
                <a:lumOff val="7000"/>
              </a:srgbClr>
            </a:gs>
            <a:gs pos="2000">
              <a:schemeClr val="tx2">
                <a:lumMod val="40000"/>
                <a:lumOff val="60000"/>
              </a:schemeClr>
            </a:gs>
            <a:gs pos="2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"/>
          <a:stretch/>
        </p:blipFill>
        <p:spPr>
          <a:xfrm>
            <a:off x="5724128" y="188639"/>
            <a:ext cx="2520280" cy="3263645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95536" y="321011"/>
            <a:ext cx="4721098" cy="2998899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" r="38"/>
          <a:stretch/>
        </p:blipFill>
        <p:spPr>
          <a:xfrm>
            <a:off x="4137642" y="3706851"/>
            <a:ext cx="4320480" cy="2824563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"/>
          <a:stretch/>
        </p:blipFill>
        <p:spPr>
          <a:xfrm>
            <a:off x="172457" y="3706851"/>
            <a:ext cx="3638154" cy="2506018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88577875"/>
      </p:ext>
    </p:extLst>
  </p:cSld>
  <p:clrMapOvr>
    <a:masterClrMapping/>
  </p:clrMapOvr>
  <p:transition spd="slow">
    <p:wip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id="13" nodeType="after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1500"/>
                            </p:stCondLst>
                            <p:childTnLst>
                              <p:par>
                                <p:cTn fill="hold" id="17" nodeType="after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" r="35"/>
          <a:stretch/>
        </p:blipFill>
        <p:spPr>
          <a:xfrm>
            <a:off x="2568327" y="1052736"/>
            <a:ext cx="3814762" cy="5596604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05800" cy="864096"/>
          </a:xfrm>
        </p:spPr>
        <p:txBody>
          <a:bodyPr>
            <a:prstTxWarp prst="textWave1">
              <a:avLst/>
            </a:prstTxWarp>
          </a:bodyPr>
          <a:lstStyle/>
          <a:p>
            <a:pPr algn="just"/>
            <a:r>
              <a:rPr dirty="0" lang="ru-RU" smtClean="0"/>
              <a:t>      </a:t>
            </a:r>
            <a:r>
              <a:rPr b="1" dirty="0" lang="ru-RU" smtClean="0">
                <a:solidFill>
                  <a:schemeClr val="tx2">
                    <a:lumMod val="75000"/>
                  </a:schemeClr>
                </a:solidFill>
              </a:rPr>
              <a:t>«В</a:t>
            </a:r>
            <a:r>
              <a:rPr b="1" dirty="0" err="1" lang="uk-UA" smtClean="0">
                <a:solidFill>
                  <a:schemeClr val="tx2">
                    <a:lumMod val="75000"/>
                  </a:schemeClr>
                </a:solidFill>
              </a:rPr>
              <a:t>ізерунок</a:t>
            </a:r>
            <a:r>
              <a:rPr b="1" dirty="0" lang="uk-UA" smtClean="0">
                <a:solidFill>
                  <a:schemeClr val="tx2">
                    <a:lumMod val="75000"/>
                  </a:schemeClr>
                </a:solidFill>
              </a:rPr>
              <a:t> настрою»</a:t>
            </a:r>
            <a:endParaRPr dirty="0" lang="ru-RU"/>
          </a:p>
        </p:txBody>
      </p:sp>
    </p:spTree>
    <p:extLst>
      <p:ext uri="{BB962C8B-B14F-4D97-AF65-F5344CB8AC3E}">
        <p14:creationId xmlns:p14="http://schemas.microsoft.com/office/powerpoint/2010/main" val="111428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600" spd="slow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1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350"/>
                            </p:stCondLst>
                            <p:childTnLst>
                              <p:par>
                                <p:cTn fill="hold" id="13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20880" cy="864096"/>
          </a:xfrm>
        </p:spPr>
        <p:txBody>
          <a:bodyPr>
            <a:prstTxWarp prst="textWave1">
              <a:avLst/>
            </a:prstTxWarp>
            <a:normAutofit/>
          </a:bodyPr>
          <a:lstStyle/>
          <a:p>
            <a:r>
              <a:rPr dirty="0" lang="uk-UA" smtClean="0"/>
              <a:t>   </a:t>
            </a:r>
            <a:r>
              <a:rPr b="1" dirty="0" lang="uk-UA" smtClean="0">
                <a:solidFill>
                  <a:schemeClr val="tx2">
                    <a:lumMod val="75000"/>
                  </a:schemeClr>
                </a:solidFill>
              </a:rPr>
              <a:t>«Візерунок настрою»</a:t>
            </a:r>
            <a:endParaRPr dirty="0"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"/>
          <a:stretch/>
        </p:blipFill>
        <p:spPr>
          <a:xfrm>
            <a:off x="2570609" y="1052736"/>
            <a:ext cx="3943350" cy="5529264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13" name="32-конечная звезда 12"/>
          <p:cNvSpPr/>
          <p:nvPr/>
        </p:nvSpPr>
        <p:spPr>
          <a:xfrm>
            <a:off x="6372201" y="1052736"/>
            <a:ext cx="2771800" cy="2520280"/>
          </a:xfrm>
          <a:prstGeom prst="star32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just"/>
            <a:r>
              <a:rPr dirty="0" lang="uk-UA" smtClean="0" sz="1400">
                <a:solidFill>
                  <a:srgbClr val="005426"/>
                </a:solidFill>
              </a:rPr>
              <a:t>УПЕВНЕНІСТЬ</a:t>
            </a:r>
            <a:endParaRPr dirty="0" lang="ru-RU" sz="1400">
              <a:solidFill>
                <a:srgbClr val="005426"/>
              </a:solidFill>
            </a:endParaRPr>
          </a:p>
        </p:txBody>
      </p:sp>
      <p:sp>
        <p:nvSpPr>
          <p:cNvPr id="14" name="32-конечная звезда 13"/>
          <p:cNvSpPr/>
          <p:nvPr/>
        </p:nvSpPr>
        <p:spPr>
          <a:xfrm>
            <a:off x="6300192" y="3817368"/>
            <a:ext cx="2843807" cy="2764632"/>
          </a:xfrm>
          <a:prstGeom prst="star32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just"/>
            <a:r>
              <a:rPr dirty="0" lang="uk-UA" smtClean="0" sz="1400">
                <a:solidFill>
                  <a:srgbClr val="FFFF00"/>
                </a:solidFill>
              </a:rPr>
              <a:t>ЗБУДЖЕНІСТЬ.</a:t>
            </a:r>
          </a:p>
          <a:p>
            <a:pPr algn="just"/>
            <a:r>
              <a:rPr dirty="0" lang="uk-UA" smtClean="0" sz="1400">
                <a:solidFill>
                  <a:srgbClr val="FFFF00"/>
                </a:solidFill>
              </a:rPr>
              <a:t>ЕНЕРГІЙНІСТЬ,</a:t>
            </a:r>
          </a:p>
          <a:p>
            <a:pPr algn="just"/>
            <a:r>
              <a:rPr dirty="0" lang="uk-UA" smtClean="0" sz="1400">
                <a:solidFill>
                  <a:srgbClr val="FFFF00"/>
                </a:solidFill>
              </a:rPr>
              <a:t>АКТИВНІСТЬ</a:t>
            </a:r>
          </a:p>
          <a:p>
            <a:pPr algn="ctr"/>
            <a:endParaRPr dirty="0" lang="ru-RU" sz="1400">
              <a:solidFill>
                <a:srgbClr val="FFFF00"/>
              </a:solidFill>
            </a:endParaRPr>
          </a:p>
        </p:txBody>
      </p:sp>
      <p:sp>
        <p:nvSpPr>
          <p:cNvPr id="15" name="32-конечная звезда 14"/>
          <p:cNvSpPr/>
          <p:nvPr/>
        </p:nvSpPr>
        <p:spPr>
          <a:xfrm>
            <a:off x="107504" y="764704"/>
            <a:ext cx="2304256" cy="2016224"/>
          </a:xfrm>
          <a:prstGeom prst="star32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just"/>
            <a:r>
              <a:rPr dirty="0" lang="uk-UA" smtClean="0" sz="1600">
                <a:solidFill>
                  <a:srgbClr val="FFFF00"/>
                </a:solidFill>
              </a:rPr>
              <a:t>СПОКІЙ,</a:t>
            </a:r>
          </a:p>
          <a:p>
            <a:pPr algn="just"/>
            <a:r>
              <a:rPr dirty="0" lang="uk-UA" smtClean="0" sz="1600">
                <a:solidFill>
                  <a:srgbClr val="FFFF00"/>
                </a:solidFill>
              </a:rPr>
              <a:t>ЗАДОВО-ЛЕННЯ</a:t>
            </a:r>
            <a:endParaRPr dirty="0" lang="ru-RU" sz="1600">
              <a:solidFill>
                <a:srgbClr val="0070C0"/>
              </a:solidFill>
            </a:endParaRPr>
          </a:p>
        </p:txBody>
      </p:sp>
      <p:sp>
        <p:nvSpPr>
          <p:cNvPr id="16" name="32-конечная звезда 15"/>
          <p:cNvSpPr/>
          <p:nvPr/>
        </p:nvSpPr>
        <p:spPr>
          <a:xfrm>
            <a:off x="0" y="2780928"/>
            <a:ext cx="2699792" cy="2232248"/>
          </a:xfrm>
          <a:prstGeom prst="star32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just"/>
            <a:r>
              <a:rPr dirty="0" lang="uk-UA" smtClean="0" sz="1400">
                <a:solidFill>
                  <a:schemeClr val="tx1">
                    <a:lumMod val="95000"/>
                    <a:lumOff val="5000"/>
                  </a:schemeClr>
                </a:solidFill>
              </a:rPr>
              <a:t>АКТИВНІСТЬ</a:t>
            </a:r>
            <a:r>
              <a:rPr dirty="0" lang="uk-UA" sz="140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endParaRPr dirty="0" lang="uk-UA" smtClean="0" sz="1400">
              <a:solidFill>
                <a:srgbClr val="0070C0"/>
              </a:solidFill>
            </a:endParaRPr>
          </a:p>
          <a:p>
            <a:pPr algn="just"/>
            <a:r>
              <a:rPr dirty="0" lang="uk-UA" smtClean="0" sz="1400">
                <a:solidFill>
                  <a:schemeClr val="tx1">
                    <a:lumMod val="95000"/>
                    <a:lumOff val="5000"/>
                  </a:schemeClr>
                </a:solidFill>
              </a:rPr>
              <a:t>БАЖАННЯ</a:t>
            </a:r>
            <a:r>
              <a:rPr dirty="0" lang="uk-UA" smtClean="0" sz="1400">
                <a:solidFill>
                  <a:srgbClr val="0070C0"/>
                </a:solidFill>
              </a:rPr>
              <a:t> </a:t>
            </a:r>
            <a:r>
              <a:rPr dirty="0" lang="uk-UA" smtClean="0" sz="1400">
                <a:solidFill>
                  <a:schemeClr val="tx1">
                    <a:lumMod val="95000"/>
                    <a:lumOff val="5000"/>
                  </a:schemeClr>
                </a:solidFill>
              </a:rPr>
              <a:t>СПІЛКУВАТИ-СЯ</a:t>
            </a:r>
            <a:r>
              <a:rPr dirty="0" lang="uk-UA" smtClean="0" sz="1400">
                <a:solidFill>
                  <a:srgbClr val="0070C0"/>
                </a:solidFill>
              </a:rPr>
              <a:t>, </a:t>
            </a:r>
            <a:r>
              <a:rPr dirty="0" lang="uk-UA" smtClean="0" sz="1400">
                <a:solidFill>
                  <a:schemeClr val="tx1">
                    <a:lumMod val="95000"/>
                    <a:lumOff val="5000"/>
                  </a:schemeClr>
                </a:solidFill>
              </a:rPr>
              <a:t>ВЕСЕЛІСТЬ</a:t>
            </a:r>
            <a:r>
              <a:rPr dirty="0" lang="uk-UA" smtClean="0" sz="1400">
                <a:solidFill>
                  <a:srgbClr val="0070C0"/>
                </a:solidFill>
              </a:rPr>
              <a:t> </a:t>
            </a:r>
          </a:p>
          <a:p>
            <a:pPr algn="ctr"/>
            <a:endParaRPr dirty="0" lang="ru-RU" sz="1400">
              <a:solidFill>
                <a:srgbClr val="0070C0"/>
              </a:solidFill>
            </a:endParaRPr>
          </a:p>
        </p:txBody>
      </p:sp>
      <p:sp>
        <p:nvSpPr>
          <p:cNvPr id="17" name="32-конечная звезда 16"/>
          <p:cNvSpPr/>
          <p:nvPr/>
        </p:nvSpPr>
        <p:spPr>
          <a:xfrm>
            <a:off x="107504" y="5013176"/>
            <a:ext cx="2463106" cy="1844824"/>
          </a:xfrm>
          <a:prstGeom prst="star32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just"/>
            <a:r>
              <a:rPr dirty="0" lang="uk-UA" smtClean="0" sz="1600">
                <a:solidFill>
                  <a:schemeClr val="tx1"/>
                </a:solidFill>
              </a:rPr>
              <a:t>НЕЙТРАЛЬ-НІСТЬ</a:t>
            </a:r>
            <a:endParaRPr dirty="0" lang="ru-RU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33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600" spd="slow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3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5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8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1500"/>
                            </p:stCondLst>
                            <p:childTnLst>
                              <p:par>
                                <p:cTn fill="hold" grpId="0" id="21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5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6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27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2500"/>
                            </p:stCondLst>
                            <p:childTnLst>
                              <p:par>
                                <p:cTn fill="hold" grpId="0" id="33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5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6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7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3"/>
      <p:bldP animBg="1" grpId="0" spid="14"/>
      <p:bldP animBg="1" grpId="0" spid="15"/>
      <p:bldP animBg="1" grpId="0" spid="16"/>
      <p:bldP animBg="1" grpId="0" spid="17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 shadeToTitle="1"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2123728" y="1556792"/>
            <a:ext cx="5328592" cy="3312368"/>
          </a:xfrm>
          <a:prstGeom prst="snip2Diag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uk-UA" sz="3200" b="1" dirty="0" smtClean="0">
                <a:solidFill>
                  <a:srgbClr val="005426"/>
                </a:solidFill>
              </a:rPr>
              <a:t>«Лише після невтомної  праці  виявиться </a:t>
            </a:r>
            <a:r>
              <a:rPr lang="uk-UA" sz="3200" b="1" dirty="0" smtClean="0">
                <a:solidFill>
                  <a:srgbClr val="005426"/>
                </a:solidFill>
              </a:rPr>
              <a:t>талант»</a:t>
            </a:r>
            <a:endParaRPr lang="uk-UA" sz="3200" b="1" dirty="0" smtClean="0">
              <a:solidFill>
                <a:srgbClr val="005426"/>
              </a:solidFill>
            </a:endParaRPr>
          </a:p>
          <a:p>
            <a:pPr algn="r"/>
            <a:r>
              <a:rPr lang="uk-UA" sz="2400" b="1" dirty="0" smtClean="0">
                <a:solidFill>
                  <a:srgbClr val="005426"/>
                </a:solidFill>
              </a:rPr>
              <a:t>Народна мудрість</a:t>
            </a:r>
            <a:endParaRPr lang="ru-RU" sz="2400" b="1" dirty="0">
              <a:solidFill>
                <a:srgbClr val="005426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696" y="3429002"/>
            <a:ext cx="2573208" cy="25166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10520" y="3224521"/>
            <a:ext cx="6858000" cy="4089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231231" y="3231231"/>
            <a:ext cx="6857999" cy="3955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2" y="6453336"/>
            <a:ext cx="8669744" cy="3604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8735039" cy="40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195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42" y="0"/>
            <a:ext cx="9161160" cy="70294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23728" y="476672"/>
            <a:ext cx="6840760" cy="1224136"/>
          </a:xfrm>
        </p:spPr>
        <p:txBody>
          <a:bodyPr>
            <a:prstTxWarp prst="textChevron">
              <a:avLst/>
            </a:prstTxWarp>
            <a:normAutofit/>
            <a:scene3d>
              <a:camera prst="perspectiveContrastingRightFacing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</a:t>
            </a:r>
            <a:r>
              <a:rPr lang="ru-RU" sz="4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Дякую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 </a:t>
            </a:r>
            <a:r>
              <a:rPr lang="ru-RU" sz="48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увагу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373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82" y="-99391"/>
            <a:ext cx="9179298" cy="695739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409" y="515069"/>
            <a:ext cx="1269841" cy="7873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-16778"/>
            <a:ext cx="916384" cy="61334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4437112"/>
            <a:ext cx="2664296" cy="266429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-99391"/>
            <a:ext cx="555426" cy="443508"/>
          </a:xfrm>
          <a:prstGeom prst="rect">
            <a:avLst/>
          </a:prstGeom>
        </p:spPr>
      </p:pic>
      <p:pic>
        <p:nvPicPr>
          <p:cNvPr id="3" name="Prohlada_i_lish_zvuki_vodi_-_krasivaya_muzika__(get-tun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771800" y="61317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65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6976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844824"/>
            <a:ext cx="3552898" cy="37444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5575"/>
            <a:ext cx="2915816" cy="69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8673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bg2">
                <a:alpha val="9000"/>
              </a:schemeClr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74000">
              <a:srgbClr val="C50849"/>
            </a:gs>
            <a:gs pos="80000">
              <a:schemeClr val="accent6">
                <a:lumMod val="20000"/>
                <a:lumOff val="80000"/>
              </a:schemeClr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14976"/>
            <a:ext cx="2497639" cy="3002701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525642"/>
            <a:ext cx="2646145" cy="30689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005064"/>
            <a:ext cx="3012565" cy="25895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05063"/>
            <a:ext cx="2732626" cy="2589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61" y="214976"/>
            <a:ext cx="2016224" cy="3214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1" y="980728"/>
            <a:ext cx="2298371" cy="2236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" b="18323"/>
          <a:stretch/>
        </p:blipFill>
        <p:spPr>
          <a:xfrm>
            <a:off x="4788024" y="980728"/>
            <a:ext cx="1959796" cy="2236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9138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64999">
              <a:srgbClr val="F0EBD5"/>
            </a:gs>
            <a:gs pos="100000">
              <a:srgbClr val="D1C39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05525"/>
            <a:ext cx="2679820" cy="5743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8"/>
          <a:stretch/>
        </p:blipFill>
        <p:spPr>
          <a:xfrm>
            <a:off x="339051" y="1268760"/>
            <a:ext cx="2561241" cy="4353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" t="590" r="4137" b="-590"/>
          <a:stretch/>
        </p:blipFill>
        <p:spPr>
          <a:xfrm>
            <a:off x="3059832" y="2996952"/>
            <a:ext cx="2808312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236762"/>
            <a:ext cx="2815983" cy="4353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7756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alpha val="0"/>
                <a:lumMod val="0"/>
                <a:lumOff val="100000"/>
              </a:schemeClr>
            </a:gs>
            <a:gs pos="13000">
              <a:srgbClr val="BD922A"/>
            </a:gs>
            <a:gs pos="19000">
              <a:srgbClr val="BD922A"/>
            </a:gs>
            <a:gs pos="63000">
              <a:srgbClr val="FBE4AE"/>
            </a:gs>
            <a:gs pos="67000">
              <a:srgbClr val="BD922A"/>
            </a:gs>
            <a:gs pos="78000">
              <a:srgbClr val="835E17"/>
            </a:gs>
            <a:gs pos="82001">
              <a:srgbClr val="A28949"/>
            </a:gs>
            <a:gs pos="92000">
              <a:srgbClr val="FAE3B7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566" y="0"/>
            <a:ext cx="2994571" cy="1052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201926"/>
            <a:ext cx="2592289" cy="28751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236492"/>
            <a:ext cx="4104456" cy="2484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01926"/>
            <a:ext cx="2550046" cy="28751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988840"/>
            <a:ext cx="2664296" cy="4176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748279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-2234053" y="3174459"/>
            <a:ext cx="5184576" cy="65309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41762">
            <a:off x="6070902" y="3145346"/>
            <a:ext cx="5190978" cy="71361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84" y="284862"/>
            <a:ext cx="3189731" cy="32970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225" r="3571" b="9101"/>
          <a:stretch/>
        </p:blipFill>
        <p:spPr>
          <a:xfrm>
            <a:off x="4543424" y="404664"/>
            <a:ext cx="3700983" cy="25827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2" t="6949" r="5719" b="8667"/>
          <a:stretch/>
        </p:blipFill>
        <p:spPr>
          <a:xfrm>
            <a:off x="4781648" y="3429000"/>
            <a:ext cx="3462759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40" y="3874784"/>
            <a:ext cx="3652936" cy="272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2058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1664</TotalTime>
  <Words>214</Words>
  <Application>Microsoft Office PowerPoint</Application>
  <PresentationFormat>Экран (4:3)</PresentationFormat>
  <Paragraphs>50</Paragraphs>
  <Slides>29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 Майстер-клас  з елементами уроку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Паперопластика</vt:lpstr>
      <vt:lpstr>                Квілінг</vt:lpstr>
      <vt:lpstr>              Орігамі</vt:lpstr>
      <vt:lpstr>      Роботи з серветками</vt:lpstr>
      <vt:lpstr>           Для роботи потрібно </vt:lpstr>
      <vt:lpstr>  Технологія виготовлення виробу</vt:lpstr>
      <vt:lpstr>Презентация PowerPoint</vt:lpstr>
      <vt:lpstr>      «Візерунок настрою»</vt:lpstr>
      <vt:lpstr>   «Візерунок настрою»</vt:lpstr>
      <vt:lpstr>Презентация PowerPoint</vt:lpstr>
      <vt:lpstr>      Дякую за увагу!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Майстер-клас      з елементами уроку                      </dc:title>
  <dc:creator>User</dc:creator>
  <cp:lastModifiedBy>Windows User</cp:lastModifiedBy>
  <cp:revision>163</cp:revision>
  <dcterms:created xsi:type="dcterms:W3CDTF">2012-01-08T16:09:28Z</dcterms:created>
  <dcterms:modified xsi:type="dcterms:W3CDTF">2013-10-20T16:38:31Z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28735254</vt:lpwstr>
  </property>
  <property fmtid="{D5CDD505-2E9C-101B-9397-08002B2CF9AE}" name="NXPowerLiteVersion" pid="3">
    <vt:lpwstr>D4.1.4</vt:lpwstr>
  </property>
</Properties>
</file>