
<file path=[Content_Types].xml><?xml version="1.0" encoding="utf-8"?>
<Types xmlns="http://schemas.openxmlformats.org/package/2006/content-types">
  <Override ContentType="application/vnd.openxmlformats-officedocument.presentationml.slideMaster+xml" PartName="/ppt/slideMasters/slideMaster3.xml"/>
  <Override ContentType="application/vnd.openxmlformats-officedocument.presentationml.slideLayout+xml" PartName="/ppt/slideLayouts/slideLayout39.xml"/>
  <Override ContentType="application/vnd.openxmlformats-officedocument.theme+xml" PartName="/ppt/theme/theme5.xml"/>
  <Override ContentType="application/vnd.openxmlformats-officedocument.presentationml.slideLayout+xml" PartName="/ppt/slideLayouts/slideLayout57.xml"/>
  <Override ContentType="application/vnd.openxmlformats-officedocument.presentationml.slideLayout+xml" PartName="/ppt/slideLayouts/slideLayout86.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28.xml"/>
  <Override ContentType="application/vnd.openxmlformats-officedocument.presentationml.slideLayout+xml" PartName="/ppt/slideLayouts/slideLayout46.xml"/>
  <Override ContentType="application/vnd.openxmlformats-officedocument.presentationml.slideLayout+xml" PartName="/ppt/slideLayouts/slideLayout64.xml"/>
  <Override ContentType="application/vnd.openxmlformats-officedocument.presentationml.slideLayout+xml" PartName="/ppt/slideLayouts/slideLayout75.xml"/>
  <Override ContentType="application/vnd.openxmlformats-officedocument.presentationml.slideLayout+xml" PartName="/ppt/slideLayouts/slideLayout93.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5.xml"/>
  <Override ContentType="application/vnd.openxmlformats-officedocument.presentationml.slideLayout+xml" PartName="/ppt/slideLayouts/slideLayout53.xml"/>
  <Override ContentType="application/vnd.openxmlformats-officedocument.presentationml.slideLayout+xml" PartName="/ppt/slideLayouts/slideLayout82.xml"/>
  <Default ContentType="application/xml" Extension="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3.xml"/>
  <Override ContentType="application/vnd.openxmlformats-officedocument.presentationml.slideLayout+xml" PartName="/ppt/slideLayouts/slideLayout24.xml"/>
  <Override ContentType="application/vnd.openxmlformats-officedocument.presentationml.slideLayout+xml" PartName="/ppt/slideLayouts/slideLayout42.xml"/>
  <Override ContentType="application/vnd.openxmlformats-officedocument.presentationml.slideLayout+xml" PartName="/ppt/slideLayouts/slideLayout60.xml"/>
  <Override ContentType="application/vnd.openxmlformats-officedocument.presentationml.slideLayout+xml" PartName="/ppt/slideLayouts/slideLayout71.xml"/>
  <Override ContentType="application/vnd.openxmlformats-officedocument.themeOverride+xml" PartName="/ppt/theme/themeOverride1.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presentationml.slideLayout+xml" PartName="/ppt/slideLayouts/slideLayout20.xml"/>
  <Override ContentType="application/vnd.openxmlformats-officedocument.presentationml.slideLayout+xml" PartName="/ppt/slideLayouts/slideLayout31.xml"/>
  <Override ContentType="application/vnd.openxmlformats-officedocument.presentationml.slideMaster+xml" PartName="/ppt/slideMasters/slideMaster8.xml"/>
  <Override ContentType="application/vnd.openxmlformats-officedocument.presentationml.slideMaster+xml" PartName="/ppt/slideMasters/slideMaster4.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theme+xml" PartName="/ppt/theme/theme6.xml"/>
  <Override ContentType="application/vnd.openxmlformats-officedocument.presentationml.slideLayout+xml" PartName="/ppt/slideLayouts/slideLayout69.xml"/>
  <Override ContentType="application/vnd.openxmlformats-officedocument.presentationml.slideLayout+xml" PartName="/ppt/slideLayouts/slideLayout87.xml"/>
  <Override ContentType="application/vnd.openxmlformats-officedocument.presentationml.slideLayout+xml" PartName="/ppt/slideLayouts/slideLayout98.xml"/>
  <Override ContentType="application/vnd.openxmlformats-officedocument.theme+xml" PartName="/ppt/theme/theme10.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Override ContentType="application/vnd.openxmlformats-officedocument.presentationml.slideLayout+xml" PartName="/ppt/slideLayouts/slideLayout29.xml"/>
  <Override ContentType="application/vnd.openxmlformats-officedocument.presentationml.slideLayout+xml" PartName="/ppt/slideLayouts/slideLayout58.xml"/>
  <Override ContentType="application/vnd.openxmlformats-officedocument.presentationml.slideLayout+xml" PartName="/ppt/slideLayouts/slideLayout76.xml"/>
  <Default ContentType="image/png" Extension="png"/>
  <Override ContentType="application/vnd.openxmlformats-officedocument.presentationml.presProps+xml" PartName="/ppt/presProps.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36.xml"/>
  <Override ContentType="application/vnd.openxmlformats-officedocument.presentationml.slideLayout+xml" PartName="/ppt/slideLayouts/slideLayout47.xml"/>
  <Override ContentType="application/vnd.openxmlformats-officedocument.presentationml.slideLayout+xml" PartName="/ppt/slideLayouts/slideLayout65.xml"/>
  <Override ContentType="application/vnd.openxmlformats-officedocument.presentationml.slideLayout+xml" PartName="/ppt/slideLayouts/slideLayout83.xml"/>
  <Override ContentType="application/vnd.openxmlformats-officedocument.presentationml.slideLayout+xml" PartName="/ppt/slideLayouts/slideLayout94.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Layout+xml" PartName="/ppt/slideLayouts/slideLayout3.xml"/>
  <Default ContentType="image/jpeg" Extension="jpeg"/>
  <Override ContentType="application/vnd.openxmlformats-officedocument.presentationml.slideLayout+xml" PartName="/ppt/slideLayouts/slideLayout16.xml"/>
  <Override ContentType="application/vnd.openxmlformats-officedocument.presentationml.slideLayout+xml" PartName="/ppt/slideLayouts/slideLayout25.xml"/>
  <Override ContentType="application/vnd.openxmlformats-officedocument.presentationml.slideLayout+xml" PartName="/ppt/slideLayouts/slideLayout34.xml"/>
  <Override ContentType="application/vnd.openxmlformats-officedocument.presentationml.slideLayout+xml" PartName="/ppt/slideLayouts/slideLayout43.xml"/>
  <Override ContentType="application/vnd.openxmlformats-officedocument.presentationml.slideLayout+xml" PartName="/ppt/slideLayouts/slideLayout54.xml"/>
  <Override ContentType="application/vnd.openxmlformats-officedocument.presentationml.slideLayout+xml" PartName="/ppt/slideLayouts/slideLayout63.xml"/>
  <Override ContentType="application/vnd.openxmlformats-officedocument.presentationml.slideLayout+xml" PartName="/ppt/slideLayouts/slideLayout72.xml"/>
  <Override ContentType="application/vnd.openxmlformats-officedocument.presentationml.slideLayout+xml" PartName="/ppt/slideLayouts/slideLayout81.xml"/>
  <Override ContentType="application/vnd.openxmlformats-officedocument.presentationml.slideLayout+xml" PartName="/ppt/slideLayouts/slideLayout90.xml"/>
  <Override ContentType="application/vnd.openxmlformats-officedocument.presentationml.slideLayout+xml" PartName="/ppt/slideLayouts/slideLayout92.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Layout+xml" PartName="/ppt/slideLayouts/slideLayout1.xml"/>
  <Override ContentType="application/vnd.openxmlformats-officedocument.presentationml.slideLayout+xml" PartName="/ppt/slideLayouts/slideLayout14.xml"/>
  <Override ContentType="application/vnd.openxmlformats-officedocument.presentationml.slideLayout+xml" PartName="/ppt/slideLayouts/slideLayout23.xml"/>
  <Override ContentType="application/vnd.openxmlformats-officedocument.presentationml.slideLayout+xml" PartName="/ppt/slideLayouts/slideLayout32.xml"/>
  <Override ContentType="application/vnd.openxmlformats-officedocument.presentationml.slideLayout+xml" PartName="/ppt/slideLayouts/slideLayout41.xml"/>
  <Override ContentType="application/vnd.openxmlformats-officedocument.presentationml.slideLayout+xml" PartName="/ppt/slideLayouts/slideLayout52.xml"/>
  <Override ContentType="application/vnd.openxmlformats-officedocument.presentationml.slideLayout+xml" PartName="/ppt/slideLayouts/slideLayout61.xml"/>
  <Override ContentType="application/vnd.openxmlformats-officedocument.presentationml.slideLayout+xml" PartName="/ppt/slideLayouts/slideLayout70.xml"/>
  <Override ContentType="application/vnd.openxmlformats-officedocument.themeOverride+xml" PartName="/ppt/theme/themeOverride2.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0.xml"/>
  <Override ContentType="application/vnd.openxmlformats-officedocument.presentationml.slideMaster+xml" PartName="/ppt/slideMasters/slideMaster9.xml"/>
  <Override ContentType="application/vnd.openxmlformats-officedocument.presentationml.slideLayout+xml" PartName="/ppt/slideLayouts/slideLayout10.xml"/>
  <Default ContentType="image/gif" Extension="gif"/>
  <Override ContentType="application/vnd.openxmlformats-officedocument.presentationml.slideMaster+xml" PartName="/ppt/slideMasters/slideMaster7.xml"/>
  <Override ContentType="application/vnd.openxmlformats-officedocument.presentationml.slideLayout+xml" PartName="/ppt/slideLayouts/slideLayout99.xml"/>
  <Override ContentType="application/vnd.openxmlformats-officedocument.theme+xml" PartName="/ppt/theme/theme9.xml"/>
  <Override ContentType="application/vnd.openxmlformats-officedocument.presentationml.slideMaster+xml" PartName="/ppt/slideMasters/slideMaster5.xml"/>
  <Override ContentType="application/vnd.openxmlformats-officedocument.presentationml.slide+xml" PartName="/ppt/slides/slide8.xml"/>
  <Override ContentType="application/vnd.openxmlformats-officedocument.presentationml.slideLayout+xml" PartName="/ppt/slideLayouts/slideLayout59.xml"/>
  <Override ContentType="application/vnd.openxmlformats-officedocument.presentationml.slideLayout+xml" PartName="/ppt/slideLayouts/slideLayout68.xml"/>
  <Override ContentType="application/vnd.openxmlformats-officedocument.theme+xml" PartName="/ppt/theme/theme7.xml"/>
  <Override ContentType="application/vnd.openxmlformats-officedocument.presentationml.slideLayout+xml" PartName="/ppt/slideLayouts/slideLayout79.xml"/>
  <Override ContentType="application/vnd.openxmlformats-officedocument.presentationml.slideLayout+xml" PartName="/ppt/slideLayouts/slideLayout88.xml"/>
  <Override ContentType="application/vnd.openxmlformats-officedocument.presentationml.slideLayout+xml" PartName="/ppt/slideLayouts/slideLayout97.xml"/>
  <Override ContentType="application/vnd.openxmlformats-package.core-properties+xml" PartName="/docProps/core.xml"/>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Layout+xml" PartName="/ppt/slideLayouts/slideLayout48.xml"/>
  <Override ContentType="application/vnd.openxmlformats-officedocument.presentationml.slideLayout+xml" PartName="/ppt/slideLayouts/slideLayout66.xml"/>
  <Override ContentType="application/vnd.openxmlformats-officedocument.presentationml.slideLayout+xml" PartName="/ppt/slideLayouts/slideLayout77.xml"/>
  <Override ContentType="application/vnd.openxmlformats-officedocument.presentationml.slideLayout+xml" PartName="/ppt/slideLayouts/slideLayout95.xml"/>
  <Override ContentType="application/vnd.openxmlformats-officedocument.presentationml.slideMaster+xml" PartName="/ppt/slideMasters/slideMaster1.xml"/>
  <Override ContentType="application/vnd.openxmlformats-officedocument.presentationml.slideLayout+xml" PartName="/ppt/slideLayouts/slideLayout4.xml"/>
  <Override ContentType="application/vnd.openxmlformats-officedocument.theme+xml" PartName="/ppt/theme/theme3.xml"/>
  <Override ContentType="application/vnd.openxmlformats-officedocument.presentationml.slideLayout+xml" PartName="/ppt/slideLayouts/slideLayout37.xml"/>
  <Override ContentType="application/vnd.openxmlformats-officedocument.presentationml.slideLayout+xml" PartName="/ppt/slideLayouts/slideLayout55.xml"/>
  <Override ContentType="application/vnd.openxmlformats-officedocument.presentationml.slideLayout+xml" PartName="/ppt/slideLayouts/slideLayout84.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Layout+xml" PartName="/ppt/slideLayouts/slideLayout15.xml"/>
  <Override ContentType="application/vnd.openxmlformats-officedocument.presentationml.slideLayout+xml" PartName="/ppt/slideLayouts/slideLayout26.xml"/>
  <Override ContentType="application/vnd.openxmlformats-officedocument.presentationml.slideLayout+xml" PartName="/ppt/slideLayouts/slideLayout44.xml"/>
  <Override ContentType="application/vnd.openxmlformats-officedocument.presentationml.slideLayout+xml" PartName="/ppt/slideLayouts/slideLayout62.xml"/>
  <Override ContentType="application/vnd.openxmlformats-officedocument.presentationml.slideLayout+xml" PartName="/ppt/slideLayouts/slideLayout73.xml"/>
  <Override ContentType="application/vnd.openxmlformats-officedocument.presentationml.slideLayout+xml" PartName="/ppt/slideLayouts/slideLayout91.xml"/>
  <Override ContentType="application/vnd.openxmlformats-officedocument.themeOverride+xml" PartName="/ppt/theme/themeOverride3.xml"/>
  <Default ContentType="application/vnd.openxmlformats-package.relationships+xml" Extension="rels"/>
  <Override ContentType="application/vnd.openxmlformats-officedocument.presentationml.slideLayout+xml" PartName="/ppt/slideLayouts/slideLayout22.xml"/>
  <Override ContentType="application/vnd.openxmlformats-officedocument.presentationml.slideLayout+xml" PartName="/ppt/slideLayouts/slideLayout33.xml"/>
  <Override ContentType="application/vnd.openxmlformats-officedocument.presentationml.slideLayout+xml" PartName="/ppt/slideLayouts/slideLayout51.xml"/>
  <Override ContentType="application/vnd.openxmlformats-officedocument.presentationml.slideLayout+xml" PartName="/ppt/slideLayouts/slideLayout80.xml"/>
  <Override ContentType="application/vnd.openxmlformats-officedocument.presentationml.slide+xml" PartName="/ppt/slides/slide12.xml"/>
  <Override ContentType="application/vnd.openxmlformats-officedocument.presentationml.slideLayout+xml" PartName="/ppt/slideLayouts/slideLayout11.xml"/>
  <Override ContentType="application/vnd.openxmlformats-officedocument.presentationml.slideLayout+xml" PartName="/ppt/slideLayouts/slideLayout40.xml"/>
  <Override ContentType="application/vnd.openxmlformats-officedocument.presentationml.slideMaster+xml" PartName="/ppt/slideMasters/slideMaster6.xml"/>
  <Override ContentType="application/vnd.openxmlformats-officedocument.theme+xml" PartName="/ppt/theme/theme8.xml"/>
  <Override ContentType="application/vnd.openxmlformats-officedocument.presentationml.slideLayout+xml" PartName="/ppt/slideLayouts/slideLayout89.xml"/>
  <Override ContentType="application/vnd.openxmlformats-officedocument.presentationml.slide+xml" PartName="/ppt/slides/slide7.xml"/>
  <Override ContentType="application/vnd.openxmlformats-officedocument.presentationml.slideLayout+xml" PartName="/ppt/slideLayouts/slideLayout9.xml"/>
  <Override ContentType="application/vnd.openxmlformats-officedocument.presentationml.slideLayout+xml" PartName="/ppt/slideLayouts/slideLayout78.xml"/>
  <Override ContentType="application/vnd.openxmlformats-officedocument.presentationml.slideMaster+xml" PartName="/ppt/slideMasters/slideMaster2.xml"/>
  <Override ContentType="application/vnd.openxmlformats-officedocument.presentationml.slideLayout+xml" PartName="/ppt/slideLayouts/slideLayout38.xml"/>
  <Override ContentType="application/vnd.openxmlformats-officedocument.theme+xml" PartName="/ppt/theme/theme4.xml"/>
  <Override ContentType="application/vnd.openxmlformats-officedocument.presentationml.slideLayout+xml" PartName="/ppt/slideLayouts/slideLayout49.xml"/>
  <Override ContentType="application/vnd.openxmlformats-officedocument.presentationml.slideLayout+xml" PartName="/ppt/slideLayouts/slideLayout67.xml"/>
  <Override ContentType="application/vnd.openxmlformats-officedocument.presentationml.slideLayout+xml" PartName="/ppt/slideLayouts/slideLayout85.xml"/>
  <Override ContentType="application/vnd.openxmlformats-officedocument.presentationml.slideLayout+xml" PartName="/ppt/slideLayouts/slideLayout96.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Layout+xml" PartName="/ppt/slideLayouts/slideLayout5.xml"/>
  <Override ContentType="application/vnd.openxmlformats-officedocument.presentationml.slideLayout+xml" PartName="/ppt/slideLayouts/slideLayout27.xml"/>
  <Override ContentType="application/vnd.openxmlformats-officedocument.presentationml.slideLayout+xml" PartName="/ppt/slideLayouts/slideLayout45.xml"/>
  <Override ContentType="application/vnd.openxmlformats-officedocument.presentationml.slideLayout+xml" PartName="/ppt/slideLayouts/slideLayout56.xml"/>
  <Override ContentType="application/vnd.openxmlformats-officedocument.presentationml.slideLayout+xml" PartName="/ppt/slideLayouts/slideLayout74.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4" r:id="rId2"/>
    <p:sldMasterId id="2147483696" r:id="rId3"/>
    <p:sldMasterId id="2147483708" r:id="rId4"/>
    <p:sldMasterId id="2147483720" r:id="rId5"/>
    <p:sldMasterId id="2147483768" r:id="rId6"/>
    <p:sldMasterId id="2147483780" r:id="rId7"/>
    <p:sldMasterId id="2147483792" r:id="rId8"/>
    <p:sldMasterId id="2147483816" r:id="rId9"/>
  </p:sldMasterIdLst>
  <p:notesMasterIdLst>
    <p:notesMasterId r:id="rId29"/>
  </p:notesMasterIdLst>
  <p:sldIdLst>
    <p:sldId id="256" r:id="rId10"/>
    <p:sldId id="257" r:id="rId11"/>
    <p:sldId id="259" r:id="rId12"/>
    <p:sldId id="261" r:id="rId13"/>
    <p:sldId id="262" r:id="rId14"/>
    <p:sldId id="264" r:id="rId15"/>
    <p:sldId id="265" r:id="rId16"/>
    <p:sldId id="266" r:id="rId17"/>
    <p:sldId id="267" r:id="rId18"/>
    <p:sldId id="268" r:id="rId19"/>
    <p:sldId id="269" r:id="rId20"/>
    <p:sldId id="263" r:id="rId21"/>
    <p:sldId id="270" r:id="rId22"/>
    <p:sldId id="271" r:id="rId23"/>
    <p:sldId id="272" r:id="rId24"/>
    <p:sldId id="273" r:id="rId25"/>
    <p:sldId id="274" r:id="rId26"/>
    <p:sldId id="275" r:id="rId27"/>
    <p:sldId id="276"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0CB4"/>
    <a:srgbClr val="0D760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29" autoAdjust="0"/>
    <p:restoredTop sz="94660"/>
  </p:normalViewPr>
  <p:slideViewPr>
    <p:cSldViewPr>
      <p:cViewPr varScale="1">
        <p:scale>
          <a:sx n="74" d="100"/>
          <a:sy n="74" d="100"/>
        </p:scale>
        <p:origin x="-102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A8F3492F-C493-4F4C-8C18-BA7A4A9EC68E}" type="datetimeFigureOut">
              <a:rPr lang="ru-RU"/>
              <a:pPr>
                <a:defRPr/>
              </a:pPr>
              <a:t>15.04.2014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1201CE9-C385-4EB8-97F5-CE2BD025055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CB6EBC8-234C-4C87-8FED-1146D69248A3}" type="datetime1">
              <a:rPr lang="ru-RU"/>
              <a:pPr>
                <a:defRPr/>
              </a:pPr>
              <a:t>15.04.2014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6" name="Номер слайда 5"/>
          <p:cNvSpPr>
            <a:spLocks noGrp="1"/>
          </p:cNvSpPr>
          <p:nvPr>
            <p:ph type="sldNum" sz="quarter" idx="12"/>
          </p:nvPr>
        </p:nvSpPr>
        <p:spPr/>
        <p:txBody>
          <a:bodyPr/>
          <a:lstStyle>
            <a:lvl1pPr>
              <a:defRPr/>
            </a:lvl1pPr>
          </a:lstStyle>
          <a:p>
            <a:pPr>
              <a:defRPr/>
            </a:pPr>
            <a:fld id="{3D054607-5393-4AED-8EFA-D31A9F7F856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CF1ED51-99E9-4BF6-B6F9-7F86BB633FCC}" type="datetime1">
              <a:rPr lang="ru-RU"/>
              <a:pPr>
                <a:defRPr/>
              </a:pPr>
              <a:t>15.04.2014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6" name="Номер слайда 5"/>
          <p:cNvSpPr>
            <a:spLocks noGrp="1"/>
          </p:cNvSpPr>
          <p:nvPr>
            <p:ph type="sldNum" sz="quarter" idx="12"/>
          </p:nvPr>
        </p:nvSpPr>
        <p:spPr/>
        <p:txBody>
          <a:bodyPr/>
          <a:lstStyle>
            <a:lvl1pPr>
              <a:defRPr/>
            </a:lvl1pPr>
          </a:lstStyle>
          <a:p>
            <a:pPr>
              <a:defRPr/>
            </a:pPr>
            <a:fld id="{C15E2A63-1C4D-4E40-9CFF-74C43E82ADC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5CE9BEF-01D2-4C19-BDFB-7A5DF91B9337}" type="datetime1">
              <a:rPr lang="ru-RU"/>
              <a:pPr>
                <a:defRPr/>
              </a:pPr>
              <a:t>15.04.2014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6" name="Номер слайда 5"/>
          <p:cNvSpPr>
            <a:spLocks noGrp="1"/>
          </p:cNvSpPr>
          <p:nvPr>
            <p:ph type="sldNum" sz="quarter" idx="12"/>
          </p:nvPr>
        </p:nvSpPr>
        <p:spPr/>
        <p:txBody>
          <a:bodyPr/>
          <a:lstStyle>
            <a:lvl1pPr>
              <a:defRPr/>
            </a:lvl1pPr>
          </a:lstStyle>
          <a:p>
            <a:pPr>
              <a:defRPr/>
            </a:pPr>
            <a:fld id="{27301330-699B-4B0A-97BF-928B1EA54A94}"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19" name="Нижний колонтитул 18"/>
          <p:cNvSpPr>
            <a:spLocks noGrp="1"/>
          </p:cNvSpPr>
          <p:nvPr>
            <p:ph type="ftr" sz="quarter" idx="11"/>
          </p:nvPr>
        </p:nvSpPr>
        <p:spPr/>
        <p:txBody>
          <a:bodyPr/>
          <a:lstStyle/>
          <a:p>
            <a:pPr>
              <a:defRPr/>
            </a:pPr>
            <a:r>
              <a:rPr lang="en-US" smtClean="0"/>
              <a:t>http://aida.ucoz.ru</a:t>
            </a:r>
            <a:endParaRPr lang="ru-RU"/>
          </a:p>
        </p:txBody>
      </p:sp>
      <p:sp>
        <p:nvSpPr>
          <p:cNvPr id="27" name="Номер слайда 26"/>
          <p:cNvSpPr>
            <a:spLocks noGrp="1"/>
          </p:cNvSpPr>
          <p:nvPr>
            <p:ph type="sldNum" sz="quarter" idx="12"/>
          </p:nvPr>
        </p:nvSpPr>
        <p:spPr/>
        <p:txBody>
          <a:bodyPr/>
          <a:lstStyle/>
          <a:p>
            <a:pPr>
              <a:defRPr/>
            </a:pPr>
            <a:fld id="{3D054607-5393-4AED-8EFA-D31A9F7F8561}"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65EBD289-ACF7-4C9E-9B6C-C97B008762A2}"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p>
            <a:pPr>
              <a:defRPr/>
            </a:pPr>
            <a:fld id="{F05CA9F2-F345-415D-8748-1DEE253B13F5}" type="slidenum">
              <a:rPr lang="ru-RU" smtClean="0"/>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62B53B6D-6CE7-46C0-84F1-AC400AF9645D}"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1CAF7F2-6C47-449C-A97C-184D58A805FC}" type="datetime1">
              <a:rPr lang="ru-RU"/>
              <a:pPr>
                <a:defRPr/>
              </a:pPr>
              <a:t>15.04.2014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6" name="Номер слайда 5"/>
          <p:cNvSpPr>
            <a:spLocks noGrp="1"/>
          </p:cNvSpPr>
          <p:nvPr>
            <p:ph type="sldNum" sz="quarter" idx="12"/>
          </p:nvPr>
        </p:nvSpPr>
        <p:spPr/>
        <p:txBody>
          <a:bodyPr/>
          <a:lstStyle>
            <a:lvl1pPr>
              <a:defRPr/>
            </a:lvl1pPr>
          </a:lstStyle>
          <a:p>
            <a:pPr>
              <a:defRPr/>
            </a:pPr>
            <a:fld id="{969DA93F-194F-41D1-939D-F95C01F8441B}"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262061C2-5F36-4158-937E-20E14F66351B}"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27301330-699B-4B0A-97BF-928B1EA54A94}" type="slidenum">
              <a:rPr lang="ru-RU" smtClean="0"/>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pPr>
              <a:defRPr/>
            </a:pPr>
            <a:fld id="{BCB6EBC8-234C-4C87-8FED-1146D69248A3}" type="datetime1">
              <a:rPr lang="ru-RU" smtClean="0"/>
              <a:pPr>
                <a:defRPr/>
              </a:pPr>
              <a:t>15.04.2014</a:t>
            </a:fld>
            <a:endParaRPr lang="ru-RU"/>
          </a:p>
        </p:txBody>
      </p:sp>
      <p:sp>
        <p:nvSpPr>
          <p:cNvPr id="20" name="Нижний колонтитул 19"/>
          <p:cNvSpPr>
            <a:spLocks noGrp="1"/>
          </p:cNvSpPr>
          <p:nvPr>
            <p:ph type="ftr" sz="quarter" idx="11"/>
          </p:nvPr>
        </p:nvSpPr>
        <p:spPr/>
        <p:txBody>
          <a:bodyPr/>
          <a:lstStyle>
            <a:extLst/>
          </a:lstStyle>
          <a:p>
            <a:pPr>
              <a:defRPr/>
            </a:pPr>
            <a:r>
              <a:rPr lang="en-US" smtClean="0"/>
              <a:t>http://aida.ucoz.ru</a:t>
            </a:r>
            <a:endParaRPr lang="ru-RU"/>
          </a:p>
        </p:txBody>
      </p:sp>
      <p:sp>
        <p:nvSpPr>
          <p:cNvPr id="10" name="Номер слайда 9"/>
          <p:cNvSpPr>
            <a:spLocks noGrp="1"/>
          </p:cNvSpPr>
          <p:nvPr>
            <p:ph type="sldNum" sz="quarter" idx="12"/>
          </p:nvPr>
        </p:nvSpPr>
        <p:spPr/>
        <p:txBody>
          <a:bodyPr/>
          <a:lstStyle>
            <a:extLst/>
          </a:lstStyle>
          <a:p>
            <a:pPr>
              <a:defRPr/>
            </a:pPr>
            <a:fld id="{3D054607-5393-4AED-8EFA-D31A9F7F8561}" type="slidenum">
              <a:rPr lang="ru-RU" smtClean="0"/>
              <a:pPr>
                <a:defRPr/>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969DA93F-194F-41D1-939D-F95C01F8441B}" type="slidenum">
              <a:rPr lang="ru-RU" smtClean="0"/>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65EBD289-ACF7-4C9E-9B6C-C97B008762A2}" type="slidenum">
              <a:rPr lang="ru-RU" smtClean="0"/>
              <a:pPr>
                <a:defRPr/>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extLst/>
          </a:lstStyle>
          <a:p>
            <a:pPr>
              <a:defRPr/>
            </a:pPr>
            <a:fld id="{0B17C024-7333-4050-BDB5-4BE3E4128FE3}" type="slidenum">
              <a:rPr lang="ru-RU" smtClean="0"/>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extLst/>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extLst/>
          </a:lstStyle>
          <a:p>
            <a:pPr>
              <a:defRPr/>
            </a:pPr>
            <a:fld id="{F05CA9F2-F345-415D-8748-1DEE253B13F5}" type="slidenum">
              <a:rPr lang="ru-RU" smtClean="0"/>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extLst/>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extLst/>
          </a:lstStyle>
          <a:p>
            <a:pPr>
              <a:defRPr/>
            </a:pPr>
            <a:fld id="{E3D3B949-0822-4381-B67D-A455CD893B4D}" type="slidenum">
              <a:rPr lang="ru-RU" smtClean="0"/>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extLst/>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extLst/>
          </a:lstStyle>
          <a:p>
            <a:pPr>
              <a:defRPr/>
            </a:pPr>
            <a:fld id="{538BAC8E-AAE1-4175-B082-82B2D839E79E}" type="slidenum">
              <a:rPr lang="ru-RU" smtClean="0"/>
              <a:pPr>
                <a:defRPr/>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8EA903F-0071-4EF7-804C-67A2890FD264}" type="datetime1">
              <a:rPr lang="ru-RU"/>
              <a:pPr>
                <a:defRPr/>
              </a:pPr>
              <a:t>15.04.2014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6" name="Номер слайда 5"/>
          <p:cNvSpPr>
            <a:spLocks noGrp="1"/>
          </p:cNvSpPr>
          <p:nvPr>
            <p:ph type="sldNum" sz="quarter" idx="12"/>
          </p:nvPr>
        </p:nvSpPr>
        <p:spPr/>
        <p:txBody>
          <a:bodyPr/>
          <a:lstStyle>
            <a:lvl1pPr>
              <a:defRPr/>
            </a:lvl1pPr>
          </a:lstStyle>
          <a:p>
            <a:pPr>
              <a:defRPr/>
            </a:pPr>
            <a:fld id="{65EBD289-ACF7-4C9E-9B6C-C97B008762A2}"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extLst/>
          </a:lstStyle>
          <a:p>
            <a:pPr>
              <a:defRPr/>
            </a:pPr>
            <a:fld id="{62B53B6D-6CE7-46C0-84F1-AC400AF9645D}" type="slidenum">
              <a:rPr lang="ru-RU" smtClean="0"/>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extLst/>
          </a:lstStyle>
          <a:p>
            <a:pPr>
              <a:defRPr/>
            </a:pPr>
            <a:fld id="{262061C2-5F36-4158-937E-20E14F66351B}" type="slidenum">
              <a:rPr lang="ru-RU" smtClean="0"/>
              <a:pPr>
                <a:defRPr/>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C15E2A63-1C4D-4E40-9CFF-74C43E82ADCF}" type="slidenum">
              <a:rPr lang="ru-RU" smtClean="0"/>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27301330-699B-4B0A-97BF-928B1EA54A94}" type="slidenum">
              <a:rPr lang="ru-RU" smtClean="0"/>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pPr>
              <a:defRPr/>
            </a:pPr>
            <a:fld id="{BCB6EBC8-234C-4C87-8FED-1146D69248A3}" type="datetime1">
              <a:rPr lang="ru-RU" smtClean="0"/>
              <a:pPr>
                <a:defRPr/>
              </a:pPr>
              <a:t>15.04.2014</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r>
              <a:rPr lang="en-US" smtClean="0"/>
              <a:t>http://aida.ucoz.ru</a:t>
            </a:r>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pPr>
              <a:defRPr/>
            </a:pPr>
            <a:fld id="{3D054607-5393-4AED-8EFA-D31A9F7F8561}" type="slidenum">
              <a:rPr lang="ru-RU" smtClean="0"/>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969DA93F-194F-41D1-939D-F95C01F8441B}" type="slidenum">
              <a:rPr lang="ru-RU" smtClean="0"/>
              <a:pPr>
                <a:defRPr/>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65EBD289-ACF7-4C9E-9B6C-C97B008762A2}" type="slidenum">
              <a:rPr lang="ru-RU" smtClean="0"/>
              <a:pPr>
                <a:defRPr/>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extLst/>
          </a:lstStyle>
          <a:p>
            <a:pPr>
              <a:defRPr/>
            </a:pPr>
            <a:fld id="{0B17C024-7333-4050-BDB5-4BE3E4128FE3}" type="slidenum">
              <a:rPr lang="ru-RU" smtClean="0"/>
              <a:pPr>
                <a:defRPr/>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extLst/>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extLst/>
          </a:lstStyle>
          <a:p>
            <a:pPr>
              <a:defRPr/>
            </a:pPr>
            <a:fld id="{F05CA9F2-F345-415D-8748-1DEE253B13F5}"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extLst/>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extLst/>
          </a:lstStyle>
          <a:p>
            <a:pPr>
              <a:defRPr/>
            </a:pPr>
            <a:fld id="{E3D3B949-0822-4381-B67D-A455CD893B4D}" type="slidenum">
              <a:rPr lang="ru-RU" smtClean="0"/>
              <a:pPr>
                <a:defRPr/>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B791937-D779-4E95-80FF-8940F70F0D30}" type="datetime1">
              <a:rPr lang="ru-RU"/>
              <a:pPr>
                <a:defRPr/>
              </a:pPr>
              <a:t>15.04.2014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7" name="Номер слайда 5"/>
          <p:cNvSpPr>
            <a:spLocks noGrp="1"/>
          </p:cNvSpPr>
          <p:nvPr>
            <p:ph type="sldNum" sz="quarter" idx="12"/>
          </p:nvPr>
        </p:nvSpPr>
        <p:spPr/>
        <p:txBody>
          <a:bodyPr/>
          <a:lstStyle>
            <a:lvl1pPr>
              <a:defRPr/>
            </a:lvl1pPr>
          </a:lstStyle>
          <a:p>
            <a:pPr>
              <a:defRPr/>
            </a:pPr>
            <a:fld id="{0B17C024-7333-4050-BDB5-4BE3E4128FE3}"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extLst/>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extLst/>
          </a:lstStyle>
          <a:p>
            <a:pPr>
              <a:defRPr/>
            </a:pPr>
            <a:fld id="{538BAC8E-AAE1-4175-B082-82B2D839E79E}" type="slidenum">
              <a:rPr lang="ru-RU" smtClean="0"/>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extLst/>
          </a:lstStyle>
          <a:p>
            <a:pPr>
              <a:defRPr/>
            </a:pPr>
            <a:fld id="{62B53B6D-6CE7-46C0-84F1-AC400AF9645D}"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pPr>
              <a:defRPr/>
            </a:pPr>
            <a:fld id="{262061C2-5F36-4158-937E-20E14F66351B}" type="slidenum">
              <a:rPr lang="ru-RU" smtClean="0"/>
              <a:pPr>
                <a:defRPr/>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C15E2A63-1C4D-4E40-9CFF-74C43E82ADCF}" type="slidenum">
              <a:rPr lang="ru-RU" smtClean="0"/>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extLst/>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extLst/>
          </a:lstStyle>
          <a:p>
            <a:pPr>
              <a:defRPr/>
            </a:pPr>
            <a:fld id="{27301330-699B-4B0A-97BF-928B1EA54A94}" type="slidenum">
              <a:rPr lang="ru-RU" smtClean="0"/>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3D054607-5393-4AED-8EFA-D31A9F7F8561}" type="slidenum">
              <a:rPr lang="ru-RU" smtClean="0"/>
              <a:pPr>
                <a:defRPr/>
              </a:pPr>
              <a:t>‹#›</a:t>
            </a:fld>
            <a:endParaRPr lang="ru-RU"/>
          </a:p>
        </p:txBody>
      </p:sp>
      <p:sp>
        <p:nvSpPr>
          <p:cNvPr id="10" name="Прямоугольник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Прямоугольник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65EBD289-ACF7-4C9E-9B6C-C97B008762A2}"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4" name="Содержимое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Текст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6" name="Содержимое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p>
            <a:pPr>
              <a:defRPr/>
            </a:pPr>
            <a:fld id="{F05CA9F2-F345-415D-8748-1DEE253B13F5}"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9FFB21A-F629-4B39-BAED-DD926A2D187E}" type="datetime1">
              <a:rPr lang="ru-RU"/>
              <a:pPr>
                <a:defRPr/>
              </a:pPr>
              <a:t>15.04.2014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9" name="Номер слайда 5"/>
          <p:cNvSpPr>
            <a:spLocks noGrp="1"/>
          </p:cNvSpPr>
          <p:nvPr>
            <p:ph type="sldNum" sz="quarter" idx="12"/>
          </p:nvPr>
        </p:nvSpPr>
        <p:spPr/>
        <p:txBody>
          <a:bodyPr/>
          <a:lstStyle>
            <a:lvl1pPr>
              <a:defRPr/>
            </a:lvl1pPr>
          </a:lstStyle>
          <a:p>
            <a:pPr>
              <a:defRPr/>
            </a:pPr>
            <a:fld id="{F05CA9F2-F345-415D-8748-1DEE253B13F5}"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ru-RU" smtClean="0"/>
              <a:t>Образец заголовка</a:t>
            </a:r>
            <a:endParaRPr kumimoji="0" lang="en-US"/>
          </a:p>
        </p:txBody>
      </p:sp>
      <p:sp>
        <p:nvSpPr>
          <p:cNvPr id="3" name="Содержимое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Текст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62B53B6D-6CE7-46C0-84F1-AC400AF9645D}" type="slidenum">
              <a:rPr lang="ru-RU" smtClean="0"/>
              <a:pPr>
                <a:defRPr/>
              </a:pPr>
              <a:t>‹#›</a:t>
            </a:fld>
            <a:endParaRPr lang="ru-RU"/>
          </a:p>
        </p:txBody>
      </p:sp>
      <p:sp>
        <p:nvSpPr>
          <p:cNvPr id="12" name="Прямоугольник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ru-RU" smtClean="0"/>
              <a:t>Вставка рисунка</a:t>
            </a:r>
            <a:endParaRPr kumimoji="0" lang="en-US" dirty="0"/>
          </a:p>
        </p:txBody>
      </p:sp>
      <p:sp>
        <p:nvSpPr>
          <p:cNvPr id="4" name="Текст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164592" y="1170432"/>
            <a:ext cx="2523744" cy="201168"/>
          </a:xfrm>
        </p:spPr>
        <p:txBody>
          <a:bodyPr/>
          <a:lstStyle/>
          <a:p>
            <a:pPr>
              <a:defRPr/>
            </a:pPr>
            <a:fld id="{4FCFE37B-6569-48AA-8D24-6291AB768E11}" type="datetime1">
              <a:rPr lang="ru-RU" smtClean="0"/>
              <a:pPr>
                <a:defRPr/>
              </a:pPr>
              <a:t>15.04.2014</a:t>
            </a:fld>
            <a:endParaRPr lang="ru-RU"/>
          </a:p>
        </p:txBody>
      </p:sp>
      <p:sp>
        <p:nvSpPr>
          <p:cNvPr id="11" name="Прямоугольник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Нижний колонтитул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r>
              <a:rPr lang="en-US" smtClean="0"/>
              <a:t>http://aida.ucoz.ru</a:t>
            </a:r>
            <a:endParaRPr lang="ru-RU"/>
          </a:p>
        </p:txBody>
      </p:sp>
      <p:sp>
        <p:nvSpPr>
          <p:cNvPr id="7" name="Номер слайда 6"/>
          <p:cNvSpPr>
            <a:spLocks noGrp="1"/>
          </p:cNvSpPr>
          <p:nvPr>
            <p:ph type="sldNum" sz="quarter" idx="12"/>
          </p:nvPr>
        </p:nvSpPr>
        <p:spPr>
          <a:xfrm>
            <a:off x="8339328" y="1170432"/>
            <a:ext cx="733864" cy="201168"/>
          </a:xfrm>
        </p:spPr>
        <p:txBody>
          <a:bodyPr/>
          <a:lstStyle/>
          <a:p>
            <a:pPr>
              <a:defRPr/>
            </a:pPr>
            <a:fld id="{262061C2-5F36-4158-937E-20E14F66351B}"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9" name="Прямоугольник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Прямоугольник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Вертикальный заголовок 1"/>
          <p:cNvSpPr>
            <a:spLocks noGrp="1"/>
          </p:cNvSpPr>
          <p:nvPr>
            <p:ph type="title" orient="vert"/>
          </p:nvPr>
        </p:nvSpPr>
        <p:spPr>
          <a:xfrm>
            <a:off x="6781800" y="274640"/>
            <a:ext cx="19050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04800"/>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a:xfrm>
            <a:off x="2640597" y="6377459"/>
            <a:ext cx="3836404" cy="365125"/>
          </a:xfrm>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27301330-699B-4B0A-97BF-928B1EA54A94}" type="slidenum">
              <a:rPr lang="ru-RU" smtClean="0"/>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17" name="Нижний колонтитул 16"/>
          <p:cNvSpPr>
            <a:spLocks noGrp="1"/>
          </p:cNvSpPr>
          <p:nvPr>
            <p:ph type="ftr" sz="quarter" idx="11"/>
          </p:nvPr>
        </p:nvSpPr>
        <p:spPr/>
        <p:txBody>
          <a:bodyPr/>
          <a:lstStyle/>
          <a:p>
            <a:pPr>
              <a:defRPr/>
            </a:pPr>
            <a:r>
              <a:rPr lang="en-US" smtClean="0"/>
              <a:t>http://aida.ucoz.ru</a:t>
            </a:r>
            <a:endParaRPr lang="ru-RU"/>
          </a:p>
        </p:txBody>
      </p:sp>
      <p:sp>
        <p:nvSpPr>
          <p:cNvPr id="29" name="Номер слайда 28"/>
          <p:cNvSpPr>
            <a:spLocks noGrp="1"/>
          </p:cNvSpPr>
          <p:nvPr>
            <p:ph type="sldNum" sz="quarter" idx="12"/>
          </p:nvPr>
        </p:nvSpPr>
        <p:spPr/>
        <p:txBody>
          <a:bodyPr/>
          <a:lstStyle/>
          <a:p>
            <a:pPr>
              <a:defRPr/>
            </a:pPr>
            <a:fld id="{3D054607-5393-4AED-8EFA-D31A9F7F8561}" type="slidenum">
              <a:rPr lang="ru-RU" smtClean="0"/>
              <a:pPr>
                <a:defRPr/>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a:xfrm>
            <a:off x="7924800" y="6416675"/>
            <a:ext cx="762000" cy="365125"/>
          </a:xfrm>
        </p:spPr>
        <p:txBody>
          <a:bodyPr/>
          <a:lstStyle/>
          <a:p>
            <a:pPr>
              <a:defRPr/>
            </a:pPr>
            <a:fld id="{65EBD289-ACF7-4C9E-9B6C-C97B008762A2}"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DE4CDCD-DF1C-46D1-869E-EADB8D3FA3D4}" type="datetime1">
              <a:rPr lang="ru-RU"/>
              <a:pPr>
                <a:defRPr/>
              </a:pPr>
              <a:t>15.04.2014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5" name="Номер слайда 5"/>
          <p:cNvSpPr>
            <a:spLocks noGrp="1"/>
          </p:cNvSpPr>
          <p:nvPr>
            <p:ph type="sldNum" sz="quarter" idx="12"/>
          </p:nvPr>
        </p:nvSpPr>
        <p:spPr/>
        <p:txBody>
          <a:bodyPr/>
          <a:lstStyle>
            <a:lvl1pPr>
              <a:defRPr/>
            </a:lvl1pPr>
          </a:lstStyle>
          <a:p>
            <a:pPr>
              <a:defRPr/>
            </a:pPr>
            <a:fld id="{E3D3B949-0822-4381-B67D-A455CD893B4D}"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p>
            <a:pPr>
              <a:defRPr/>
            </a:pPr>
            <a:fld id="{F05CA9F2-F345-415D-8748-1DEE253B13F5}" type="slidenum">
              <a:rPr lang="ru-RU" smtClean="0"/>
              <a:pPr>
                <a:defRPr/>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62B53B6D-6CE7-46C0-84F1-AC400AF9645D}" type="slidenum">
              <a:rPr lang="ru-RU" smtClean="0"/>
              <a:pPr>
                <a:defRPr/>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262061C2-5F36-4158-937E-20E14F66351B}" type="slidenum">
              <a:rPr lang="ru-RU" smtClean="0"/>
              <a:pPr>
                <a:defRPr/>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27301330-699B-4B0A-97BF-928B1EA54A94}" type="slidenum">
              <a:rPr lang="ru-RU" smtClean="0"/>
              <a:pPr>
                <a:defRPr/>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2" name="Нижний колонтитул 1"/>
          <p:cNvSpPr>
            <a:spLocks noGrp="1"/>
          </p:cNvSpPr>
          <p:nvPr>
            <p:ph type="ftr" sz="quarter" idx="11"/>
          </p:nvPr>
        </p:nvSpPr>
        <p:spPr/>
        <p:txBody>
          <a:bodyPr/>
          <a:lstStyle/>
          <a:p>
            <a:pPr>
              <a:defRPr/>
            </a:pPr>
            <a:r>
              <a:rPr lang="en-US" smtClean="0"/>
              <a:t>http://aida.ucoz.ru</a:t>
            </a:r>
            <a:endParaRPr lang="ru-RU"/>
          </a:p>
        </p:txBody>
      </p:sp>
      <p:sp>
        <p:nvSpPr>
          <p:cNvPr id="15" name="Номер слайда 14"/>
          <p:cNvSpPr>
            <a:spLocks noGrp="1"/>
          </p:cNvSpPr>
          <p:nvPr>
            <p:ph type="sldNum" sz="quarter" idx="12"/>
          </p:nvPr>
        </p:nvSpPr>
        <p:spPr>
          <a:xfrm>
            <a:off x="8229600" y="6473952"/>
            <a:ext cx="758952" cy="246888"/>
          </a:xfrm>
        </p:spPr>
        <p:txBody>
          <a:bodyPr/>
          <a:lstStyle/>
          <a:p>
            <a:pPr>
              <a:defRPr/>
            </a:pPr>
            <a:fld id="{3D054607-5393-4AED-8EFA-D31A9F7F8561}" type="slidenum">
              <a:rPr lang="ru-RU" smtClean="0"/>
              <a:pPr>
                <a:defRPr/>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pPr>
              <a:defRPr/>
            </a:pPr>
            <a:r>
              <a:rPr lang="en-US" smtClean="0"/>
              <a:t>http://aida.ucoz.ru</a:t>
            </a:r>
            <a:endParaRPr lang="ru-RU"/>
          </a:p>
        </p:txBody>
      </p:sp>
      <p:sp>
        <p:nvSpPr>
          <p:cNvPr id="16" name="Номер слайда 15"/>
          <p:cNvSpPr>
            <a:spLocks noGrp="1"/>
          </p:cNvSpPr>
          <p:nvPr>
            <p:ph type="sldNum" sz="quarter" idx="12"/>
          </p:nvPr>
        </p:nvSpPr>
        <p:spPr>
          <a:xfrm>
            <a:off x="8229600" y="6473952"/>
            <a:ext cx="758952" cy="246888"/>
          </a:xfrm>
        </p:spPr>
        <p:txBody>
          <a:bodyPr/>
          <a:lstStyle/>
          <a:p>
            <a:pPr>
              <a:defRPr/>
            </a:pPr>
            <a:fld id="{969DA93F-194F-41D1-939D-F95C01F8441B}" type="slidenum">
              <a:rPr lang="ru-RU" smtClean="0"/>
              <a:pPr>
                <a:defRPr/>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11" name="Нижний колонтитул 10"/>
          <p:cNvSpPr>
            <a:spLocks noGrp="1"/>
          </p:cNvSpPr>
          <p:nvPr>
            <p:ph type="ftr" sz="quarter" idx="11"/>
          </p:nvPr>
        </p:nvSpPr>
        <p:spPr/>
        <p:txBody>
          <a:bodyPr/>
          <a:lstStyle/>
          <a:p>
            <a:pPr>
              <a:defRPr/>
            </a:pPr>
            <a:r>
              <a:rPr lang="en-US" smtClean="0"/>
              <a:t>http://aida.ucoz.ru</a:t>
            </a:r>
            <a:endParaRPr lang="ru-RU"/>
          </a:p>
        </p:txBody>
      </p:sp>
      <p:sp>
        <p:nvSpPr>
          <p:cNvPr id="16" name="Номер слайда 15"/>
          <p:cNvSpPr>
            <a:spLocks noGrp="1"/>
          </p:cNvSpPr>
          <p:nvPr>
            <p:ph type="sldNum" sz="quarter" idx="12"/>
          </p:nvPr>
        </p:nvSpPr>
        <p:spPr/>
        <p:txBody>
          <a:bodyPr/>
          <a:lstStyle/>
          <a:p>
            <a:pPr>
              <a:defRPr/>
            </a:pPr>
            <a:fld id="{65EBD289-ACF7-4C9E-9B6C-C97B008762A2}" type="slidenum">
              <a:rPr lang="ru-RU" smtClean="0"/>
              <a:pPr>
                <a:defRPr/>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E6D98F3-66D4-452E-8BFC-B15491C8A5A0}" type="datetime1">
              <a:rPr lang="ru-RU"/>
              <a:pPr>
                <a:defRPr/>
              </a:pPr>
              <a:t>15.04.2014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4" name="Номер слайда 5"/>
          <p:cNvSpPr>
            <a:spLocks noGrp="1"/>
          </p:cNvSpPr>
          <p:nvPr>
            <p:ph type="sldNum" sz="quarter" idx="12"/>
          </p:nvPr>
        </p:nvSpPr>
        <p:spPr/>
        <p:txBody>
          <a:bodyPr/>
          <a:lstStyle>
            <a:lvl1pPr>
              <a:defRPr/>
            </a:lvl1pPr>
          </a:lstStyle>
          <a:p>
            <a:pPr>
              <a:defRPr/>
            </a:pPr>
            <a:fld id="{538BAC8E-AAE1-4175-B082-82B2D839E79E}" type="slidenum">
              <a:rPr lang="ru-RU"/>
              <a:pPr>
                <a:defRPr/>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pPr>
              <a:defRPr/>
            </a:pPr>
            <a:fld id="{5B791937-D779-4E95-80FF-8940F70F0D30}" type="datetime1">
              <a:rPr lang="ru-RU" smtClean="0"/>
              <a:pPr>
                <a:defRPr/>
              </a:pPr>
              <a:t>15.04.2014</a:t>
            </a:fld>
            <a:endParaRPr lang="ru-RU"/>
          </a:p>
        </p:txBody>
      </p:sp>
      <p:sp>
        <p:nvSpPr>
          <p:cNvPr id="10" name="Нижний колонтитул 9"/>
          <p:cNvSpPr>
            <a:spLocks noGrp="1"/>
          </p:cNvSpPr>
          <p:nvPr>
            <p:ph type="ftr" sz="quarter" idx="11"/>
          </p:nvPr>
        </p:nvSpPr>
        <p:spPr/>
        <p:txBody>
          <a:bodyPr/>
          <a:lstStyle/>
          <a:p>
            <a:pPr>
              <a:defRPr/>
            </a:pPr>
            <a:r>
              <a:rPr lang="en-US" smtClean="0"/>
              <a:t>http://aida.ucoz.ru</a:t>
            </a:r>
            <a:endParaRPr lang="ru-RU"/>
          </a:p>
        </p:txBody>
      </p:sp>
      <p:sp>
        <p:nvSpPr>
          <p:cNvPr id="31" name="Номер слайда 30"/>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a:xfrm>
            <a:off x="8229600" y="6477000"/>
            <a:ext cx="762000" cy="246888"/>
          </a:xfrm>
        </p:spPr>
        <p:txBody>
          <a:bodyPr/>
          <a:lstStyle/>
          <a:p>
            <a:pPr>
              <a:defRPr/>
            </a:pPr>
            <a:fld id="{F05CA9F2-F345-415D-8748-1DEE253B13F5}" type="slidenum">
              <a:rPr lang="ru-RU" smtClean="0"/>
              <a:pPr>
                <a:defRPr/>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21" name="Нижний колонтитул 20"/>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24" name="Нижний колонтитул 23"/>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29" name="Нижний колонтитул 28"/>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62B53B6D-6CE7-46C0-84F1-AC400AF9645D}" type="slidenum">
              <a:rPr lang="ru-RU" smtClean="0"/>
              <a:pPr>
                <a:defRPr/>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pPr>
              <a:defRPr/>
            </a:pPr>
            <a:fld id="{4FCFE37B-6569-48AA-8D24-6291AB768E11}"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31" name="Номер слайда 30"/>
          <p:cNvSpPr>
            <a:spLocks noGrp="1"/>
          </p:cNvSpPr>
          <p:nvPr>
            <p:ph type="sldNum" sz="quarter" idx="12"/>
          </p:nvPr>
        </p:nvSpPr>
        <p:spPr/>
        <p:txBody>
          <a:bodyPr/>
          <a:lstStyle/>
          <a:p>
            <a:pPr>
              <a:defRPr/>
            </a:pPr>
            <a:fld id="{262061C2-5F36-4158-937E-20E14F66351B}" type="slidenum">
              <a:rPr lang="ru-RU" smtClean="0"/>
              <a:pPr>
                <a:defRPr/>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27301330-699B-4B0A-97BF-928B1EA54A94}" type="slidenum">
              <a:rPr lang="ru-RU" smtClean="0"/>
              <a:pPr>
                <a:defRPr/>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3D054607-5393-4AED-8EFA-D31A9F7F8561}" type="slidenum">
              <a:rPr lang="ru-RU" smtClean="0"/>
              <a:pPr>
                <a:defRPr/>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0C8D9CB-0200-4919-A82D-86CE5D840444}" type="datetime1">
              <a:rPr lang="ru-RU"/>
              <a:pPr>
                <a:defRPr/>
              </a:pPr>
              <a:t>15.04.2014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7" name="Номер слайда 5"/>
          <p:cNvSpPr>
            <a:spLocks noGrp="1"/>
          </p:cNvSpPr>
          <p:nvPr>
            <p:ph type="sldNum" sz="quarter" idx="12"/>
          </p:nvPr>
        </p:nvSpPr>
        <p:spPr/>
        <p:txBody>
          <a:bodyPr/>
          <a:lstStyle>
            <a:lvl1pPr>
              <a:defRPr/>
            </a:lvl1pPr>
          </a:lstStyle>
          <a:p>
            <a:pPr>
              <a:defRPr/>
            </a:pPr>
            <a:fld id="{62B53B6D-6CE7-46C0-84F1-AC400AF9645D}" type="slidenum">
              <a:rPr lang="ru-RU"/>
              <a:pPr>
                <a:defRPr/>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65EBD289-ACF7-4C9E-9B6C-C97B008762A2}" type="slidenum">
              <a:rPr lang="ru-RU" smtClean="0"/>
              <a:pPr>
                <a:defRPr/>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p:txBody>
          <a:bodyPr/>
          <a:lstStyle/>
          <a:p>
            <a:pPr>
              <a:defRPr/>
            </a:pPr>
            <a:r>
              <a:rPr lang="en-US" smtClean="0"/>
              <a:t>http://aida.ucoz.ru</a:t>
            </a:r>
            <a:endParaRPr lang="ru-RU"/>
          </a:p>
        </p:txBody>
      </p:sp>
      <p:sp>
        <p:nvSpPr>
          <p:cNvPr id="9" name="Номер слайда 8"/>
          <p:cNvSpPr>
            <a:spLocks noGrp="1"/>
          </p:cNvSpPr>
          <p:nvPr>
            <p:ph type="sldNum" sz="quarter" idx="12"/>
          </p:nvPr>
        </p:nvSpPr>
        <p:spPr/>
        <p:txBody>
          <a:bodyPr/>
          <a:lstStyle/>
          <a:p>
            <a:pPr>
              <a:defRPr/>
            </a:pPr>
            <a:fld id="{F05CA9F2-F345-415D-8748-1DEE253B13F5}" type="slidenum">
              <a:rPr lang="ru-RU" smtClean="0"/>
              <a:pPr>
                <a:defRPr/>
              </a:pPr>
              <a:t>‹#›</a:t>
            </a:fld>
            <a:endParaRPr lang="ru-R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p>
            <a:pPr>
              <a:defRPr/>
            </a:pPr>
            <a:r>
              <a:rPr lang="en-US" smtClean="0"/>
              <a:t>http://aida.ucoz.ru</a:t>
            </a:r>
            <a:endParaRPr lang="ru-RU"/>
          </a:p>
        </p:txBody>
      </p:sp>
      <p:sp>
        <p:nvSpPr>
          <p:cNvPr id="5" name="Номер слайда 4"/>
          <p:cNvSpPr>
            <a:spLocks noGrp="1"/>
          </p:cNvSpPr>
          <p:nvPr>
            <p:ph type="sldNum" sz="quarter" idx="12"/>
          </p:nvPr>
        </p:nvSpPr>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p>
            <a:pPr>
              <a:defRPr/>
            </a:pPr>
            <a:r>
              <a:rPr lang="en-US" smtClean="0"/>
              <a:t>http://aida.ucoz.ru</a:t>
            </a:r>
            <a:endParaRPr lang="ru-RU"/>
          </a:p>
        </p:txBody>
      </p:sp>
      <p:sp>
        <p:nvSpPr>
          <p:cNvPr id="4" name="Номер слайда 3"/>
          <p:cNvSpPr>
            <a:spLocks noGrp="1"/>
          </p:cNvSpPr>
          <p:nvPr>
            <p:ph type="sldNum" sz="quarter" idx="12"/>
          </p:nvPr>
        </p:nvSpPr>
        <p:spPr/>
        <p:txBody>
          <a:body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62B53B6D-6CE7-46C0-84F1-AC400AF9645D}" type="slidenum">
              <a:rPr lang="ru-RU" smtClean="0"/>
              <a:pPr>
                <a:defRPr/>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262061C2-5F36-4158-937E-20E14F66351B}" type="slidenum">
              <a:rPr lang="ru-RU" smtClean="0"/>
              <a:pPr>
                <a:defRPr/>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27301330-699B-4B0A-97BF-928B1EA54A94}" type="slidenum">
              <a:rPr lang="ru-RU" smtClean="0"/>
              <a:pPr>
                <a:defRPr/>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pPr>
              <a:defRPr/>
            </a:pPr>
            <a:fld id="{BCB6EBC8-234C-4C87-8FED-1146D69248A3}" type="datetime1">
              <a:rPr lang="ru-RU" smtClean="0"/>
              <a:pPr>
                <a:defRPr/>
              </a:pPr>
              <a:t>15.04.2014</a:t>
            </a:fld>
            <a:endParaRPr lang="ru-RU"/>
          </a:p>
        </p:txBody>
      </p:sp>
      <p:sp>
        <p:nvSpPr>
          <p:cNvPr id="17" name="Нижний колонтитул 16"/>
          <p:cNvSpPr>
            <a:spLocks noGrp="1"/>
          </p:cNvSpPr>
          <p:nvPr>
            <p:ph type="ftr" sz="quarter" idx="11"/>
          </p:nvPr>
        </p:nvSpPr>
        <p:spPr/>
        <p:txBody>
          <a:bodyPr/>
          <a:lstStyle/>
          <a:p>
            <a:pPr>
              <a:defRPr/>
            </a:pPr>
            <a:r>
              <a:rPr lang="en-US" smtClean="0"/>
              <a:t>http://aida.ucoz.ru</a:t>
            </a:r>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3D054607-5393-4AED-8EFA-D31A9F7F8561}" type="slidenum">
              <a:rPr lang="ru-RU" smtClean="0"/>
              <a:pPr>
                <a:defRPr/>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FCFE37B-6569-48AA-8D24-6291AB768E11}" type="datetime1">
              <a:rPr lang="ru-RU"/>
              <a:pPr>
                <a:defRPr/>
              </a:pPr>
              <a:t>15.04.2014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r>
              <a:rPr lang="en-US"/>
              <a:t>http://aida.ucoz.ru</a:t>
            </a:r>
            <a:endParaRPr lang="ru-RU"/>
          </a:p>
        </p:txBody>
      </p:sp>
      <p:sp>
        <p:nvSpPr>
          <p:cNvPr id="7" name="Номер слайда 5"/>
          <p:cNvSpPr>
            <a:spLocks noGrp="1"/>
          </p:cNvSpPr>
          <p:nvPr>
            <p:ph type="sldNum" sz="quarter" idx="12"/>
          </p:nvPr>
        </p:nvSpPr>
        <p:spPr/>
        <p:txBody>
          <a:bodyPr/>
          <a:lstStyle>
            <a:lvl1pPr>
              <a:defRPr/>
            </a:lvl1pPr>
          </a:lstStyle>
          <a:p>
            <a:pPr>
              <a:defRPr/>
            </a:pPr>
            <a:fld id="{262061C2-5F36-4158-937E-20E14F66351B}" type="slidenum">
              <a:rPr lang="ru-RU"/>
              <a:pPr>
                <a:defRPr/>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a:xfrm>
            <a:off x="4361688" y="1026372"/>
            <a:ext cx="457200" cy="441325"/>
          </a:xfrm>
        </p:spPr>
        <p:txBody>
          <a:bodyPr/>
          <a:lstStyle/>
          <a:p>
            <a:pPr>
              <a:defRPr/>
            </a:pPr>
            <a:fld id="{969DA93F-194F-41D1-939D-F95C01F8441B}" type="slidenum">
              <a:rPr lang="ru-RU" smtClean="0"/>
              <a:pPr>
                <a:defRPr/>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4" name="Дата 3"/>
          <p:cNvSpPr>
            <a:spLocks noGrp="1"/>
          </p:cNvSpPr>
          <p:nvPr>
            <p:ph type="dt" sz="half" idx="10"/>
          </p:nvPr>
        </p:nvSpPr>
        <p:spPr/>
        <p:txBody>
          <a:bodyPr/>
          <a:lstStyle/>
          <a:p>
            <a:pPr>
              <a:defRPr/>
            </a:pPr>
            <a:fld id="{88EA903F-0071-4EF7-804C-67A2890FD264}" type="datetime1">
              <a:rPr lang="ru-RU" smtClean="0"/>
              <a:pPr>
                <a:defRPr/>
              </a:pPr>
              <a:t>15.04.2014</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65EBD289-ACF7-4C9E-9B6C-C97B008762A2}" type="slidenum">
              <a:rPr lang="ru-RU" smtClean="0"/>
              <a:pPr>
                <a:defRPr/>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pPr>
              <a:defRPr/>
            </a:pPr>
            <a:fld id="{5B791937-D779-4E95-80FF-8940F70F0D30}" type="datetime1">
              <a:rPr lang="ru-RU" smtClean="0"/>
              <a:pPr>
                <a:defRPr/>
              </a:pPr>
              <a:t>15.04.2014</a:t>
            </a:fld>
            <a:endParaRPr lang="ru-RU"/>
          </a:p>
        </p:txBody>
      </p:sp>
      <p:sp>
        <p:nvSpPr>
          <p:cNvPr id="6" name="Нижний колонтитул 5"/>
          <p:cNvSpPr>
            <a:spLocks noGrp="1"/>
          </p:cNvSpPr>
          <p:nvPr>
            <p:ph type="ftr" sz="quarter" idx="11"/>
          </p:nvPr>
        </p:nvSpPr>
        <p:spPr/>
        <p:txBody>
          <a:bodyPr/>
          <a:lstStyle/>
          <a:p>
            <a:pPr>
              <a:defRPr/>
            </a:pPr>
            <a:r>
              <a:rPr lang="en-US" smtClean="0"/>
              <a:t>http://aida.ucoz.ru</a:t>
            </a:r>
            <a:endParaRPr lang="ru-RU"/>
          </a:p>
        </p:txBody>
      </p:sp>
      <p:sp>
        <p:nvSpPr>
          <p:cNvPr id="7" name="Номер слайда 6"/>
          <p:cNvSpPr>
            <a:spLocks noGrp="1"/>
          </p:cNvSpPr>
          <p:nvPr>
            <p:ph type="sldNum" sz="quarter" idx="12"/>
          </p:nvPr>
        </p:nvSpPr>
        <p:spPr/>
        <p:txBody>
          <a:bodyPr/>
          <a:lstStyle/>
          <a:p>
            <a:pPr>
              <a:defRPr/>
            </a:pPr>
            <a:fld id="{0B17C024-7333-4050-BDB5-4BE3E4128FE3}" type="slidenum">
              <a:rPr lang="ru-RU" smtClean="0"/>
              <a:pPr>
                <a:defRPr/>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pPr>
              <a:defRPr/>
            </a:pPr>
            <a:fld id="{49FFB21A-F629-4B39-BAED-DD926A2D187E}" type="datetime1">
              <a:rPr lang="ru-RU" smtClean="0"/>
              <a:pPr>
                <a:defRPr/>
              </a:pPr>
              <a:t>15.04.2014</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pPr>
              <a:defRPr/>
            </a:pPr>
            <a:r>
              <a:rPr lang="en-US" smtClean="0"/>
              <a:t>http://aida.ucoz.ru</a:t>
            </a:r>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pPr>
              <a:defRPr/>
            </a:pPr>
            <a:fld id="{F05CA9F2-F345-415D-8748-1DEE253B13F5}" type="slidenum">
              <a:rPr lang="ru-RU" smtClean="0"/>
              <a:pPr>
                <a:defRPr/>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4DE4CDCD-DF1C-46D1-869E-EADB8D3FA3D4}" type="datetime1">
              <a:rPr lang="ru-RU" smtClean="0"/>
              <a:pPr>
                <a:defRPr/>
              </a:pPr>
              <a:t>15.04.2014</a:t>
            </a:fld>
            <a:endParaRPr lang="ru-RU"/>
          </a:p>
        </p:txBody>
      </p:sp>
      <p:sp>
        <p:nvSpPr>
          <p:cNvPr id="4" name="Нижний колонтитул 3"/>
          <p:cNvSpPr>
            <a:spLocks noGrp="1"/>
          </p:cNvSpPr>
          <p:nvPr>
            <p:ph type="ftr" sz="quarter" idx="11"/>
          </p:nvPr>
        </p:nvSpPr>
        <p:spPr/>
        <p:txBody>
          <a:bodyPr/>
          <a:lstStyle/>
          <a:p>
            <a:pPr>
              <a:defRPr/>
            </a:pPr>
            <a:r>
              <a:rPr lang="en-US" smtClean="0"/>
              <a:t>http://aida.ucoz.ru</a:t>
            </a:r>
            <a:endParaRPr lang="ru-RU"/>
          </a:p>
        </p:txBody>
      </p:sp>
      <p:sp>
        <p:nvSpPr>
          <p:cNvPr id="5" name="Номер слайда 4"/>
          <p:cNvSpPr>
            <a:spLocks noGrp="1"/>
          </p:cNvSpPr>
          <p:nvPr>
            <p:ph type="sldNum" sz="quarter" idx="12"/>
          </p:nvPr>
        </p:nvSpPr>
        <p:spPr>
          <a:xfrm>
            <a:off x="4343400" y="1036020"/>
            <a:ext cx="457200" cy="441325"/>
          </a:xfrm>
        </p:spPr>
        <p:txBody>
          <a:bodyPr/>
          <a:lstStyle/>
          <a:p>
            <a:pPr>
              <a:defRPr/>
            </a:pPr>
            <a:fld id="{E3D3B949-0822-4381-B67D-A455CD893B4D}" type="slidenum">
              <a:rPr lang="ru-RU" smtClean="0"/>
              <a:pPr>
                <a:defRPr/>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pPr>
              <a:defRPr/>
            </a:pPr>
            <a:fld id="{BE6D98F3-66D4-452E-8BFC-B15491C8A5A0}" type="datetime1">
              <a:rPr lang="ru-RU" smtClean="0"/>
              <a:pPr>
                <a:defRPr/>
              </a:pPr>
              <a:t>15.04.2014</a:t>
            </a:fld>
            <a:endParaRPr lang="ru-RU"/>
          </a:p>
        </p:txBody>
      </p:sp>
      <p:sp>
        <p:nvSpPr>
          <p:cNvPr id="3" name="Нижний колонтитул 2"/>
          <p:cNvSpPr>
            <a:spLocks noGrp="1"/>
          </p:cNvSpPr>
          <p:nvPr>
            <p:ph type="ftr" sz="quarter" idx="11"/>
          </p:nvPr>
        </p:nvSpPr>
        <p:spPr/>
        <p:txBody>
          <a:bodyPr/>
          <a:lstStyle/>
          <a:p>
            <a:pPr>
              <a:defRPr/>
            </a:pPr>
            <a:r>
              <a:rPr lang="en-US" smtClean="0"/>
              <a:t>http://aida.ucoz.ru</a:t>
            </a:r>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538BAC8E-AAE1-4175-B082-82B2D839E79E}" type="slidenum">
              <a:rPr lang="ru-RU" smtClean="0"/>
              <a:pPr>
                <a:defRPr/>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62B53B6D-6CE7-46C0-84F1-AC400AF9645D}" type="slidenum">
              <a:rPr lang="ru-RU" smtClean="0"/>
              <a:pPr>
                <a:defRPr/>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pPr>
              <a:defRPr/>
            </a:pPr>
            <a:fld id="{50C8D9CB-0200-4919-A82D-86CE5D840444}" type="datetime1">
              <a:rPr lang="ru-RU" smtClean="0"/>
              <a:pPr>
                <a:defRPr/>
              </a:pPr>
              <a:t>15.04.2014</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pPr>
              <a:defRPr/>
            </a:pPr>
            <a:r>
              <a:rPr lang="en-US" smtClean="0"/>
              <a:t>http://aida.ucoz.ru</a:t>
            </a: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pPr>
              <a:defRPr/>
            </a:pPr>
            <a:fld id="{262061C2-5F36-4158-937E-20E14F66351B}" type="slidenum">
              <a:rPr lang="ru-RU" smtClean="0"/>
              <a:pPr>
                <a:defRPr/>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pPr>
              <a:defRPr/>
            </a:pPr>
            <a:fld id="{4FCFE37B-6569-48AA-8D24-6291AB768E11}" type="datetime1">
              <a:rPr lang="ru-RU" smtClean="0"/>
              <a:pPr>
                <a:defRPr/>
              </a:pPr>
              <a:t>15.04.2014</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pPr>
              <a:defRPr/>
            </a:pPr>
            <a:r>
              <a:rPr lang="en-US" smtClean="0"/>
              <a:t>http://aida.ucoz.ru</a:t>
            </a:r>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DCF1ED51-99E9-4BF6-B6F9-7F86BB633FC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C15E2A63-1C4D-4E40-9CFF-74C43E82ADCF}" type="slidenum">
              <a:rPr lang="ru-RU" smtClean="0"/>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pPr>
              <a:defRPr/>
            </a:pPr>
            <a:fld id="{27301330-699B-4B0A-97BF-928B1EA54A94}" type="slidenum">
              <a:rPr lang="ru-RU" smtClean="0"/>
              <a:pPr>
                <a:defRPr/>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65CE9BEF-01D2-4C19-BDFB-7A5DF91B9337}"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9F47DC9-F373-4E0D-B9EC-69D9FB929B99}" type="datetime1">
              <a:rPr lang="ru-RU"/>
              <a:pPr>
                <a:defRPr/>
              </a:pPr>
              <a:t>15.04.2014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r>
              <a:rPr lang="en-US"/>
              <a:t>http://aida.ucoz.ru</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5100845-E71E-4ACB-865E-F131E8621A5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89F47DC9-F373-4E0D-B9EC-69D9FB929B99}" type="datetime1">
              <a:rPr lang="ru-RU" smtClean="0"/>
              <a:pPr>
                <a:defRPr/>
              </a:pPr>
              <a:t>15.04.2014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en-US" smtClean="0"/>
              <a:t>http://aida.ucoz.ru</a:t>
            </a: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95100845-E71E-4ACB-865E-F131E8621A5C}"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89F47DC9-F373-4E0D-B9EC-69D9FB929B99}" type="datetime1">
              <a:rPr lang="ru-RU" smtClean="0"/>
              <a:pPr>
                <a:defRPr/>
              </a:pPr>
              <a:t>15.04.2014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r>
              <a:rPr lang="en-US" smtClean="0"/>
              <a:t>http://aida.ucoz.ru</a:t>
            </a:r>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95100845-E71E-4ACB-865E-F131E8621A5C}" type="slidenum">
              <a:rPr lang="ru-RU" smtClean="0"/>
              <a:pPr>
                <a:defRPr/>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fld id="{89F47DC9-F373-4E0D-B9EC-69D9FB929B99}" type="datetime1">
              <a:rPr lang="ru-RU" smtClean="0"/>
              <a:pPr>
                <a:defRPr/>
              </a:pPr>
              <a:t>15.04.2014</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r>
              <a:rPr lang="en-US" smtClean="0"/>
              <a:t>http://aida.ucoz.ru</a:t>
            </a:r>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95100845-E71E-4ACB-865E-F131E8621A5C}"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Прямоугольник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Прямоугольник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Дата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fld id="{89F47DC9-F373-4E0D-B9EC-69D9FB929B99}" type="datetime1">
              <a:rPr lang="ru-RU" smtClean="0"/>
              <a:pPr>
                <a:defRPr/>
              </a:pPr>
              <a:t>15.04.2014</a:t>
            </a:fld>
            <a:endParaRPr lang="ru-RU"/>
          </a:p>
        </p:txBody>
      </p:sp>
      <p:sp>
        <p:nvSpPr>
          <p:cNvPr id="5" name="Нижний колонтитул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r>
              <a:rPr lang="en-US" smtClean="0"/>
              <a:t>http://aida.ucoz.ru</a:t>
            </a:r>
            <a:endParaRPr lang="ru-RU"/>
          </a:p>
        </p:txBody>
      </p:sp>
      <p:sp>
        <p:nvSpPr>
          <p:cNvPr id="6" name="Номер слайда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95100845-E71E-4ACB-865E-F131E8621A5C}"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fld id="{89F47DC9-F373-4E0D-B9EC-69D9FB929B99}" type="datetime1">
              <a:rPr lang="ru-RU" smtClean="0"/>
              <a:pPr>
                <a:defRPr/>
              </a:pPr>
              <a:t>15.04.2014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r>
              <a:rPr lang="en-US" smtClean="0"/>
              <a:t>http://aida.ucoz.ru</a:t>
            </a: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95100845-E71E-4ACB-865E-F131E8621A5C}" type="slidenum">
              <a:rPr lang="ru-RU" smtClean="0"/>
              <a:pPr>
                <a:defRPr/>
              </a:pPr>
              <a:t>‹#›</a:t>
            </a:fld>
            <a:endParaRPr lang="ru-RU"/>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89F47DC9-F373-4E0D-B9EC-69D9FB929B99}" type="datetime1">
              <a:rPr lang="ru-RU" smtClean="0"/>
              <a:pPr>
                <a:defRPr/>
              </a:pPr>
              <a:t>15.04.2014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r>
              <a:rPr lang="en-US" smtClean="0"/>
              <a:t>http://aida.ucoz.ru</a:t>
            </a: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95100845-E71E-4ACB-865E-F131E8621A5C}" type="slidenum">
              <a:rPr lang="ru-RU" smtClean="0"/>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9F47DC9-F373-4E0D-B9EC-69D9FB929B99}" type="datetime1">
              <a:rPr lang="ru-RU" smtClean="0"/>
              <a:pPr>
                <a:defRPr/>
              </a:pPr>
              <a:t>15.04.2014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smtClean="0"/>
              <a:t>http://aida.ucoz.ru</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100845-E71E-4ACB-865E-F131E8621A5C}"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89F47DC9-F373-4E0D-B9EC-69D9FB929B99}" type="datetime1">
              <a:rPr lang="ru-RU" smtClean="0"/>
              <a:pPr>
                <a:defRPr/>
              </a:pPr>
              <a:t>15.04.2014</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r>
              <a:rPr lang="en-US" smtClean="0"/>
              <a:t>http://aida.ucoz.ru</a:t>
            </a:r>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95100845-E71E-4ACB-865E-F131E8621A5C}" type="slidenum">
              <a:rPr lang="ru-RU" smtClean="0"/>
              <a:pPr>
                <a:defRPr/>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2.gif"/><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21.gif"/><Relationship Id="rId17" Type="http://schemas.openxmlformats.org/officeDocument/2006/relationships/image" Target="../media/image26.gif"/><Relationship Id="rId2" Type="http://schemas.openxmlformats.org/officeDocument/2006/relationships/image" Target="../media/image11.jpeg"/><Relationship Id="rId16" Type="http://schemas.openxmlformats.org/officeDocument/2006/relationships/image" Target="../media/image25.gif"/><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gif"/><Relationship Id="rId5" Type="http://schemas.openxmlformats.org/officeDocument/2006/relationships/image" Target="../media/image14.png"/><Relationship Id="rId15" Type="http://schemas.openxmlformats.org/officeDocument/2006/relationships/image" Target="../media/image24.gif"/><Relationship Id="rId10" Type="http://schemas.openxmlformats.org/officeDocument/2006/relationships/image" Target="../media/image19.gif"/><Relationship Id="rId4" Type="http://schemas.openxmlformats.org/officeDocument/2006/relationships/image" Target="../media/image13.png"/><Relationship Id="rId9" Type="http://schemas.openxmlformats.org/officeDocument/2006/relationships/image" Target="../media/image18.gif"/><Relationship Id="rId14" Type="http://schemas.openxmlformats.org/officeDocument/2006/relationships/image" Target="../media/image23.gif"/></Relationships>
</file>

<file path=ppt/slides/_rels/slide10.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90.xml"/></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5.xml"/><Relationship Id="rId1" Type="http://schemas.openxmlformats.org/officeDocument/2006/relationships/themeOverride" Target="../theme/themeOverr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57.xml"/><Relationship Id="rId1" Type="http://schemas.openxmlformats.org/officeDocument/2006/relationships/themeOverride" Target="../theme/themeOverride3.xml"/></Relationships>
</file>

<file path=ppt/slides/_rels/slide1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9.xml"/><Relationship Id="rId5" Type="http://schemas.openxmlformats.org/officeDocument/2006/relationships/image" Target="../media/image45.jpeg"/><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46.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38" y="2286000"/>
            <a:ext cx="7772400" cy="1470025"/>
          </a:xfrm>
        </p:spPr>
        <p:txBody>
          <a:bodyPr rtlCol="0">
            <a:normAutofit/>
          </a:bodyPr>
          <a:lstStyle/>
          <a:p>
            <a:pPr fontAlgn="auto">
              <a:spcAft>
                <a:spcPts val="0"/>
              </a:spcAft>
              <a:defRPr/>
            </a:pPr>
            <a:r>
              <a:rPr lang="uk-UA" sz="2800" b="1" dirty="0" smtClean="0">
                <a:solidFill>
                  <a:srgbClr val="0070C0"/>
                </a:solidFill>
                <a:latin typeface="Times New Roman" pitchFamily="18" charset="0"/>
                <a:cs typeface="Times New Roman" pitchFamily="18" charset="0"/>
              </a:rPr>
              <a:t>Формування навчально-інтелектуальних і творчих умінь і навичок першокласників засобами дидактичних ігор</a:t>
            </a:r>
            <a:endParaRPr lang="ru-RU" sz="2800" b="1" dirty="0" smtClean="0">
              <a:solidFill>
                <a:srgbClr val="0070C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714625" y="3857625"/>
            <a:ext cx="4343400" cy="1752600"/>
          </a:xfrm>
        </p:spPr>
        <p:txBody>
          <a:bodyPr rtlCol="0">
            <a:normAutofit/>
          </a:bodyPr>
          <a:lstStyle/>
          <a:p>
            <a:pPr fontAlgn="auto">
              <a:spcAft>
                <a:spcPts val="0"/>
              </a:spcAft>
              <a:buFont typeface="Arial" pitchFamily="34" charset="0"/>
              <a:buNone/>
              <a:defRPr/>
            </a:pPr>
            <a:r>
              <a:rPr lang="uk-UA" sz="2400" b="1" i="1" dirty="0" err="1" smtClean="0">
                <a:solidFill>
                  <a:schemeClr val="tx1"/>
                </a:solidFill>
                <a:effectLst>
                  <a:outerShdw blurRad="38100" dist="38100" dir="2700000" algn="tl">
                    <a:srgbClr val="000000">
                      <a:alpha val="43137"/>
                    </a:srgbClr>
                  </a:outerShdw>
                </a:effectLst>
              </a:rPr>
              <a:t>Сорокотязьке</a:t>
            </a:r>
            <a:r>
              <a:rPr lang="uk-UA" sz="2400" b="1" i="1" dirty="0" smtClean="0">
                <a:solidFill>
                  <a:schemeClr val="tx1"/>
                </a:solidFill>
                <a:effectLst>
                  <a:outerShdw blurRad="38100" dist="38100" dir="2700000" algn="tl">
                    <a:srgbClr val="000000">
                      <a:alpha val="43137"/>
                    </a:srgbClr>
                  </a:outerShdw>
                </a:effectLst>
              </a:rPr>
              <a:t> НВО “ЗОШ І – ІІ ступенів – дитячий </a:t>
            </a:r>
            <a:r>
              <a:rPr lang="uk-UA" sz="2400" b="1" i="1" dirty="0" err="1" smtClean="0">
                <a:solidFill>
                  <a:schemeClr val="tx1"/>
                </a:solidFill>
                <a:effectLst>
                  <a:outerShdw blurRad="38100" dist="38100" dir="2700000" algn="tl">
                    <a:srgbClr val="000000">
                      <a:alpha val="43137"/>
                    </a:srgbClr>
                  </a:outerShdw>
                </a:effectLst>
              </a:rPr>
              <a:t>садок”</a:t>
            </a:r>
            <a:endParaRPr lang="uk-UA" sz="2400" b="1" i="1" dirty="0" smtClean="0">
              <a:solidFill>
                <a:schemeClr val="tx1"/>
              </a:solidFill>
              <a:effectLst>
                <a:outerShdw blurRad="38100" dist="38100" dir="2700000" algn="tl">
                  <a:srgbClr val="000000">
                    <a:alpha val="43137"/>
                  </a:srgbClr>
                </a:outerShdw>
              </a:effectLst>
            </a:endParaRPr>
          </a:p>
          <a:p>
            <a:pPr fontAlgn="auto">
              <a:spcAft>
                <a:spcPts val="0"/>
              </a:spcAft>
              <a:buFont typeface="Arial" pitchFamily="34" charset="0"/>
              <a:buNone/>
              <a:defRPr/>
            </a:pPr>
            <a:r>
              <a:rPr lang="uk-UA" sz="2400" b="1" i="1" dirty="0" smtClean="0">
                <a:solidFill>
                  <a:schemeClr val="tx1"/>
                </a:solidFill>
                <a:effectLst>
                  <a:outerShdw blurRad="38100" dist="38100" dir="2700000" algn="tl">
                    <a:srgbClr val="000000">
                      <a:alpha val="43137"/>
                    </a:srgbClr>
                  </a:outerShdw>
                </a:effectLst>
              </a:rPr>
              <a:t>Мазуренко О.А.</a:t>
            </a:r>
          </a:p>
          <a:p>
            <a:pPr fontAlgn="auto">
              <a:spcAft>
                <a:spcPts val="0"/>
              </a:spcAft>
              <a:buFont typeface="Arial" pitchFamily="34" charset="0"/>
              <a:buNone/>
              <a:defRPr/>
            </a:pPr>
            <a:r>
              <a:rPr lang="uk-UA" sz="2400" b="1" i="1" dirty="0" smtClean="0">
                <a:solidFill>
                  <a:schemeClr val="tx1"/>
                </a:solidFill>
                <a:effectLst>
                  <a:outerShdw blurRad="38100" dist="38100" dir="2700000" algn="tl">
                    <a:srgbClr val="000000">
                      <a:alpha val="43137"/>
                    </a:srgbClr>
                  </a:outerShdw>
                </a:effectLst>
              </a:rPr>
              <a:t>2014р</a:t>
            </a:r>
            <a:r>
              <a:rPr lang="uk-UA" sz="2400" i="1" dirty="0" smtClean="0"/>
              <a:t>.</a:t>
            </a:r>
            <a:endParaRPr lang="ru-RU" sz="2400" i="1" dirty="0" smtClean="0"/>
          </a:p>
        </p:txBody>
      </p:sp>
      <p:pic>
        <p:nvPicPr>
          <p:cNvPr id="4" name="Picture 3" descr="H:\Documents and Settings\Aida\Рабочий стол\МОИ шаблоны ЭКСПЕРИМЕНТы\30040876.jpg"/>
          <p:cNvPicPr>
            <a:picLocks noChangeAspect="1" noChangeArrowheads="1"/>
          </p:cNvPicPr>
          <p:nvPr/>
        </p:nvPicPr>
        <p:blipFill>
          <a:blip r:embed="rId2"/>
          <a:srcRect/>
          <a:stretch>
            <a:fillRect/>
          </a:stretch>
        </p:blipFill>
        <p:spPr bwMode="auto">
          <a:xfrm>
            <a:off x="285720" y="3929066"/>
            <a:ext cx="2309996" cy="2570166"/>
          </a:xfrm>
          <a:prstGeom prst="rect">
            <a:avLst/>
          </a:prstGeom>
          <a:ln>
            <a:noFill/>
          </a:ln>
          <a:effectLst>
            <a:softEdge rad="112500"/>
          </a:effectLst>
        </p:spPr>
      </p:pic>
      <p:pic>
        <p:nvPicPr>
          <p:cNvPr id="5" name="Picture 4" descr="H:\Documents and Settings\Aida\Рабочий стол\МОИ шаблоны ЭКСПЕРИМЕНТы\18112_0-550-700-1.jpg"/>
          <p:cNvPicPr>
            <a:picLocks noChangeAspect="1" noChangeArrowheads="1"/>
          </p:cNvPicPr>
          <p:nvPr/>
        </p:nvPicPr>
        <p:blipFill>
          <a:blip r:embed="rId3"/>
          <a:srcRect/>
          <a:stretch>
            <a:fillRect/>
          </a:stretch>
        </p:blipFill>
        <p:spPr bwMode="auto">
          <a:xfrm>
            <a:off x="928688" y="4143375"/>
            <a:ext cx="1071562" cy="785813"/>
          </a:xfrm>
          <a:prstGeom prst="rect">
            <a:avLst/>
          </a:prstGeom>
          <a:noFill/>
          <a:ln w="9525">
            <a:noFill/>
            <a:miter lim="800000"/>
            <a:headEnd/>
            <a:tailEnd/>
          </a:ln>
        </p:spPr>
      </p:pic>
      <p:pic>
        <p:nvPicPr>
          <p:cNvPr id="2054" name="Picture 8" descr="H:\Documents and Settings\Aida\Рабочий стол\текстуры и фоны, клипарты\новеньки картинки\addition 2 plus 2 ha.gif"/>
          <p:cNvPicPr>
            <a:picLocks noChangeAspect="1" noChangeArrowheads="1" noCrop="1"/>
          </p:cNvPicPr>
          <p:nvPr/>
        </p:nvPicPr>
        <p:blipFill>
          <a:blip r:embed="rId4"/>
          <a:srcRect/>
          <a:stretch>
            <a:fillRect/>
          </a:stretch>
        </p:blipFill>
        <p:spPr bwMode="auto">
          <a:xfrm>
            <a:off x="1071563" y="6000750"/>
            <a:ext cx="714375" cy="458788"/>
          </a:xfrm>
          <a:prstGeom prst="rect">
            <a:avLst/>
          </a:prstGeom>
          <a:noFill/>
          <a:ln w="9525">
            <a:noFill/>
            <a:miter lim="800000"/>
            <a:headEnd/>
            <a:tailEnd/>
          </a:ln>
        </p:spPr>
      </p:pic>
      <p:pic>
        <p:nvPicPr>
          <p:cNvPr id="1026" name="Picture 2" descr="H:\Documents and Settings\Aida\Рабочий стол\текстуры и фоны, клипарты\Scool_objekts\scool (30).png"/>
          <p:cNvPicPr>
            <a:picLocks noChangeAspect="1" noChangeArrowheads="1"/>
          </p:cNvPicPr>
          <p:nvPr/>
        </p:nvPicPr>
        <p:blipFill>
          <a:blip r:embed="rId5" cstate="print"/>
          <a:srcRect/>
          <a:stretch>
            <a:fillRect/>
          </a:stretch>
        </p:blipFill>
        <p:spPr bwMode="auto">
          <a:xfrm>
            <a:off x="7715250" y="5715000"/>
            <a:ext cx="779463" cy="701675"/>
          </a:xfrm>
          <a:prstGeom prst="rect">
            <a:avLst/>
          </a:prstGeom>
          <a:noFill/>
          <a:ln w="9525">
            <a:noFill/>
            <a:miter lim="800000"/>
            <a:headEnd/>
            <a:tailEnd/>
          </a:ln>
        </p:spPr>
      </p:pic>
      <p:pic>
        <p:nvPicPr>
          <p:cNvPr id="1027" name="Picture 3" descr="H:\Documents and Settings\Aida\Рабочий стол\текстуры и фоны, клипарты\Scool_objekts\scool (45).png"/>
          <p:cNvPicPr>
            <a:picLocks noChangeAspect="1" noChangeArrowheads="1"/>
          </p:cNvPicPr>
          <p:nvPr/>
        </p:nvPicPr>
        <p:blipFill>
          <a:blip r:embed="rId6"/>
          <a:srcRect/>
          <a:stretch>
            <a:fillRect/>
          </a:stretch>
        </p:blipFill>
        <p:spPr bwMode="auto">
          <a:xfrm>
            <a:off x="7643813" y="4857750"/>
            <a:ext cx="701675" cy="922338"/>
          </a:xfrm>
          <a:prstGeom prst="rect">
            <a:avLst/>
          </a:prstGeom>
          <a:noFill/>
          <a:ln w="9525">
            <a:noFill/>
            <a:miter lim="800000"/>
            <a:headEnd/>
            <a:tailEnd/>
          </a:ln>
        </p:spPr>
      </p:pic>
      <p:pic>
        <p:nvPicPr>
          <p:cNvPr id="1028" name="Picture 4" descr="H:\Documents and Settings\Aida\Рабочий стол\текстуры и фоны, клипарты\Scool_objekts\scool (46).png"/>
          <p:cNvPicPr>
            <a:picLocks noChangeAspect="1" noChangeArrowheads="1"/>
          </p:cNvPicPr>
          <p:nvPr/>
        </p:nvPicPr>
        <p:blipFill>
          <a:blip r:embed="rId7"/>
          <a:srcRect/>
          <a:stretch>
            <a:fillRect/>
          </a:stretch>
        </p:blipFill>
        <p:spPr bwMode="auto">
          <a:xfrm>
            <a:off x="6858000" y="5857875"/>
            <a:ext cx="936625" cy="496888"/>
          </a:xfrm>
          <a:prstGeom prst="rect">
            <a:avLst/>
          </a:prstGeom>
          <a:noFill/>
          <a:ln w="9525">
            <a:noFill/>
            <a:miter lim="800000"/>
            <a:headEnd/>
            <a:tailEnd/>
          </a:ln>
        </p:spPr>
      </p:pic>
      <p:pic>
        <p:nvPicPr>
          <p:cNvPr id="2058" name="Picture 6" descr="H:\Documents and Settings\Aida\Рабочий стол\НОвая ГРАФИКА сборник\КАРТИНКИ СБОРНИК_ школьные\5.gif"/>
          <p:cNvPicPr>
            <a:picLocks noChangeAspect="1" noChangeArrowheads="1" noCrop="1"/>
          </p:cNvPicPr>
          <p:nvPr/>
        </p:nvPicPr>
        <p:blipFill>
          <a:blip r:embed="rId8"/>
          <a:srcRect/>
          <a:stretch>
            <a:fillRect/>
          </a:stretch>
        </p:blipFill>
        <p:spPr bwMode="auto">
          <a:xfrm>
            <a:off x="2071688" y="642938"/>
            <a:ext cx="609600" cy="609600"/>
          </a:xfrm>
          <a:prstGeom prst="rect">
            <a:avLst/>
          </a:prstGeom>
          <a:noFill/>
          <a:ln w="9525">
            <a:noFill/>
            <a:miter lim="800000"/>
            <a:headEnd/>
            <a:tailEnd/>
          </a:ln>
        </p:spPr>
      </p:pic>
      <p:pic>
        <p:nvPicPr>
          <p:cNvPr id="2059" name="Picture 7" descr="H:\Documents and Settings\Aida\Рабочий стол\НОвая ГРАФИКА сборник\КАРТИНКИ СБОРНИК_ школьные\6.gif"/>
          <p:cNvPicPr>
            <a:picLocks noChangeAspect="1" noChangeArrowheads="1" noCrop="1"/>
          </p:cNvPicPr>
          <p:nvPr/>
        </p:nvPicPr>
        <p:blipFill>
          <a:blip r:embed="rId9"/>
          <a:srcRect/>
          <a:stretch>
            <a:fillRect/>
          </a:stretch>
        </p:blipFill>
        <p:spPr bwMode="auto">
          <a:xfrm>
            <a:off x="6143625" y="1000125"/>
            <a:ext cx="609600" cy="609600"/>
          </a:xfrm>
          <a:prstGeom prst="rect">
            <a:avLst/>
          </a:prstGeom>
          <a:noFill/>
          <a:ln w="9525">
            <a:noFill/>
            <a:miter lim="800000"/>
            <a:headEnd/>
            <a:tailEnd/>
          </a:ln>
        </p:spPr>
      </p:pic>
      <p:pic>
        <p:nvPicPr>
          <p:cNvPr id="2060" name="Picture 8" descr="H:\Documents and Settings\Aida\Рабочий стол\НОвая ГРАФИКА сборник\КАРТИНКИ СБОРНИК_ школьные\7.gif"/>
          <p:cNvPicPr>
            <a:picLocks noChangeAspect="1" noChangeArrowheads="1" noCrop="1"/>
          </p:cNvPicPr>
          <p:nvPr/>
        </p:nvPicPr>
        <p:blipFill>
          <a:blip r:embed="rId10"/>
          <a:srcRect/>
          <a:stretch>
            <a:fillRect/>
          </a:stretch>
        </p:blipFill>
        <p:spPr bwMode="auto">
          <a:xfrm>
            <a:off x="5000625" y="1428750"/>
            <a:ext cx="609600" cy="609600"/>
          </a:xfrm>
          <a:prstGeom prst="rect">
            <a:avLst/>
          </a:prstGeom>
          <a:noFill/>
          <a:ln w="9525">
            <a:noFill/>
            <a:miter lim="800000"/>
            <a:headEnd/>
            <a:tailEnd/>
          </a:ln>
        </p:spPr>
      </p:pic>
      <p:pic>
        <p:nvPicPr>
          <p:cNvPr id="2061" name="Picture 9" descr="H:\Documents and Settings\Aida\Рабочий стол\НОвая ГРАФИКА сборник\КАРТИНКИ СБОРНИК_ школьные\8.gif"/>
          <p:cNvPicPr>
            <a:picLocks noChangeAspect="1" noChangeArrowheads="1" noCrop="1"/>
          </p:cNvPicPr>
          <p:nvPr/>
        </p:nvPicPr>
        <p:blipFill>
          <a:blip r:embed="rId11"/>
          <a:srcRect/>
          <a:stretch>
            <a:fillRect/>
          </a:stretch>
        </p:blipFill>
        <p:spPr bwMode="auto">
          <a:xfrm>
            <a:off x="5214938" y="571500"/>
            <a:ext cx="609600" cy="609600"/>
          </a:xfrm>
          <a:prstGeom prst="rect">
            <a:avLst/>
          </a:prstGeom>
          <a:noFill/>
          <a:ln w="9525">
            <a:noFill/>
            <a:miter lim="800000"/>
            <a:headEnd/>
            <a:tailEnd/>
          </a:ln>
        </p:spPr>
      </p:pic>
      <p:pic>
        <p:nvPicPr>
          <p:cNvPr id="2062" name="Picture 10" descr="H:\Documents and Settings\Aida\Рабочий стол\НОвая ГРАФИКА сборник\КАРТИНКИ СБОРНИК_ школьные\9.gif"/>
          <p:cNvPicPr>
            <a:picLocks noChangeAspect="1" noChangeArrowheads="1" noCrop="1"/>
          </p:cNvPicPr>
          <p:nvPr/>
        </p:nvPicPr>
        <p:blipFill>
          <a:blip r:embed="rId12"/>
          <a:srcRect/>
          <a:stretch>
            <a:fillRect/>
          </a:stretch>
        </p:blipFill>
        <p:spPr bwMode="auto">
          <a:xfrm>
            <a:off x="7072313" y="1571625"/>
            <a:ext cx="609600" cy="609600"/>
          </a:xfrm>
          <a:prstGeom prst="rect">
            <a:avLst/>
          </a:prstGeom>
          <a:noFill/>
          <a:ln w="9525">
            <a:noFill/>
            <a:miter lim="800000"/>
            <a:headEnd/>
            <a:tailEnd/>
          </a:ln>
        </p:spPr>
      </p:pic>
      <p:pic>
        <p:nvPicPr>
          <p:cNvPr id="2063" name="Picture 11" descr="H:\Documents and Settings\Aida\Рабочий стол\НОвая ГРАФИКА сборник\КАРТИНКИ СБОРНИК_ школьные\0.gif"/>
          <p:cNvPicPr>
            <a:picLocks noChangeAspect="1" noChangeArrowheads="1" noCrop="1"/>
          </p:cNvPicPr>
          <p:nvPr/>
        </p:nvPicPr>
        <p:blipFill>
          <a:blip r:embed="rId13"/>
          <a:srcRect/>
          <a:stretch>
            <a:fillRect/>
          </a:stretch>
        </p:blipFill>
        <p:spPr bwMode="auto">
          <a:xfrm>
            <a:off x="6858000" y="785813"/>
            <a:ext cx="609600" cy="609600"/>
          </a:xfrm>
          <a:prstGeom prst="rect">
            <a:avLst/>
          </a:prstGeom>
          <a:noFill/>
          <a:ln w="9525">
            <a:noFill/>
            <a:miter lim="800000"/>
            <a:headEnd/>
            <a:tailEnd/>
          </a:ln>
        </p:spPr>
      </p:pic>
      <p:pic>
        <p:nvPicPr>
          <p:cNvPr id="2064" name="Picture 12" descr="H:\Documents and Settings\Aida\Рабочий стол\НОвая ГРАФИКА сборник\КАРТИНКИ СБОРНИК_ школьные\1.gif"/>
          <p:cNvPicPr>
            <a:picLocks noChangeAspect="1" noChangeArrowheads="1" noCrop="1"/>
          </p:cNvPicPr>
          <p:nvPr/>
        </p:nvPicPr>
        <p:blipFill>
          <a:blip r:embed="rId14"/>
          <a:srcRect/>
          <a:stretch>
            <a:fillRect/>
          </a:stretch>
        </p:blipFill>
        <p:spPr bwMode="auto">
          <a:xfrm>
            <a:off x="3500438" y="1428750"/>
            <a:ext cx="609600" cy="609600"/>
          </a:xfrm>
          <a:prstGeom prst="rect">
            <a:avLst/>
          </a:prstGeom>
          <a:noFill/>
          <a:ln w="9525">
            <a:noFill/>
            <a:miter lim="800000"/>
            <a:headEnd/>
            <a:tailEnd/>
          </a:ln>
        </p:spPr>
      </p:pic>
      <p:pic>
        <p:nvPicPr>
          <p:cNvPr id="2065" name="Picture 13" descr="H:\Documents and Settings\Aida\Рабочий стол\НОвая ГРАФИКА сборник\КАРТИНКИ СБОРНИК_ школьные\2.gif"/>
          <p:cNvPicPr>
            <a:picLocks noChangeAspect="1" noChangeArrowheads="1" noCrop="1"/>
          </p:cNvPicPr>
          <p:nvPr/>
        </p:nvPicPr>
        <p:blipFill>
          <a:blip r:embed="rId15"/>
          <a:srcRect/>
          <a:stretch>
            <a:fillRect/>
          </a:stretch>
        </p:blipFill>
        <p:spPr bwMode="auto">
          <a:xfrm>
            <a:off x="3929063" y="571500"/>
            <a:ext cx="609600" cy="609600"/>
          </a:xfrm>
          <a:prstGeom prst="rect">
            <a:avLst/>
          </a:prstGeom>
          <a:noFill/>
          <a:ln w="9525">
            <a:noFill/>
            <a:miter lim="800000"/>
            <a:headEnd/>
            <a:tailEnd/>
          </a:ln>
        </p:spPr>
      </p:pic>
      <p:pic>
        <p:nvPicPr>
          <p:cNvPr id="2066" name="Picture 14" descr="H:\Documents and Settings\Aida\Рабочий стол\НОвая ГРАФИКА сборник\КАРТИНКИ СБОРНИК_ школьные\3.gif"/>
          <p:cNvPicPr>
            <a:picLocks noChangeAspect="1" noChangeArrowheads="1" noCrop="1"/>
          </p:cNvPicPr>
          <p:nvPr/>
        </p:nvPicPr>
        <p:blipFill>
          <a:blip r:embed="rId16"/>
          <a:srcRect/>
          <a:stretch>
            <a:fillRect/>
          </a:stretch>
        </p:blipFill>
        <p:spPr bwMode="auto">
          <a:xfrm>
            <a:off x="1714500" y="1500188"/>
            <a:ext cx="609600" cy="609600"/>
          </a:xfrm>
          <a:prstGeom prst="rect">
            <a:avLst/>
          </a:prstGeom>
          <a:noFill/>
          <a:ln w="9525">
            <a:noFill/>
            <a:miter lim="800000"/>
            <a:headEnd/>
            <a:tailEnd/>
          </a:ln>
        </p:spPr>
      </p:pic>
      <p:pic>
        <p:nvPicPr>
          <p:cNvPr id="2067" name="Picture 15" descr="H:\Documents and Settings\Aida\Рабочий стол\НОвая ГРАФИКА сборник\КАРТИНКИ СБОРНИК_ школьные\4.gif"/>
          <p:cNvPicPr>
            <a:picLocks noChangeAspect="1" noChangeArrowheads="1" noCrop="1"/>
          </p:cNvPicPr>
          <p:nvPr/>
        </p:nvPicPr>
        <p:blipFill>
          <a:blip r:embed="rId17"/>
          <a:srcRect/>
          <a:stretch>
            <a:fillRect/>
          </a:stretch>
        </p:blipFill>
        <p:spPr bwMode="auto">
          <a:xfrm>
            <a:off x="857250" y="1071563"/>
            <a:ext cx="609600" cy="609600"/>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1000"/>
                                        <p:tgtEl>
                                          <p:spTgt spid="1028"/>
                                        </p:tgtEl>
                                      </p:cBhvr>
                                    </p:animEffect>
                                  </p:childTnLst>
                                </p:cTn>
                              </p:par>
                              <p:par>
                                <p:cTn id="12" presetID="10"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childTnLst>
                                    <p:set>
                                      <p:cBhvr override="childStyle">
                                        <p:cTn id="18" dur="indefinite"/>
                                        <p:tgtEl>
                                          <p:spTgt spid="2"/>
                                        </p:tgtEl>
                                        <p:attrNameLst>
                                          <p:attrName>style.fontStyle</p:attrName>
                                        </p:attrNameLst>
                                      </p:cBhvr>
                                      <p:to>
                                        <p:strVal val="normal"/>
                                      </p:to>
                                    </p:set>
                                    <p:set>
                                      <p:cBhvr override="childStyle">
                                        <p:cTn id="19" dur="indefinite"/>
                                        <p:tgtEl>
                                          <p:spTgt spid="2"/>
                                        </p:tgtEl>
                                        <p:attrNameLst>
                                          <p:attrName>style.fontWeight</p:attrName>
                                        </p:attrNameLst>
                                      </p:cBhvr>
                                      <p:to>
                                        <p:strVal val="bold"/>
                                      </p:to>
                                    </p:set>
                                    <p:set>
                                      <p:cBhvr override="childStyle">
                                        <p:cTn id="20" dur="indefinite"/>
                                        <p:tgtEl>
                                          <p:spTgt spid="2"/>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grpId="1" nodeType="clickEffect">
                                  <p:stCondLst>
                                    <p:cond delay="0"/>
                                  </p:stCondLst>
                                  <p:childTnLst>
                                    <p:animRot by="21600000">
                                      <p:cBhvr>
                                        <p:cTn id="24" dur="2000" fill="hold"/>
                                        <p:tgtEl>
                                          <p:spTgt spid="2"/>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0.77222 -0.40125 C -0.77187 -0.40564 -0.77187 -0.41003 -0.771 -0.4142 C -0.76979 -0.41952 -0.76336 -0.42622 -0.76145 -0.42923 C -0.75902 -0.43339 -0.75729 -0.43825 -0.75486 -0.44241 C -0.74618 -0.45652 -0.7368 -0.46993 -0.72777 -0.48358 C -0.72118 -0.49375 -0.70468 -0.50994 -0.70468 -0.50971 C -0.70399 -0.51364 -0.70312 -0.52289 -0.69791 -0.51179 C -0.69375 -0.503 -0.68836 -0.48358 -0.68836 -0.48335 C -0.68229 -0.43386 -0.68402 -0.45513 -0.68177 -0.41998 C -0.68263 -0.38991 -0.68402 -0.35985 -0.68437 -0.32978 C -0.68437 -0.32539 -0.68559 -0.31938 -0.68315 -0.3166 C -0.68125 -0.31475 -0.6802 -0.32146 -0.67916 -0.32423 C -0.67743 -0.3284 -0.67656 -0.33325 -0.675 -0.33742 C -0.6618 -0.36864 -0.6677 -0.35106 -0.65329 -0.37673 C -0.63784 -0.40379 -0.64913 -0.38853 -0.64114 -0.39916 C -0.63663 -0.43131 -0.64149 -0.4061 -0.6019 -0.45374 C -0.58246 -0.4771 -0.59652 -0.46114 -0.58298 -0.47618 C -0.57812 -0.49422 -0.57638 -0.46323 -0.57621 -0.46114 C -0.57569 -0.45051 -0.57569 -0.43987 -0.57482 -0.42923 C -0.5743 -0.42345 -0.57256 -0.41813 -0.57222 -0.41235 C -0.56909 -0.35939 -0.57951 -0.37488 -0.56805 -0.35985 C -0.56197 -0.3654 -0.56475 -0.37072 -0.56128 -0.37858 C -0.55781 -0.38691 -0.55416 -0.395 -0.55052 -0.4031 C -0.54531 -0.41466 -0.5342 -0.43686 -0.5342 -0.43663 C -0.53072 -0.45606 -0.53003 -0.45837 -0.52343 -0.47248 C -0.51475 -0.46855 -0.51371 -0.45675 -0.50989 -0.44611 C -0.50815 -0.4327 -0.50538 -0.41998 -0.50312 -0.4068 C -0.50104 -0.31036 -0.50868 -0.33649 -0.49756 -0.358 C -0.49479 -0.37026 -0.49149 -0.3728 -0.48697 -0.38413 C -0.47986 -0.4024 -0.47187 -0.42021 -0.46111 -0.43501 C -0.44531 -0.40495 -0.44322 -0.36887 -0.43281 -0.33557 C -0.43159 -0.32724 -0.42934 -0.321 -0.42743 -0.3129 C -0.42309 -0.31868 -0.42239 -0.32493 -0.41788 -0.33163 C -0.41267 -0.3395 -0.40156 -0.3543 -0.40156 -0.35407 C -0.39913 -0.36794 -0.39392 -0.37812 -0.3868 -0.38806 C -0.38559 -0.39269 -0.38368 -0.39662 -0.38281 -0.40125 C -0.38003 -0.41397 -0.38315 -0.41605 -0.37586 -0.42553 C -0.37534 -0.42738 -0.37586 -0.432 -0.37465 -0.43108 C -0.37291 -0.42992 -0.37343 -0.42622 -0.37326 -0.42368 C -0.37048 -0.39176 -0.3743 -0.41119 -0.36927 -0.38991 C -0.36631 -0.35129 -0.37083 -0.39523 -0.36232 -0.35615 C -0.35868 -0.33927 -0.36041 -0.3166 -0.35295 -0.3018 C -0.35243 -0.29926 -0.35347 -0.29486 -0.35156 -0.29417 C -0.34982 -0.29348 -0.34548 -0.30435 -0.34496 -0.3055 C -0.33732 -0.31984 -0.33888 -0.31198 -0.32986 -0.33742 C -0.31631 -0.37534 -0.30711 -0.41373 -0.29756 -0.45374 C -0.29635 -0.47248 -0.29513 -0.47826 -0.28802 -0.49306 C -0.28559 -0.48219 -0.28142 -0.47595 -0.27986 -0.46484 C -0.27899 -0.45004 -0.27986 -0.44079 -0.27447 -0.42923 C -0.27291 -0.41212 -0.27152 -0.39801 -0.25972 -0.38991 C -0.2592 -0.37858 -0.25937 -0.36725 -0.25815 -0.35615 C -0.25798 -0.35384 -0.25711 -0.35037 -0.25555 -0.35037 C -0.25399 -0.35037 -0.25173 -0.36031 -0.25156 -0.3617 C -0.24739 -0.38483 -0.25468 -0.35407 -0.24461 -0.38621 C -0.23125 -0.42923 -0.22326 -0.47317 -0.20954 -0.51549 C -0.20607 -0.50185 -0.20746 -0.50809 -0.20555 -0.49676 C -0.20503 -0.48982 -0.20486 -0.48311 -0.20416 -0.47618 C -0.20399 -0.47363 -0.20295 -0.47132 -0.20277 -0.46878 C -0.20086 -0.44403 -0.19965 -0.4246 -0.196 -0.40125 C -0.19548 -0.39801 -0.19392 -0.38136 -0.19201 -0.37858 C -0.18975 -0.37558 -0.18645 -0.37488 -0.18385 -0.37303 C -0.18038 -0.35777 -0.18541 -0.37511 -0.17847 -0.3654 C -0.17743 -0.36401 -0.17795 -0.36147 -0.17708 -0.35985 C -0.17378 -0.35314 -0.16961 -0.34759 -0.16631 -0.34112 C -0.16232 -0.33325 -0.16684 -0.33071 -0.15937 -0.32423 C -0.15729 -0.31521 -0.15781 -0.31244 -0.15138 -0.31868 C -0.15017 -0.32354 -0.15069 -0.32932 -0.14861 -0.33348 C -0.14704 -0.33672 -0.14392 -0.33811 -0.14201 -0.34112 C -0.13923 -0.34505 -0.13767 -0.35014 -0.13506 -0.3543 C -0.13385 -0.35638 -0.13246 -0.358 -0.13107 -0.35985 C -0.11996 -0.4061 -0.11545 -0.45536 -0.10121 -0.50046 C -0.10069 -0.50416 -0.10034 -0.50809 -0.1 -0.51179 C -0.09965 -0.51434 -0.09965 -0.52151 -0.09861 -0.51942 C -0.0967 -0.51572 -0.09756 -0.51064 -0.09722 -0.50624 C -0.09652 -0.49745 -0.09652 -0.48867 -0.09583 -0.47988 C -0.09375 -0.45513 -0.08993 -0.42923 -0.08645 -0.40495 C -0.08576 -0.39986 -0.08125 -0.37257 -0.07847 -0.36933 C -0.0769 -0.36771 -0.07465 -0.36794 -0.07291 -0.36725 C -0.06302 -0.38089 -0.06684 -0.38228 -0.05937 -0.39731 C -0.04097 -0.43455 -0.04809 -0.4105 -0.03107 -0.45744 C -0.01649 -0.49768 -0.00503 -0.54024 0.01094 -0.57932 C 0.02292 -0.60846 0.0191 -0.5962 0.02448 -0.61494 C 0.03108 -0.58788 0.02136 -0.54209 0.01372 -0.51364 C 0.00921 -0.49699 0.01441 -0.5037 0.00695 -0.49676 C 0.00209 -0.48404 -0.00468 -0.47433 -0.00937 -0.46114 C -0.01284 -0.45143 -0.0144 -0.44264 -0.02013 -0.43501 C -0.02204 -0.42137 -0.02013 -0.36979 -0.02013 -0.41605 " pathEditMode="relative" rAng="0" ptsTypes="ffffffffffffffffffffffffffffffffffffffffffffffffffffffffffffffffffffffffffffffffffffffA">
                                      <p:cBhvr>
                                        <p:cTn id="28" dur="2000" fill="hold"/>
                                        <p:tgtEl>
                                          <p:spTgt spid="1026"/>
                                        </p:tgtEl>
                                        <p:attrNameLst>
                                          <p:attrName>ppt_x</p:attrName>
                                          <p:attrName>ppt_y</p:attrName>
                                        </p:attrNameLst>
                                      </p:cBhvr>
                                      <p:rCtr x="402" y="-53"/>
                                    </p:animMotion>
                                  </p:childTnLst>
                                </p:cTn>
                              </p:par>
                            </p:childTnLst>
                          </p:cTn>
                        </p:par>
                      </p:childTnLst>
                    </p:cTn>
                  </p:par>
                  <p:par>
                    <p:cTn id="29" fill="hold">
                      <p:stCondLst>
                        <p:cond delay="indefinite"/>
                      </p:stCondLst>
                      <p:childTnLst>
                        <p:par>
                          <p:cTn id="30" fill="hold">
                            <p:stCondLst>
                              <p:cond delay="0"/>
                            </p:stCondLst>
                            <p:childTnLst>
                              <p:par>
                                <p:cTn id="31" presetID="21" presetClass="exit" presetSubtype="4" fill="hold" nodeType="clickEffect">
                                  <p:stCondLst>
                                    <p:cond delay="0"/>
                                  </p:stCondLst>
                                  <p:childTnLst>
                                    <p:animEffect transition="out" filter="wheel(4)">
                                      <p:cBhvr>
                                        <p:cTn id="32" dur="2000"/>
                                        <p:tgtEl>
                                          <p:spTgt spid="4"/>
                                        </p:tgtEl>
                                      </p:cBhvr>
                                    </p:animEffect>
                                    <p:set>
                                      <p:cBhvr>
                                        <p:cTn id="33" dur="1" fill="hold">
                                          <p:stCondLst>
                                            <p:cond delay="1999"/>
                                          </p:stCondLst>
                                        </p:cTn>
                                        <p:tgtEl>
                                          <p:spTgt spid="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0.01181 -0.00786 C -0.06285 -0.04282 -0.11389 -0.07777 -0.12049 -0.11758 C -0.12709 -0.1574 -0.08525 -0.22777 -0.05139 -0.24698 C -0.01754 -0.2662 0.05399 -0.25485 0.08246 -0.23333 C 0.11093 -0.2118 0.13281 -0.15647 0.11909 -0.11758 C 0.10538 -0.0787 0.01979 -0.01921 -8.88889E-6 5.18519E-6 " pathEditMode="relative" ptsTypes="aaaaaA">
                                      <p:cBhvr>
                                        <p:cTn id="37" dur="2000" fill="hold"/>
                                        <p:tgtEl>
                                          <p:spTgt spid="102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4800" b="1" i="1" dirty="0" smtClean="0">
                <a:solidFill>
                  <a:srgbClr val="7030A0"/>
                </a:solidFill>
              </a:rPr>
              <a:t>Правила гри</a:t>
            </a:r>
            <a:endParaRPr lang="ru-RU" sz="4800" b="1" i="1" dirty="0">
              <a:solidFill>
                <a:srgbClr val="7030A0"/>
              </a:solidFill>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3" name="Содержимое 2"/>
          <p:cNvSpPr>
            <a:spLocks noGrp="1"/>
          </p:cNvSpPr>
          <p:nvPr>
            <p:ph sz="quarter" idx="1"/>
          </p:nvPr>
        </p:nvSpPr>
        <p:spPr>
          <a:xfrm>
            <a:off x="457200" y="1775191"/>
            <a:ext cx="8229600" cy="4511329"/>
          </a:xfrm>
        </p:spPr>
        <p:txBody>
          <a:bodyPr>
            <a:normAutofit fontScale="92500"/>
          </a:bodyPr>
          <a:lstStyle/>
          <a:p>
            <a:pPr>
              <a:buNone/>
            </a:pPr>
            <a:r>
              <a:rPr lang="uk-UA" sz="2800" b="1" dirty="0" smtClean="0">
                <a:latin typeface="Segoe Print" pitchFamily="2" charset="0"/>
                <a:cs typeface="Times New Roman" pitchFamily="18" charset="0"/>
              </a:rPr>
              <a:t>    Діти сприймають як умови, що підтримують ігровий задум; їх невиконання знищує гру, робить її нецікавою. Без заздалегідь визначених правил ігрові дії розгортаються стихійно, і дидактичні завдання можуть лишитися невиконаними. Тому правила гри задаються до її початку і мають навчальний та організуючий характер. Спочатку дітям пояснюється ігрове завдання, а потім – спосіб його виконання. </a:t>
            </a:r>
            <a:endParaRPr lang="ru-RU" sz="2800" b="1" dirty="0" smtClean="0">
              <a:latin typeface="Segoe Print" pitchFamily="2" charset="0"/>
              <a:cs typeface="Times New Roman" pitchFamily="18" charset="0"/>
            </a:endParaRPr>
          </a:p>
          <a:p>
            <a:endParaRPr lang="ru-RU" dirty="0"/>
          </a:p>
        </p:txBody>
      </p:sp>
      <p:pic>
        <p:nvPicPr>
          <p:cNvPr id="76802" name="Picture 2" descr="http://www.edu.cap.ru/home/4349/biblioteka.gif"/>
          <p:cNvPicPr>
            <a:picLocks noChangeAspect="1" noChangeArrowheads="1"/>
          </p:cNvPicPr>
          <p:nvPr/>
        </p:nvPicPr>
        <p:blipFill>
          <a:blip r:embed="rId2"/>
          <a:srcRect/>
          <a:stretch>
            <a:fillRect/>
          </a:stretch>
        </p:blipFill>
        <p:spPr bwMode="auto">
          <a:xfrm>
            <a:off x="7000892" y="214290"/>
            <a:ext cx="1643074" cy="1643050"/>
          </a:xfrm>
          <a:prstGeom prst="rect">
            <a:avLst/>
          </a:prstGeom>
          <a:noFill/>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ssolv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go4.imgsmail.ru/imgpreview?key=http%3A//felixschneider.files.wordpress.com/2009/06/buch.gif%3Fh%3D405%26w%3D336&amp;mb=imgdb_preview_1816"/>
          <p:cNvPicPr>
            <a:picLocks noChangeAspect="1" noChangeArrowheads="1"/>
          </p:cNvPicPr>
          <p:nvPr/>
        </p:nvPicPr>
        <p:blipFill>
          <a:blip r:embed="rId2"/>
          <a:srcRect/>
          <a:stretch>
            <a:fillRect/>
          </a:stretch>
        </p:blipFill>
        <p:spPr bwMode="auto">
          <a:xfrm>
            <a:off x="357158" y="500042"/>
            <a:ext cx="1733550" cy="2095501"/>
          </a:xfrm>
          <a:prstGeom prst="rect">
            <a:avLst/>
          </a:prstGeom>
          <a:noFill/>
        </p:spPr>
      </p:pic>
      <p:sp>
        <p:nvSpPr>
          <p:cNvPr id="2" name="Заголовок 1"/>
          <p:cNvSpPr>
            <a:spLocks noGrp="1"/>
          </p:cNvSpPr>
          <p:nvPr>
            <p:ph type="title"/>
          </p:nvPr>
        </p:nvSpPr>
        <p:spPr>
          <a:xfrm>
            <a:off x="642910" y="928670"/>
            <a:ext cx="8229600" cy="1143000"/>
          </a:xfrm>
        </p:spPr>
        <p:txBody>
          <a:bodyPr/>
          <a:lstStyle/>
          <a:p>
            <a:r>
              <a:rPr lang="uk-UA" b="1" i="1" dirty="0" smtClean="0"/>
              <a:t>Підбиття підсумків</a:t>
            </a:r>
            <a:endParaRPr lang="ru-RU" b="1" i="1" dirty="0"/>
          </a:p>
        </p:txBody>
      </p:sp>
      <p:sp>
        <p:nvSpPr>
          <p:cNvPr id="3" name="Содержимое 2"/>
          <p:cNvSpPr>
            <a:spLocks noGrp="1"/>
          </p:cNvSpPr>
          <p:nvPr>
            <p:ph idx="1"/>
          </p:nvPr>
        </p:nvSpPr>
        <p:spPr>
          <a:xfrm>
            <a:off x="914400" y="2214554"/>
            <a:ext cx="8229600" cy="3857652"/>
          </a:xfrm>
        </p:spPr>
        <p:txBody>
          <a:bodyPr/>
          <a:lstStyle/>
          <a:p>
            <a:r>
              <a:rPr lang="uk-UA" sz="2800" b="1" dirty="0" smtClean="0"/>
              <a:t>Підбиття підсумків</a:t>
            </a:r>
            <a:r>
              <a:rPr lang="uk-UA" sz="2800" dirty="0" smtClean="0"/>
              <a:t> гри в зв’язку з такою віковою особливістю дітей, як нетерплячість, бажання відразу дізнатися про результати діяльності, проводиться відразу після її закінчення. Це може бути підрахунок балів, визначення команди-переможниці, нагородження дітей, які показали найкращі результати тощо. При цьому слід тактовно підтримати й інших учасників гри . </a:t>
            </a:r>
            <a:endParaRPr lang="ru-RU" sz="2800" dirty="0" smtClean="0"/>
          </a:p>
          <a:p>
            <a:endParaRPr lang="ru-RU"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11</a:t>
            </a:fld>
            <a:endParaRPr lang="ru-RU"/>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481329"/>
            <a:ext cx="8229600" cy="2804928"/>
          </a:xfrm>
        </p:spPr>
        <p:txBody>
          <a:bodyPr>
            <a:normAutofit fontScale="92500" lnSpcReduction="10000"/>
          </a:bodyPr>
          <a:lstStyle/>
          <a:p>
            <a:pPr lvl="0"/>
            <a:r>
              <a:rPr lang="uk-UA" smtClean="0"/>
              <a:t>активізують інтерес та увагу дітей;</a:t>
            </a:r>
            <a:endParaRPr lang="ru-RU" smtClean="0"/>
          </a:p>
          <a:p>
            <a:pPr lvl="0"/>
            <a:r>
              <a:rPr lang="uk-UA" smtClean="0"/>
              <a:t>розвивають пізнавальні здібності, кмітливість, уяву;</a:t>
            </a:r>
            <a:endParaRPr lang="ru-RU" smtClean="0"/>
          </a:p>
          <a:p>
            <a:pPr lvl="0"/>
            <a:r>
              <a:rPr lang="uk-UA" smtClean="0"/>
              <a:t>закріплюють знання, вміння і навички;</a:t>
            </a:r>
            <a:endParaRPr lang="ru-RU" smtClean="0"/>
          </a:p>
          <a:p>
            <a:pPr lvl="0"/>
            <a:r>
              <a:rPr lang="uk-UA" smtClean="0"/>
              <a:t>формують навчально-інтелектуальні і творчі уміння та навички;</a:t>
            </a:r>
            <a:endParaRPr lang="ru-RU" smtClean="0"/>
          </a:p>
          <a:p>
            <a:pPr lvl="0"/>
            <a:r>
              <a:rPr lang="uk-UA" smtClean="0"/>
              <a:t>тренують сенсорні вміння, навички тощо.</a:t>
            </a:r>
            <a:endParaRPr lang="ru-RU" smtClean="0"/>
          </a:p>
          <a:p>
            <a:endParaRPr lang="ru-RU" i="1"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12</a:t>
            </a:fld>
            <a:endParaRPr lang="ru-RU" dirty="0"/>
          </a:p>
        </p:txBody>
      </p:sp>
      <p:sp>
        <p:nvSpPr>
          <p:cNvPr id="2" name="Заголовок 1"/>
          <p:cNvSpPr>
            <a:spLocks noGrp="1"/>
          </p:cNvSpPr>
          <p:nvPr>
            <p:ph type="title"/>
          </p:nvPr>
        </p:nvSpPr>
        <p:spPr>
          <a:xfrm>
            <a:off x="428596" y="285728"/>
            <a:ext cx="8229600" cy="1143000"/>
          </a:xfrm>
        </p:spPr>
        <p:txBody>
          <a:bodyPr>
            <a:normAutofit fontScale="90000"/>
          </a:bodyPr>
          <a:lstStyle/>
          <a:p>
            <a:r>
              <a:rPr lang="uk-UA" sz="3200" b="1" smtClean="0">
                <a:latin typeface="Times New Roman" pitchFamily="18" charset="0"/>
                <a:cs typeface="Times New Roman" pitchFamily="18" charset="0"/>
              </a:rPr>
              <a:t>       Дидактичні ігри, які використовуються в    </a:t>
            </a:r>
            <a:br>
              <a:rPr lang="uk-UA" sz="3200" b="1" smtClean="0">
                <a:latin typeface="Times New Roman" pitchFamily="18" charset="0"/>
                <a:cs typeface="Times New Roman" pitchFamily="18" charset="0"/>
              </a:rPr>
            </a:br>
            <a:r>
              <a:rPr lang="uk-UA" sz="3200" smtClean="0">
                <a:latin typeface="Times New Roman" pitchFamily="18" charset="0"/>
                <a:cs typeface="Times New Roman" pitchFamily="18" charset="0"/>
              </a:rPr>
              <a:t>     </a:t>
            </a:r>
            <a:r>
              <a:rPr lang="uk-UA" sz="3200" b="1" smtClean="0">
                <a:latin typeface="Times New Roman" pitchFamily="18" charset="0"/>
                <a:cs typeface="Times New Roman" pitchFamily="18" charset="0"/>
              </a:rPr>
              <a:t>початковій школі, виконують різні функції: </a:t>
            </a:r>
            <a:endParaRPr lang="ru-RU" sz="3200" b="1" dirty="0">
              <a:latin typeface="Times New Roman" pitchFamily="18" charset="0"/>
              <a:cs typeface="Times New Roman" pitchFamily="18" charset="0"/>
            </a:endParaRPr>
          </a:p>
        </p:txBody>
      </p:sp>
      <p:pic>
        <p:nvPicPr>
          <p:cNvPr id="74754" name="Picture 2" descr="http://tom-luchschool.edu.tomsk.ru/wp-content/uploads/2013/02/sch008.png"/>
          <p:cNvPicPr>
            <a:picLocks noChangeAspect="1" noChangeArrowheads="1"/>
          </p:cNvPicPr>
          <p:nvPr/>
        </p:nvPicPr>
        <p:blipFill>
          <a:blip r:embed="rId3"/>
          <a:srcRect/>
          <a:stretch>
            <a:fillRect/>
          </a:stretch>
        </p:blipFill>
        <p:spPr bwMode="auto">
          <a:xfrm>
            <a:off x="4214810" y="3857628"/>
            <a:ext cx="4326125" cy="2714644"/>
          </a:xfrm>
          <a:prstGeom prst="rect">
            <a:avLst/>
          </a:prstGeom>
          <a:noFill/>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500"/>
                                        <p:tgtEl>
                                          <p:spTgt spid="3">
                                            <p:txEl>
                                              <p:pRg st="1" end="1"/>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slide(fromBottom)">
                                      <p:cBhvr>
                                        <p:cTn id="21" dur="500"/>
                                        <p:tgtEl>
                                          <p:spTgt spid="3">
                                            <p:txEl>
                                              <p:pRg st="3" end="3"/>
                                            </p:txEl>
                                          </p:spTgt>
                                        </p:tgtEl>
                                      </p:cBhvr>
                                    </p:animEffect>
                                  </p:childTnLst>
                                </p:cTn>
                              </p:par>
                              <p:par>
                                <p:cTn id="22" presetID="1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slide(fromBottom)">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solidFill>
                  <a:schemeClr val="bg1"/>
                </a:solidFill>
              </a:rPr>
              <a:t>Форми дидактичної гри:</a:t>
            </a:r>
            <a:endParaRPr lang="ru-RU" b="1" i="1" dirty="0">
              <a:solidFill>
                <a:schemeClr val="bg1"/>
              </a:solidFill>
            </a:endParaRPr>
          </a:p>
        </p:txBody>
      </p:sp>
      <p:sp>
        <p:nvSpPr>
          <p:cNvPr id="3" name="Содержимое 2"/>
          <p:cNvSpPr>
            <a:spLocks noGrp="1"/>
          </p:cNvSpPr>
          <p:nvPr>
            <p:ph idx="1"/>
          </p:nvPr>
        </p:nvSpPr>
        <p:spPr>
          <a:xfrm>
            <a:off x="457200" y="1600200"/>
            <a:ext cx="8229600" cy="2257428"/>
          </a:xfrm>
        </p:spPr>
        <p:txBody>
          <a:bodyPr/>
          <a:lstStyle/>
          <a:p>
            <a:r>
              <a:rPr lang="uk-UA" dirty="0" smtClean="0">
                <a:solidFill>
                  <a:srgbClr val="002060"/>
                </a:solidFill>
              </a:rPr>
              <a:t>бути тільки в словесній формі;</a:t>
            </a:r>
          </a:p>
          <a:p>
            <a:r>
              <a:rPr lang="uk-UA" dirty="0" smtClean="0">
                <a:solidFill>
                  <a:srgbClr val="002060"/>
                </a:solidFill>
              </a:rPr>
              <a:t>поєднувати слово і практичні дії;</a:t>
            </a:r>
          </a:p>
          <a:p>
            <a:r>
              <a:rPr lang="uk-UA" dirty="0" smtClean="0">
                <a:solidFill>
                  <a:srgbClr val="002060"/>
                </a:solidFill>
              </a:rPr>
              <a:t>поєднувати  слово й наочність;</a:t>
            </a:r>
          </a:p>
          <a:p>
            <a:r>
              <a:rPr lang="uk-UA" dirty="0" smtClean="0">
                <a:solidFill>
                  <a:srgbClr val="002060"/>
                </a:solidFill>
              </a:rPr>
              <a:t>поєднувати слово й реальні предмети.</a:t>
            </a:r>
            <a:endParaRPr lang="ru-RU" dirty="0">
              <a:solidFill>
                <a:srgbClr val="002060"/>
              </a:solidFill>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dirty="0" smtClean="0"/>
              <a:t>http://aida.ucoz.ru</a:t>
            </a:r>
            <a:endParaRPr lang="ru-RU" dirty="0"/>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13</a:t>
            </a:fld>
            <a:endParaRPr lang="ru-RU" dirty="0"/>
          </a:p>
        </p:txBody>
      </p:sp>
      <p:pic>
        <p:nvPicPr>
          <p:cNvPr id="73732" name="Picture 4" descr="http://veselajashkola.ru/wp-content/uploads/2011/10/shkolnye_kartinki_KARANDASH.png"/>
          <p:cNvPicPr>
            <a:picLocks noChangeAspect="1" noChangeArrowheads="1"/>
          </p:cNvPicPr>
          <p:nvPr/>
        </p:nvPicPr>
        <p:blipFill>
          <a:blip r:embed="rId3" cstate="print"/>
          <a:srcRect/>
          <a:stretch>
            <a:fillRect/>
          </a:stretch>
        </p:blipFill>
        <p:spPr bwMode="auto">
          <a:xfrm>
            <a:off x="6572264" y="1142984"/>
            <a:ext cx="2428891" cy="5214974"/>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0" end="0"/>
                                            </p:txEl>
                                          </p:spTgt>
                                        </p:tgtEl>
                                        <p:attrNameLst>
                                          <p:attrName>ppt_w</p:attrName>
                                        </p:attrNameLst>
                                      </p:cBhvr>
                                      <p:tavLst>
                                        <p:tav tm="0">
                                          <p:val>
                                            <p:fltVal val="0"/>
                                          </p:val>
                                        </p:tav>
                                        <p:tav tm="100000">
                                          <p:val>
                                            <p:strVal val="#ppt_w"/>
                                          </p:val>
                                        </p:tav>
                                      </p:tavLst>
                                    </p:anim>
                                  </p:childTnLst>
                                </p:cTn>
                              </p:par>
                              <p:par>
                                <p:cTn id="18" presetID="35" presetClass="entr" presetSubtype="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2"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2000" fill="hold"/>
                                        <p:tgtEl>
                                          <p:spTgt spid="3">
                                            <p:txEl>
                                              <p:pRg st="1" end="1"/>
                                            </p:txEl>
                                          </p:spTgt>
                                        </p:tgtEl>
                                        <p:attrNameLst>
                                          <p:attrName>ppt_w</p:attrName>
                                        </p:attrNameLst>
                                      </p:cBhvr>
                                      <p:tavLst>
                                        <p:tav tm="0">
                                          <p:val>
                                            <p:fltVal val="0"/>
                                          </p:val>
                                        </p:tav>
                                        <p:tav tm="100000">
                                          <p:val>
                                            <p:strVal val="#ppt_w"/>
                                          </p:val>
                                        </p:tav>
                                      </p:tavLst>
                                    </p:anim>
                                  </p:childTnLst>
                                </p:cTn>
                              </p:par>
                              <p:par>
                                <p:cTn id="24" presetID="35" presetClass="entr" presetSubtype="0"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2000"/>
                                        <p:tgtEl>
                                          <p:spTgt spid="3">
                                            <p:txEl>
                                              <p:pRg st="2" end="2"/>
                                            </p:txEl>
                                          </p:spTgt>
                                        </p:tgtEl>
                                      </p:cBhvr>
                                    </p:animEffect>
                                    <p:anim calcmode="lin" valueType="num">
                                      <p:cBhvr>
                                        <p:cTn id="27"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8"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9" dur="2000" fill="hold"/>
                                        <p:tgtEl>
                                          <p:spTgt spid="3">
                                            <p:txEl>
                                              <p:pRg st="2" end="2"/>
                                            </p:txEl>
                                          </p:spTgt>
                                        </p:tgtEl>
                                        <p:attrNameLst>
                                          <p:attrName>ppt_w</p:attrName>
                                        </p:attrNameLst>
                                      </p:cBhvr>
                                      <p:tavLst>
                                        <p:tav tm="0">
                                          <p:val>
                                            <p:fltVal val="0"/>
                                          </p:val>
                                        </p:tav>
                                        <p:tav tm="100000">
                                          <p:val>
                                            <p:strVal val="#ppt_w"/>
                                          </p:val>
                                        </p:tav>
                                      </p:tavLst>
                                    </p:anim>
                                  </p:childTnLst>
                                </p:cTn>
                              </p:par>
                              <p:par>
                                <p:cTn id="30" presetID="35" presetClass="entr" presetSubtype="0"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2000"/>
                                        <p:tgtEl>
                                          <p:spTgt spid="3">
                                            <p:txEl>
                                              <p:pRg st="3" end="3"/>
                                            </p:txEl>
                                          </p:spTgt>
                                        </p:tgtEl>
                                      </p:cBhvr>
                                    </p:animEffect>
                                    <p:anim calcmode="lin" valueType="num">
                                      <p:cBhvr>
                                        <p:cTn id="33"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4"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Гра </a:t>
            </a:r>
            <a:r>
              <a:rPr lang="uk-UA" b="1" i="1" dirty="0" err="1" smtClean="0"/>
              <a:t>“Білочка”</a:t>
            </a:r>
            <a:endParaRPr lang="ru-RU" b="1" i="1" dirty="0"/>
          </a:p>
        </p:txBody>
      </p:sp>
      <p:sp>
        <p:nvSpPr>
          <p:cNvPr id="3" name="Содержимое 2"/>
          <p:cNvSpPr>
            <a:spLocks noGrp="1"/>
          </p:cNvSpPr>
          <p:nvPr>
            <p:ph idx="1"/>
          </p:nvPr>
        </p:nvSpPr>
        <p:spPr>
          <a:xfrm>
            <a:off x="357158" y="1714488"/>
            <a:ext cx="6043626" cy="3571900"/>
          </a:xfrm>
        </p:spPr>
        <p:txBody>
          <a:bodyPr/>
          <a:lstStyle/>
          <a:p>
            <a:r>
              <a:rPr lang="ru-RU" sz="2000" b="1" i="1" dirty="0" smtClean="0"/>
              <a:t> </a:t>
            </a:r>
            <a:r>
              <a:rPr lang="uk-UA" sz="2000" b="1" i="1" dirty="0" smtClean="0"/>
              <a:t>Мета</a:t>
            </a:r>
            <a:r>
              <a:rPr lang="uk-UA" sz="2000" b="1" dirty="0" smtClean="0"/>
              <a:t>.</a:t>
            </a:r>
            <a:r>
              <a:rPr lang="uk-UA" sz="2000" dirty="0" smtClean="0"/>
              <a:t> Формувати в учнів уміння об’єднувати склади у слова.</a:t>
            </a:r>
            <a:endParaRPr lang="ru-RU" sz="2000" dirty="0" smtClean="0"/>
          </a:p>
          <a:p>
            <a:r>
              <a:rPr lang="uk-UA" sz="2000" b="1" i="1" dirty="0" smtClean="0"/>
              <a:t>Обладнання:</a:t>
            </a:r>
            <a:r>
              <a:rPr lang="uk-UA" sz="2000" dirty="0" smtClean="0"/>
              <a:t> малюнок із зображенням білочки, зображення грибів з написаними на них складами.</a:t>
            </a:r>
            <a:endParaRPr lang="ru-RU" sz="2000" dirty="0" smtClean="0"/>
          </a:p>
          <a:p>
            <a:r>
              <a:rPr lang="uk-UA" sz="2000" b="1" i="1" dirty="0" smtClean="0"/>
              <a:t>Ігрова дія. </a:t>
            </a:r>
            <a:r>
              <a:rPr lang="uk-UA" sz="2000" dirty="0" smtClean="0"/>
              <a:t>Допоможіть білочці зібрати грибочки та прочитати, що на них написано.</a:t>
            </a:r>
            <a:endParaRPr lang="ru-RU" sz="2000" dirty="0" smtClean="0"/>
          </a:p>
          <a:p>
            <a:r>
              <a:rPr lang="uk-UA" sz="2000" b="1" i="1" dirty="0" smtClean="0"/>
              <a:t>Правила гри</a:t>
            </a:r>
            <a:r>
              <a:rPr lang="uk-UA" sz="2000" dirty="0" smtClean="0"/>
              <a:t>: білочка стрибає з одного грибочка на інший, а діти в цей час читають склади і утворюють з них  слова.</a:t>
            </a:r>
            <a:endParaRPr lang="ru-RU" sz="2000" dirty="0" smtClean="0"/>
          </a:p>
          <a:p>
            <a:pPr algn="r">
              <a:buNone/>
            </a:pPr>
            <a:r>
              <a:rPr lang="uk-UA" sz="2000" b="1" dirty="0" smtClean="0"/>
              <a:t>         </a:t>
            </a:r>
            <a:r>
              <a:rPr lang="uk-UA" sz="2000" b="1" dirty="0" err="1" smtClean="0"/>
              <a:t>Пра</a:t>
            </a:r>
            <a:r>
              <a:rPr lang="uk-UA" sz="2000" b="1" dirty="0" smtClean="0"/>
              <a:t> ,  </a:t>
            </a:r>
            <a:r>
              <a:rPr lang="uk-UA" sz="2000" b="1" dirty="0" err="1" smtClean="0"/>
              <a:t>го</a:t>
            </a:r>
            <a:r>
              <a:rPr lang="uk-UA" sz="2000" b="1" dirty="0" smtClean="0"/>
              <a:t>,   а,   ця, </a:t>
            </a:r>
            <a:r>
              <a:rPr lang="uk-UA" sz="2000" b="1" dirty="0" err="1" smtClean="0"/>
              <a:t>ду</a:t>
            </a:r>
            <a:r>
              <a:rPr lang="uk-UA" sz="2000" b="1" dirty="0" smtClean="0"/>
              <a:t> , лінь ,  ну,  є,  мар,  є</a:t>
            </a:r>
          </a:p>
          <a:p>
            <a:pPr algn="r">
              <a:buNone/>
            </a:pPr>
            <a:r>
              <a:rPr lang="uk-UA" sz="2000" b="1" dirty="0" smtClean="0"/>
              <a:t>                   (</a:t>
            </a:r>
            <a:r>
              <a:rPr lang="uk-UA" sz="2000" b="1" i="1" dirty="0" smtClean="0"/>
              <a:t>Праця годує, а лінь  марнує)</a:t>
            </a:r>
          </a:p>
          <a:p>
            <a:endParaRPr lang="ru-RU" sz="2000" dirty="0" smtClean="0"/>
          </a:p>
          <a:p>
            <a:endParaRPr lang="ru-RU" sz="2000"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14</a:t>
            </a:fld>
            <a:endParaRPr lang="ru-RU" dirty="0"/>
          </a:p>
        </p:txBody>
      </p:sp>
      <p:pic>
        <p:nvPicPr>
          <p:cNvPr id="72706" name="Picture 2" descr="http://demiart.ru/forum/uploads1/post-5054-1217803725.jpg"/>
          <p:cNvPicPr>
            <a:picLocks noChangeAspect="1" noChangeArrowheads="1"/>
          </p:cNvPicPr>
          <p:nvPr/>
        </p:nvPicPr>
        <p:blipFill>
          <a:blip r:embed="rId2" cstate="print"/>
          <a:srcRect/>
          <a:stretch>
            <a:fillRect/>
          </a:stretch>
        </p:blipFill>
        <p:spPr bwMode="auto">
          <a:xfrm>
            <a:off x="6786578" y="357166"/>
            <a:ext cx="2214579" cy="31432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childTnLst>
                                </p:cTn>
                              </p:par>
                              <p:par>
                                <p:cTn id="15" presetID="40" presetClass="entr" presetSubtype="0" fill="hold" nodeType="withEffect">
                                  <p:stCondLst>
                                    <p:cond delay="0"/>
                                  </p:stCondLst>
                                  <p:iterate type="lt">
                                    <p:tmPct val="10000"/>
                                  </p:iterate>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
                                          </p:val>
                                        </p:tav>
                                        <p:tav tm="100000">
                                          <p:val>
                                            <p:strVal val="#ppt_y"/>
                                          </p:val>
                                        </p:tav>
                                      </p:tavLst>
                                    </p:anim>
                                  </p:childTnLst>
                                </p:cTn>
                              </p:par>
                              <p:par>
                                <p:cTn id="20" presetID="40" presetClass="entr" presetSubtype="0" fill="hold" nodeType="withEffect">
                                  <p:stCondLst>
                                    <p:cond delay="0"/>
                                  </p:stCondLst>
                                  <p:iterate type="lt">
                                    <p:tmPct val="10000"/>
                                  </p:iterate>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
                                          </p:val>
                                        </p:tav>
                                        <p:tav tm="100000">
                                          <p:val>
                                            <p:strVal val="#ppt_y"/>
                                          </p:val>
                                        </p:tav>
                                      </p:tavLst>
                                    </p:anim>
                                  </p:childTnLst>
                                </p:cTn>
                              </p:par>
                              <p:par>
                                <p:cTn id="25" presetID="40" presetClass="entr" presetSubtype="0" fill="hold" nodeType="withEffect">
                                  <p:stCondLst>
                                    <p:cond delay="0"/>
                                  </p:stCondLst>
                                  <p:iterate type="lt">
                                    <p:tmPct val="10000"/>
                                  </p:iterate>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
                                        <p:tgtEl>
                                          <p:spTgt spid="3">
                                            <p:txEl>
                                              <p:pRg st="4" end="4"/>
                                            </p:txEl>
                                          </p:spTgt>
                                        </p:tgtEl>
                                      </p:cBhvr>
                                    </p:animEffect>
                                    <p:anim calcmode="lin" valueType="num">
                                      <p:cBhvr>
                                        <p:cTn id="35" dur="4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400" fill="hold"/>
                                        <p:tgtEl>
                                          <p:spTgt spid="3">
                                            <p:txEl>
                                              <p:pRg st="4" end="4"/>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3">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3">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9" presetID="43"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
                                        <p:tgtEl>
                                          <p:spTgt spid="3">
                                            <p:txEl>
                                              <p:pRg st="5" end="5"/>
                                            </p:txEl>
                                          </p:spTgt>
                                        </p:tgtEl>
                                      </p:cBhvr>
                                    </p:animEffect>
                                    <p:anim calcmode="lin" valueType="num">
                                      <p:cBhvr>
                                        <p:cTn id="42" dur="4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400" fill="hold"/>
                                        <p:tgtEl>
                                          <p:spTgt spid="3">
                                            <p:txEl>
                                              <p:pRg st="5" end="5"/>
                                            </p:txEl>
                                          </p:spTgt>
                                        </p:tgtEl>
                                        <p:attrNameLst>
                                          <p:attrName>ppt_y</p:attrName>
                                        </p:attrNameLst>
                                      </p:cBhvr>
                                      <p:tavLst>
                                        <p:tav tm="0">
                                          <p:val>
                                            <p:strVal val="#ppt_y+0.31"/>
                                          </p:val>
                                        </p:tav>
                                        <p:tav tm="100000">
                                          <p:val>
                                            <p:strVal val="#ppt_y+0.31"/>
                                          </p:val>
                                        </p:tav>
                                      </p:tavLst>
                                    </p:anim>
                                    <p:anim calcmode="lin" valueType="num">
                                      <p:cBhvr>
                                        <p:cTn id="44" dur="600" decel="50000" fill="hold">
                                          <p:stCondLst>
                                            <p:cond delay="400"/>
                                          </p:stCondLst>
                                        </p:cTn>
                                        <p:tgtEl>
                                          <p:spTgt spid="3">
                                            <p:txEl>
                                              <p:pRg st="5" end="5"/>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 dur="600" decel="50000" fill="hold">
                                          <p:stCondLst>
                                            <p:cond delay="400"/>
                                          </p:stCondLst>
                                        </p:cTn>
                                        <p:tgtEl>
                                          <p:spTgt spid="3">
                                            <p:txEl>
                                              <p:pRg st="5" end="5"/>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nodeType="clickEffect">
                                  <p:stCondLst>
                                    <p:cond delay="0"/>
                                  </p:stCondLst>
                                  <p:iterate type="lt">
                                    <p:tmPct val="5000"/>
                                  </p:iterate>
                                  <p:childTnLst>
                                    <p:set>
                                      <p:cBhvr>
                                        <p:cTn id="49" dur="1" fill="hold">
                                          <p:stCondLst>
                                            <p:cond delay="0"/>
                                          </p:stCondLst>
                                        </p:cTn>
                                        <p:tgtEl>
                                          <p:spTgt spid="72706"/>
                                        </p:tgtEl>
                                        <p:attrNameLst>
                                          <p:attrName>style.visibility</p:attrName>
                                        </p:attrNameLst>
                                      </p:cBhvr>
                                      <p:to>
                                        <p:strVal val="visible"/>
                                      </p:to>
                                    </p:set>
                                    <p:anim calcmode="lin" valueType="num">
                                      <p:cBhvr>
                                        <p:cTn id="50" dur="1000" fill="hold"/>
                                        <p:tgtEl>
                                          <p:spTgt spid="72706"/>
                                        </p:tgtEl>
                                        <p:attrNameLst>
                                          <p:attrName>ppt_w</p:attrName>
                                        </p:attrNameLst>
                                      </p:cBhvr>
                                      <p:tavLst>
                                        <p:tav tm="0">
                                          <p:val>
                                            <p:fltVal val="0"/>
                                          </p:val>
                                        </p:tav>
                                        <p:tav tm="100000">
                                          <p:val>
                                            <p:strVal val="#ppt_w"/>
                                          </p:val>
                                        </p:tav>
                                      </p:tavLst>
                                    </p:anim>
                                    <p:anim calcmode="lin" valueType="num">
                                      <p:cBhvr>
                                        <p:cTn id="51" dur="1000" fill="hold"/>
                                        <p:tgtEl>
                                          <p:spTgt spid="72706"/>
                                        </p:tgtEl>
                                        <p:attrNameLst>
                                          <p:attrName>ppt_h</p:attrName>
                                        </p:attrNameLst>
                                      </p:cBhvr>
                                      <p:tavLst>
                                        <p:tav tm="0">
                                          <p:val>
                                            <p:fltVal val="0"/>
                                          </p:val>
                                        </p:tav>
                                        <p:tav tm="100000">
                                          <p:val>
                                            <p:strVal val="#ppt_h"/>
                                          </p:val>
                                        </p:tav>
                                      </p:tavLst>
                                    </p:anim>
                                    <p:anim calcmode="lin" valueType="num">
                                      <p:cBhvr>
                                        <p:cTn id="52" dur="1000" fill="hold"/>
                                        <p:tgtEl>
                                          <p:spTgt spid="72706"/>
                                        </p:tgtEl>
                                        <p:attrNameLst>
                                          <p:attrName>style.rotation</p:attrName>
                                        </p:attrNameLst>
                                      </p:cBhvr>
                                      <p:tavLst>
                                        <p:tav tm="0">
                                          <p:val>
                                            <p:fltVal val="90"/>
                                          </p:val>
                                        </p:tav>
                                        <p:tav tm="100000">
                                          <p:val>
                                            <p:fltVal val="0"/>
                                          </p:val>
                                        </p:tav>
                                      </p:tavLst>
                                    </p:anim>
                                    <p:animEffect transition="in" filter="fade">
                                      <p:cBhvr>
                                        <p:cTn id="53" dur="1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85728"/>
            <a:ext cx="8686800" cy="838200"/>
          </a:xfrm>
        </p:spPr>
        <p:txBody>
          <a:bodyPr/>
          <a:lstStyle/>
          <a:p>
            <a:pPr algn="ctr"/>
            <a:r>
              <a:rPr lang="uk-UA" b="1" i="1" dirty="0" smtClean="0"/>
              <a:t>Гра “ Розвідники </a:t>
            </a:r>
            <a:r>
              <a:rPr lang="uk-UA" dirty="0" smtClean="0"/>
              <a:t>”</a:t>
            </a:r>
            <a:endParaRPr lang="ru-RU" dirty="0"/>
          </a:p>
        </p:txBody>
      </p:sp>
      <p:sp>
        <p:nvSpPr>
          <p:cNvPr id="3" name="Содержимое 2"/>
          <p:cNvSpPr>
            <a:spLocks noGrp="1"/>
          </p:cNvSpPr>
          <p:nvPr>
            <p:ph idx="1"/>
          </p:nvPr>
        </p:nvSpPr>
        <p:spPr>
          <a:xfrm>
            <a:off x="285720" y="3143248"/>
            <a:ext cx="8143932" cy="3429000"/>
          </a:xfrm>
        </p:spPr>
        <p:txBody>
          <a:bodyPr/>
          <a:lstStyle/>
          <a:p>
            <a:pPr>
              <a:buNone/>
            </a:pPr>
            <a:endParaRPr lang="ru-RU" sz="2000" dirty="0" smtClean="0"/>
          </a:p>
          <a:p>
            <a:r>
              <a:rPr lang="uk-UA" sz="2000" b="1" i="1" dirty="0" smtClean="0">
                <a:solidFill>
                  <a:srgbClr val="0D7608"/>
                </a:solidFill>
              </a:rPr>
              <a:t>Мета</a:t>
            </a:r>
            <a:r>
              <a:rPr lang="uk-UA" sz="2000" dirty="0" smtClean="0">
                <a:solidFill>
                  <a:srgbClr val="0D7608"/>
                </a:solidFill>
              </a:rPr>
              <a:t>. Формувати в учнів уміння орієнтуватися в тексті.</a:t>
            </a:r>
            <a:endParaRPr lang="ru-RU" sz="2000" dirty="0" smtClean="0">
              <a:solidFill>
                <a:srgbClr val="0D7608"/>
              </a:solidFill>
            </a:endParaRPr>
          </a:p>
          <a:p>
            <a:r>
              <a:rPr lang="uk-UA" sz="2000" b="1" i="1" dirty="0" smtClean="0">
                <a:solidFill>
                  <a:srgbClr val="0D7608"/>
                </a:solidFill>
              </a:rPr>
              <a:t>Обладнання</a:t>
            </a:r>
            <a:r>
              <a:rPr lang="uk-UA" sz="2000" dirty="0" smtClean="0">
                <a:solidFill>
                  <a:srgbClr val="0D7608"/>
                </a:solidFill>
              </a:rPr>
              <a:t>: текст букваря.</a:t>
            </a:r>
            <a:endParaRPr lang="ru-RU" sz="2000" dirty="0" smtClean="0">
              <a:solidFill>
                <a:srgbClr val="0D7608"/>
              </a:solidFill>
            </a:endParaRPr>
          </a:p>
          <a:p>
            <a:r>
              <a:rPr lang="uk-UA" sz="2000" b="1" i="1" dirty="0" smtClean="0">
                <a:solidFill>
                  <a:srgbClr val="0D7608"/>
                </a:solidFill>
              </a:rPr>
              <a:t>Ігрова дія</a:t>
            </a:r>
            <a:r>
              <a:rPr lang="uk-UA" sz="2000" dirty="0" smtClean="0">
                <a:solidFill>
                  <a:srgbClr val="0D7608"/>
                </a:solidFill>
              </a:rPr>
              <a:t>. Зараз ви станете розвідниками і шукатимете потрібні слова на чужій території.</a:t>
            </a:r>
            <a:endParaRPr lang="ru-RU" sz="2000" dirty="0" smtClean="0">
              <a:solidFill>
                <a:srgbClr val="0D7608"/>
              </a:solidFill>
            </a:endParaRPr>
          </a:p>
          <a:p>
            <a:r>
              <a:rPr lang="uk-UA" sz="2000" b="1" i="1" dirty="0" smtClean="0">
                <a:solidFill>
                  <a:srgbClr val="0D7608"/>
                </a:solidFill>
              </a:rPr>
              <a:t>Правила гри</a:t>
            </a:r>
            <a:r>
              <a:rPr lang="uk-UA" sz="2000" dirty="0" smtClean="0">
                <a:solidFill>
                  <a:srgbClr val="0D7608"/>
                </a:solidFill>
              </a:rPr>
              <a:t>: вчитель ділить клас на три команди. Перша команда шукає в тексті слова що означають назви предметів, друга – слова – назви дій, третя – назви ознак предметів. Потім команди зачитують, що вони знайшли. Перемагає та команда, яка жодного разу не помилиться і не пропустить слова.</a:t>
            </a:r>
            <a:endParaRPr lang="ru-RU" sz="2000" dirty="0" smtClean="0">
              <a:solidFill>
                <a:srgbClr val="0D7608"/>
              </a:solidFill>
            </a:endParaRPr>
          </a:p>
          <a:p>
            <a:endParaRPr lang="ru-RU" sz="2000"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15</a:t>
            </a:fld>
            <a:endParaRPr lang="ru-RU" dirty="0"/>
          </a:p>
        </p:txBody>
      </p:sp>
      <p:pic>
        <p:nvPicPr>
          <p:cNvPr id="71681" name="Picture 1" descr="C:\Documents and Settings\User\Рабочий стол\ea1bcd6fa2c30209d6a4bdd79b98d393_331.jpg"/>
          <p:cNvPicPr>
            <a:picLocks noChangeAspect="1" noChangeArrowheads="1"/>
          </p:cNvPicPr>
          <p:nvPr/>
        </p:nvPicPr>
        <p:blipFill>
          <a:blip r:embed="rId2"/>
          <a:srcRect/>
          <a:stretch>
            <a:fillRect/>
          </a:stretch>
        </p:blipFill>
        <p:spPr bwMode="auto">
          <a:xfrm>
            <a:off x="2857488" y="1142984"/>
            <a:ext cx="3867150" cy="2409825"/>
          </a:xfrm>
          <a:prstGeom prst="rect">
            <a:avLst/>
          </a:prstGeom>
          <a:noFill/>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000"/>
                                        <p:tgtEl>
                                          <p:spTgt spid="3">
                                            <p:txEl>
                                              <p:pRg st="1" end="1"/>
                                            </p:txEl>
                                          </p:spTgt>
                                        </p:tgtEl>
                                      </p:cBhvr>
                                    </p:animEffect>
                                    <p:anim calcmode="lin" valueType="num">
                                      <p:cBhvr>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Гра </a:t>
            </a:r>
            <a:r>
              <a:rPr lang="uk-UA" b="1" i="1" dirty="0" err="1" smtClean="0"/>
              <a:t>“Чарівний</a:t>
            </a:r>
            <a:r>
              <a:rPr lang="uk-UA" b="1" i="1" dirty="0" smtClean="0"/>
              <a:t> </a:t>
            </a:r>
            <a:r>
              <a:rPr lang="uk-UA" b="1" i="1" dirty="0" err="1" smtClean="0"/>
              <a:t>будиночок</a:t>
            </a:r>
            <a:r>
              <a:rPr lang="uk-UA" dirty="0" err="1" smtClean="0"/>
              <a:t>”</a:t>
            </a:r>
            <a:endParaRPr lang="ru-RU" dirty="0"/>
          </a:p>
        </p:txBody>
      </p:sp>
      <p:sp>
        <p:nvSpPr>
          <p:cNvPr id="3" name="Содержимое 2"/>
          <p:cNvSpPr>
            <a:spLocks noGrp="1"/>
          </p:cNvSpPr>
          <p:nvPr>
            <p:ph idx="1"/>
          </p:nvPr>
        </p:nvSpPr>
        <p:spPr>
          <a:xfrm>
            <a:off x="428596" y="1142984"/>
            <a:ext cx="5143536" cy="5286412"/>
          </a:xfrm>
        </p:spPr>
        <p:txBody>
          <a:bodyPr/>
          <a:lstStyle/>
          <a:p>
            <a:r>
              <a:rPr lang="uk-UA" sz="2400" b="1" i="1" dirty="0" smtClean="0"/>
              <a:t>Мета</a:t>
            </a:r>
            <a:r>
              <a:rPr lang="uk-UA" sz="2400" dirty="0" smtClean="0"/>
              <a:t>. </a:t>
            </a:r>
            <a:r>
              <a:rPr lang="uk-UA" sz="2400" dirty="0" smtClean="0"/>
              <a:t>Закріплювати </a:t>
            </a:r>
            <a:r>
              <a:rPr lang="uk-UA" sz="2400" dirty="0" smtClean="0"/>
              <a:t>знання </a:t>
            </a:r>
            <a:r>
              <a:rPr lang="uk-UA" sz="2400" dirty="0" smtClean="0"/>
              <a:t>учнів про склад числа 10.</a:t>
            </a:r>
            <a:endParaRPr lang="ru-RU" sz="2400" dirty="0" smtClean="0"/>
          </a:p>
          <a:p>
            <a:r>
              <a:rPr lang="uk-UA" sz="2400" b="1" i="1" dirty="0" smtClean="0"/>
              <a:t>Обладнання</a:t>
            </a:r>
            <a:r>
              <a:rPr lang="uk-UA" sz="2400" dirty="0" smtClean="0"/>
              <a:t>: будиночки та набір цифр для кожного учня.</a:t>
            </a:r>
            <a:endParaRPr lang="ru-RU" sz="2400" dirty="0" smtClean="0"/>
          </a:p>
          <a:p>
            <a:r>
              <a:rPr lang="uk-UA" sz="2400" b="1" i="1" dirty="0" smtClean="0"/>
              <a:t>Ігрова дія</a:t>
            </a:r>
            <a:r>
              <a:rPr lang="uk-UA" sz="2400" dirty="0" smtClean="0"/>
              <a:t>. Учні шукають числа, які «живуть» в будиночку.</a:t>
            </a:r>
            <a:endParaRPr lang="ru-RU" sz="2400" dirty="0" smtClean="0"/>
          </a:p>
          <a:p>
            <a:r>
              <a:rPr lang="uk-UA" sz="2400" b="1" i="1" dirty="0" smtClean="0"/>
              <a:t>Правила гри</a:t>
            </a:r>
            <a:r>
              <a:rPr lang="uk-UA" sz="2400" dirty="0" smtClean="0"/>
              <a:t>: вчитель називає число, учні «селять» його в одне віконечко будиночка, і самостійно   «підселяють»  сусіднє  число.</a:t>
            </a:r>
            <a:endParaRPr lang="ru-RU" sz="2400" dirty="0" smtClean="0"/>
          </a:p>
          <a:p>
            <a:endParaRPr lang="ru-RU"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16</a:t>
            </a:fld>
            <a:endParaRPr lang="ru-RU"/>
          </a:p>
        </p:txBody>
      </p:sp>
      <p:pic>
        <p:nvPicPr>
          <p:cNvPr id="70657" name="Picture 1" descr="C:\Documents and Settings\User\Рабочий стол\0018-018-5.jpg"/>
          <p:cNvPicPr>
            <a:picLocks noChangeAspect="1" noChangeArrowheads="1"/>
          </p:cNvPicPr>
          <p:nvPr/>
        </p:nvPicPr>
        <p:blipFill>
          <a:blip r:embed="rId2"/>
          <a:srcRect/>
          <a:stretch>
            <a:fillRect/>
          </a:stretch>
        </p:blipFill>
        <p:spPr bwMode="auto">
          <a:xfrm>
            <a:off x="6000760" y="1357298"/>
            <a:ext cx="2843977" cy="3571900"/>
          </a:xfrm>
          <a:prstGeom prst="rect">
            <a:avLst/>
          </a:prstGeom>
          <a:noFill/>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grpId="0" nodeType="clickEffect">
                                  <p:stCondLst>
                                    <p:cond delay="0"/>
                                  </p:stCondLst>
                                  <p:childTnLst>
                                    <p:animClr clrSpc="rgb">
                                      <p:cBhvr override="childStyle">
                                        <p:cTn id="11" dur="500" fill="hold"/>
                                        <p:tgtEl>
                                          <p:spTgt spid="3">
                                            <p:txEl>
                                              <p:pRg st="0" end="0"/>
                                            </p:txEl>
                                          </p:spTgt>
                                        </p:tgtEl>
                                        <p:attrNameLst>
                                          <p:attrName>style.color</p:attrName>
                                        </p:attrNameLst>
                                      </p:cBhvr>
                                      <p:to>
                                        <a:schemeClr val="hlink"/>
                                      </p:to>
                                    </p:animClr>
                                    <p:animClr clrSpc="rgb">
                                      <p:cBhvr>
                                        <p:cTn id="12" dur="500" fill="hold"/>
                                        <p:tgtEl>
                                          <p:spTgt spid="3">
                                            <p:txEl>
                                              <p:pRg st="0" end="0"/>
                                            </p:txEl>
                                          </p:spTgt>
                                        </p:tgtEl>
                                        <p:attrNameLst>
                                          <p:attrName>fillcolor</p:attrName>
                                        </p:attrNameLst>
                                      </p:cBhvr>
                                      <p:to>
                                        <a:schemeClr val="hlink"/>
                                      </p:to>
                                    </p:animClr>
                                    <p:set>
                                      <p:cBhvr>
                                        <p:cTn id="13" dur="500" fill="hold"/>
                                        <p:tgtEl>
                                          <p:spTgt spid="3">
                                            <p:txEl>
                                              <p:pRg st="0" end="0"/>
                                            </p:txEl>
                                          </p:spTgt>
                                        </p:tgtEl>
                                        <p:attrNameLst>
                                          <p:attrName>fill.type</p:attrName>
                                        </p:attrNameLst>
                                      </p:cBhvr>
                                      <p:to>
                                        <p:strVal val="solid"/>
                                      </p:to>
                                    </p:set>
                                    <p:set>
                                      <p:cBhvr>
                                        <p:cTn id="14" dur="500" fill="hold"/>
                                        <p:tgtEl>
                                          <p:spTgt spid="3">
                                            <p:txEl>
                                              <p:pRg st="0" end="0"/>
                                            </p:txEl>
                                          </p:spTgt>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9" presetClass="emph" presetSubtype="0" fill="hold" grpId="0" nodeType="clickEffect">
                                  <p:stCondLst>
                                    <p:cond delay="0"/>
                                  </p:stCondLst>
                                  <p:childTnLst>
                                    <p:animClr clrSpc="rgb">
                                      <p:cBhvr override="childStyle">
                                        <p:cTn id="18" dur="500" fill="hold"/>
                                        <p:tgtEl>
                                          <p:spTgt spid="3">
                                            <p:txEl>
                                              <p:pRg st="1" end="1"/>
                                            </p:txEl>
                                          </p:spTgt>
                                        </p:tgtEl>
                                        <p:attrNameLst>
                                          <p:attrName>style.color</p:attrName>
                                        </p:attrNameLst>
                                      </p:cBhvr>
                                      <p:to>
                                        <a:schemeClr val="hlink"/>
                                      </p:to>
                                    </p:animClr>
                                    <p:animClr clrSpc="rgb">
                                      <p:cBhvr>
                                        <p:cTn id="19" dur="500" fill="hold"/>
                                        <p:tgtEl>
                                          <p:spTgt spid="3">
                                            <p:txEl>
                                              <p:pRg st="1" end="1"/>
                                            </p:txEl>
                                          </p:spTgt>
                                        </p:tgtEl>
                                        <p:attrNameLst>
                                          <p:attrName>fillcolor</p:attrName>
                                        </p:attrNameLst>
                                      </p:cBhvr>
                                      <p:to>
                                        <a:schemeClr val="hlink"/>
                                      </p:to>
                                    </p:animClr>
                                    <p:set>
                                      <p:cBhvr>
                                        <p:cTn id="20" dur="500" fill="hold"/>
                                        <p:tgtEl>
                                          <p:spTgt spid="3">
                                            <p:txEl>
                                              <p:pRg st="1" end="1"/>
                                            </p:txEl>
                                          </p:spTgt>
                                        </p:tgtEl>
                                        <p:attrNameLst>
                                          <p:attrName>fill.type</p:attrName>
                                        </p:attrNameLst>
                                      </p:cBhvr>
                                      <p:to>
                                        <p:strVal val="solid"/>
                                      </p:to>
                                    </p:set>
                                    <p:set>
                                      <p:cBhvr>
                                        <p:cTn id="21" dur="500" fill="hold"/>
                                        <p:tgtEl>
                                          <p:spTgt spid="3">
                                            <p:txEl>
                                              <p:pRg st="1" end="1"/>
                                            </p:txEl>
                                          </p:spTgt>
                                        </p:tgtEl>
                                        <p:attrNameLst>
                                          <p:attrName>fill.on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9" presetClass="emph" presetSubtype="0" fill="hold" grpId="0" nodeType="clickEffect">
                                  <p:stCondLst>
                                    <p:cond delay="0"/>
                                  </p:stCondLst>
                                  <p:childTnLst>
                                    <p:animClr clrSpc="rgb">
                                      <p:cBhvr override="childStyle">
                                        <p:cTn id="25" dur="500" fill="hold"/>
                                        <p:tgtEl>
                                          <p:spTgt spid="3">
                                            <p:txEl>
                                              <p:pRg st="2" end="2"/>
                                            </p:txEl>
                                          </p:spTgt>
                                        </p:tgtEl>
                                        <p:attrNameLst>
                                          <p:attrName>style.color</p:attrName>
                                        </p:attrNameLst>
                                      </p:cBhvr>
                                      <p:to>
                                        <a:schemeClr val="hlink"/>
                                      </p:to>
                                    </p:animClr>
                                    <p:animClr clrSpc="rgb">
                                      <p:cBhvr>
                                        <p:cTn id="26" dur="500" fill="hold"/>
                                        <p:tgtEl>
                                          <p:spTgt spid="3">
                                            <p:txEl>
                                              <p:pRg st="2" end="2"/>
                                            </p:txEl>
                                          </p:spTgt>
                                        </p:tgtEl>
                                        <p:attrNameLst>
                                          <p:attrName>fillcolor</p:attrName>
                                        </p:attrNameLst>
                                      </p:cBhvr>
                                      <p:to>
                                        <a:schemeClr val="hlink"/>
                                      </p:to>
                                    </p:animClr>
                                    <p:set>
                                      <p:cBhvr>
                                        <p:cTn id="27" dur="500" fill="hold"/>
                                        <p:tgtEl>
                                          <p:spTgt spid="3">
                                            <p:txEl>
                                              <p:pRg st="2" end="2"/>
                                            </p:txEl>
                                          </p:spTgt>
                                        </p:tgtEl>
                                        <p:attrNameLst>
                                          <p:attrName>fill.type</p:attrName>
                                        </p:attrNameLst>
                                      </p:cBhvr>
                                      <p:to>
                                        <p:strVal val="solid"/>
                                      </p:to>
                                    </p:set>
                                    <p:set>
                                      <p:cBhvr>
                                        <p:cTn id="28" dur="500" fill="hold"/>
                                        <p:tgtEl>
                                          <p:spTgt spid="3">
                                            <p:txEl>
                                              <p:pRg st="2" end="2"/>
                                            </p:txEl>
                                          </p:spTgt>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9" presetClass="emph" presetSubtype="0" fill="hold" grpId="0" nodeType="clickEffect">
                                  <p:stCondLst>
                                    <p:cond delay="0"/>
                                  </p:stCondLst>
                                  <p:childTnLst>
                                    <p:animClr clrSpc="rgb">
                                      <p:cBhvr override="childStyle">
                                        <p:cTn id="32" dur="500" fill="hold"/>
                                        <p:tgtEl>
                                          <p:spTgt spid="3">
                                            <p:txEl>
                                              <p:pRg st="3" end="3"/>
                                            </p:txEl>
                                          </p:spTgt>
                                        </p:tgtEl>
                                        <p:attrNameLst>
                                          <p:attrName>style.color</p:attrName>
                                        </p:attrNameLst>
                                      </p:cBhvr>
                                      <p:to>
                                        <a:schemeClr val="hlink"/>
                                      </p:to>
                                    </p:animClr>
                                    <p:animClr clrSpc="rgb">
                                      <p:cBhvr>
                                        <p:cTn id="33" dur="500" fill="hold"/>
                                        <p:tgtEl>
                                          <p:spTgt spid="3">
                                            <p:txEl>
                                              <p:pRg st="3" end="3"/>
                                            </p:txEl>
                                          </p:spTgt>
                                        </p:tgtEl>
                                        <p:attrNameLst>
                                          <p:attrName>fillcolor</p:attrName>
                                        </p:attrNameLst>
                                      </p:cBhvr>
                                      <p:to>
                                        <a:schemeClr val="hlink"/>
                                      </p:to>
                                    </p:animClr>
                                    <p:set>
                                      <p:cBhvr>
                                        <p:cTn id="34" dur="500" fill="hold"/>
                                        <p:tgtEl>
                                          <p:spTgt spid="3">
                                            <p:txEl>
                                              <p:pRg st="3" end="3"/>
                                            </p:txEl>
                                          </p:spTgt>
                                        </p:tgtEl>
                                        <p:attrNameLst>
                                          <p:attrName>fill.type</p:attrName>
                                        </p:attrNameLst>
                                      </p:cBhvr>
                                      <p:to>
                                        <p:strVal val="solid"/>
                                      </p:to>
                                    </p:set>
                                    <p:set>
                                      <p:cBhvr>
                                        <p:cTn id="35"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lstStyle/>
          <a:p>
            <a:r>
              <a:rPr lang="uk-UA" b="1" i="1" dirty="0" smtClean="0">
                <a:solidFill>
                  <a:schemeClr val="accent6">
                    <a:lumMod val="50000"/>
                  </a:schemeClr>
                </a:solidFill>
              </a:rPr>
              <a:t>Гра </a:t>
            </a:r>
            <a:r>
              <a:rPr lang="uk-UA" b="1" i="1" dirty="0" err="1" smtClean="0">
                <a:solidFill>
                  <a:schemeClr val="accent6">
                    <a:lumMod val="50000"/>
                  </a:schemeClr>
                </a:solidFill>
              </a:rPr>
              <a:t>“Їжачок</a:t>
            </a:r>
            <a:r>
              <a:rPr lang="uk-UA" b="1" i="1" dirty="0" smtClean="0">
                <a:solidFill>
                  <a:schemeClr val="accent6">
                    <a:lumMod val="50000"/>
                  </a:schemeClr>
                </a:solidFill>
              </a:rPr>
              <a:t> - </a:t>
            </a:r>
            <a:r>
              <a:rPr lang="uk-UA" b="1" i="1" dirty="0" err="1" smtClean="0">
                <a:solidFill>
                  <a:schemeClr val="accent6">
                    <a:lumMod val="50000"/>
                  </a:schemeClr>
                </a:solidFill>
              </a:rPr>
              <a:t>рятівничок</a:t>
            </a:r>
            <a:r>
              <a:rPr lang="uk-UA" dirty="0" err="1" smtClean="0">
                <a:solidFill>
                  <a:schemeClr val="accent6">
                    <a:lumMod val="50000"/>
                  </a:schemeClr>
                </a:solidFill>
              </a:rPr>
              <a:t>”</a:t>
            </a:r>
            <a:endParaRPr lang="ru-RU" dirty="0">
              <a:solidFill>
                <a:schemeClr val="accent6">
                  <a:lumMod val="50000"/>
                </a:schemeClr>
              </a:solidFill>
            </a:endParaRPr>
          </a:p>
        </p:txBody>
      </p:sp>
      <p:sp>
        <p:nvSpPr>
          <p:cNvPr id="3" name="Содержимое 2"/>
          <p:cNvSpPr>
            <a:spLocks noGrp="1"/>
          </p:cNvSpPr>
          <p:nvPr>
            <p:ph idx="1"/>
          </p:nvPr>
        </p:nvSpPr>
        <p:spPr>
          <a:xfrm>
            <a:off x="2357422" y="1357298"/>
            <a:ext cx="6372212" cy="4429156"/>
          </a:xfrm>
        </p:spPr>
        <p:txBody>
          <a:bodyPr>
            <a:normAutofit/>
          </a:bodyPr>
          <a:lstStyle/>
          <a:p>
            <a:pPr>
              <a:buNone/>
            </a:pPr>
            <a:endParaRPr lang="ru-RU" sz="2000" dirty="0" smtClean="0"/>
          </a:p>
          <a:p>
            <a:r>
              <a:rPr lang="uk-UA" sz="2000" b="1" i="1" dirty="0" smtClean="0">
                <a:solidFill>
                  <a:schemeClr val="accent6">
                    <a:lumMod val="50000"/>
                  </a:schemeClr>
                </a:solidFill>
              </a:rPr>
              <a:t>Мета</a:t>
            </a:r>
            <a:r>
              <a:rPr lang="uk-UA" sz="2000" dirty="0" smtClean="0">
                <a:solidFill>
                  <a:schemeClr val="accent6">
                    <a:lumMod val="50000"/>
                  </a:schemeClr>
                </a:solidFill>
              </a:rPr>
              <a:t>. Формувати в учнів уміння усно додавати та віднімати числа в  межах10.</a:t>
            </a:r>
            <a:endParaRPr lang="ru-RU" sz="2000" dirty="0" smtClean="0">
              <a:solidFill>
                <a:schemeClr val="accent6">
                  <a:lumMod val="50000"/>
                </a:schemeClr>
              </a:solidFill>
            </a:endParaRPr>
          </a:p>
          <a:p>
            <a:r>
              <a:rPr lang="uk-UA" sz="2000" b="1" i="1" dirty="0" smtClean="0">
                <a:solidFill>
                  <a:schemeClr val="accent6">
                    <a:lumMod val="50000"/>
                  </a:schemeClr>
                </a:solidFill>
              </a:rPr>
              <a:t>Обладнання</a:t>
            </a:r>
            <a:r>
              <a:rPr lang="uk-UA" sz="2000" dirty="0" smtClean="0">
                <a:solidFill>
                  <a:schemeClr val="accent6">
                    <a:lumMod val="50000"/>
                  </a:schemeClr>
                </a:solidFill>
              </a:rPr>
              <a:t>: іграшка «Їжачок», музичний супровід.</a:t>
            </a:r>
            <a:endParaRPr lang="ru-RU" sz="2000" dirty="0" smtClean="0">
              <a:solidFill>
                <a:schemeClr val="accent6">
                  <a:lumMod val="50000"/>
                </a:schemeClr>
              </a:solidFill>
            </a:endParaRPr>
          </a:p>
          <a:p>
            <a:r>
              <a:rPr lang="uk-UA" sz="2000" b="1" i="1" dirty="0" smtClean="0">
                <a:solidFill>
                  <a:schemeClr val="accent6">
                    <a:lumMod val="50000"/>
                  </a:schemeClr>
                </a:solidFill>
              </a:rPr>
              <a:t>Ігрова дія</a:t>
            </a:r>
            <a:r>
              <a:rPr lang="uk-UA" sz="2000" b="1" dirty="0" smtClean="0">
                <a:solidFill>
                  <a:schemeClr val="accent6">
                    <a:lumMod val="50000"/>
                  </a:schemeClr>
                </a:solidFill>
              </a:rPr>
              <a:t>. </a:t>
            </a:r>
            <a:r>
              <a:rPr lang="uk-UA" sz="2000" dirty="0" smtClean="0">
                <a:solidFill>
                  <a:schemeClr val="accent6">
                    <a:lumMod val="50000"/>
                  </a:schemeClr>
                </a:solidFill>
              </a:rPr>
              <a:t>До нас у гості прийшов їжачок, який дуже любить математику. Той у кого він опиниться  на парті, повинен буде розв’язати приклад.</a:t>
            </a:r>
            <a:endParaRPr lang="ru-RU" sz="2000" dirty="0" smtClean="0">
              <a:solidFill>
                <a:schemeClr val="accent6">
                  <a:lumMod val="50000"/>
                </a:schemeClr>
              </a:solidFill>
            </a:endParaRPr>
          </a:p>
          <a:p>
            <a:r>
              <a:rPr lang="uk-UA" sz="2000" b="1" i="1" dirty="0" smtClean="0">
                <a:solidFill>
                  <a:schemeClr val="accent6">
                    <a:lumMod val="50000"/>
                  </a:schemeClr>
                </a:solidFill>
              </a:rPr>
              <a:t>Правила гри</a:t>
            </a:r>
            <a:r>
              <a:rPr lang="uk-UA" sz="2000" i="1" dirty="0" smtClean="0">
                <a:solidFill>
                  <a:schemeClr val="accent6">
                    <a:lumMod val="50000"/>
                  </a:schemeClr>
                </a:solidFill>
              </a:rPr>
              <a:t>:</a:t>
            </a:r>
            <a:r>
              <a:rPr lang="uk-UA" sz="2000" dirty="0" smtClean="0">
                <a:solidFill>
                  <a:schemeClr val="accent6">
                    <a:lumMod val="50000"/>
                  </a:schemeClr>
                </a:solidFill>
              </a:rPr>
              <a:t> вчитель вмикає музику, і поки вона грає, діти передають один одному їжачка. Вчитель вимикає музику: той,  у кого залишився їжачок, обчислює заданий вчителем приклад, решта учнів перевіряють правильність розв’язання.</a:t>
            </a:r>
            <a:endParaRPr lang="ru-RU" sz="2000" dirty="0" smtClean="0">
              <a:solidFill>
                <a:schemeClr val="accent6">
                  <a:lumMod val="50000"/>
                </a:schemeClr>
              </a:solidFill>
            </a:endParaRPr>
          </a:p>
          <a:p>
            <a:endParaRPr lang="ru-RU" sz="2000" dirty="0">
              <a:solidFill>
                <a:schemeClr val="accent6">
                  <a:lumMod val="50000"/>
                </a:schemeClr>
              </a:solidFill>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17</a:t>
            </a:fld>
            <a:endParaRPr lang="ru-RU" dirty="0"/>
          </a:p>
        </p:txBody>
      </p:sp>
      <p:pic>
        <p:nvPicPr>
          <p:cNvPr id="69634" name="Picture 2" descr="http://go3.imgsmail.ru/imgpreview?key=http%3A//img0.liveinternet.ru/images/attach/c/2/74/324/74324888_large_ezhik7.png&amp;mb=imgdb_preview_1166"/>
          <p:cNvPicPr>
            <a:picLocks noChangeAspect="1" noChangeArrowheads="1"/>
          </p:cNvPicPr>
          <p:nvPr/>
        </p:nvPicPr>
        <p:blipFill>
          <a:blip r:embed="rId2"/>
          <a:srcRect/>
          <a:stretch>
            <a:fillRect/>
          </a:stretch>
        </p:blipFill>
        <p:spPr bwMode="auto">
          <a:xfrm>
            <a:off x="857224" y="1214422"/>
            <a:ext cx="1666875" cy="2171701"/>
          </a:xfrm>
          <a:prstGeom prst="rect">
            <a:avLst/>
          </a:prstGeom>
          <a:noFill/>
        </p:spPr>
      </p:pic>
      <p:pic>
        <p:nvPicPr>
          <p:cNvPr id="69636" name="Picture 4" descr="http://go2.imgsmail.ru/imgpreview?key=http%3A//www.na-okna.com/media/sert/klen.gif&amp;mb=imgdb_preview_447"/>
          <p:cNvPicPr>
            <a:picLocks noChangeAspect="1" noChangeArrowheads="1"/>
          </p:cNvPicPr>
          <p:nvPr/>
        </p:nvPicPr>
        <p:blipFill>
          <a:blip r:embed="rId3"/>
          <a:srcRect/>
          <a:stretch>
            <a:fillRect/>
          </a:stretch>
        </p:blipFill>
        <p:spPr bwMode="auto">
          <a:xfrm>
            <a:off x="214282" y="3429000"/>
            <a:ext cx="2114550" cy="1714500"/>
          </a:xfrm>
          <a:prstGeom prst="rect">
            <a:avLst/>
          </a:prstGeom>
          <a:noFill/>
        </p:spPr>
      </p:pic>
      <p:pic>
        <p:nvPicPr>
          <p:cNvPr id="69638" name="Picture 6" descr="http://go4.imgsmail.ru/imgpreview?key=http%3A//s014.radikal.ru/i329/1209/ee/01774c44a2e8.png&amp;mb=imgdb_preview_1440"/>
          <p:cNvPicPr>
            <a:picLocks noChangeAspect="1" noChangeArrowheads="1"/>
          </p:cNvPicPr>
          <p:nvPr/>
        </p:nvPicPr>
        <p:blipFill>
          <a:blip r:embed="rId4"/>
          <a:srcRect/>
          <a:stretch>
            <a:fillRect/>
          </a:stretch>
        </p:blipFill>
        <p:spPr bwMode="auto">
          <a:xfrm>
            <a:off x="1357290" y="5214950"/>
            <a:ext cx="1257296" cy="1368619"/>
          </a:xfrm>
          <a:prstGeom prst="rect">
            <a:avLst/>
          </a:prstGeom>
          <a:noFill/>
        </p:spPr>
      </p:pic>
      <p:pic>
        <p:nvPicPr>
          <p:cNvPr id="69640" name="Picture 8" descr="http://go3.imgsmail.ru/imgpreview?key=http%3A//vk.com/images/gifts/256/147.jpg&amp;mb=imgdb_preview_1298"/>
          <p:cNvPicPr>
            <a:picLocks noChangeAspect="1" noChangeArrowheads="1"/>
          </p:cNvPicPr>
          <p:nvPr/>
        </p:nvPicPr>
        <p:blipFill>
          <a:blip r:embed="rId5"/>
          <a:srcRect/>
          <a:stretch>
            <a:fillRect/>
          </a:stretch>
        </p:blipFill>
        <p:spPr bwMode="auto">
          <a:xfrm>
            <a:off x="7239000" y="4953000"/>
            <a:ext cx="1905000" cy="1905000"/>
          </a:xfrm>
          <a:prstGeom prst="rect">
            <a:avLst/>
          </a:prstGeom>
          <a:noFill/>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800" decel="100000"/>
                                        <p:tgtEl>
                                          <p:spTgt spid="3">
                                            <p:txEl>
                                              <p:pRg st="1" end="1"/>
                                            </p:txEl>
                                          </p:spTgt>
                                        </p:tgtEl>
                                      </p:cBhvr>
                                    </p:animEffect>
                                    <p:anim calcmode="lin" valueType="num">
                                      <p:cBhvr>
                                        <p:cTn id="17"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8"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9"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par>
                                <p:cTn id="22" presetID="30"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800" decel="100000"/>
                                        <p:tgtEl>
                                          <p:spTgt spid="3">
                                            <p:txEl>
                                              <p:pRg st="2" end="2"/>
                                            </p:txEl>
                                          </p:spTgt>
                                        </p:tgtEl>
                                      </p:cBhvr>
                                    </p:animEffect>
                                    <p:anim calcmode="lin" valueType="num">
                                      <p:cBhvr>
                                        <p:cTn id="25"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26"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27"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par>
                                <p:cTn id="30" presetID="30" presetClass="entr" presetSubtype="0"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800" decel="100000"/>
                                        <p:tgtEl>
                                          <p:spTgt spid="3">
                                            <p:txEl>
                                              <p:pRg st="3" end="3"/>
                                            </p:txEl>
                                          </p:spTgt>
                                        </p:tgtEl>
                                      </p:cBhvr>
                                    </p:animEffect>
                                    <p:anim calcmode="lin" valueType="num">
                                      <p:cBhvr>
                                        <p:cTn id="33"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par>
                                <p:cTn id="38" presetID="30" presetClass="entr" presetSubtype="0" fill="hold"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800" decel="100000"/>
                                        <p:tgtEl>
                                          <p:spTgt spid="3">
                                            <p:txEl>
                                              <p:pRg st="4" end="4"/>
                                            </p:txEl>
                                          </p:spTgt>
                                        </p:tgtEl>
                                      </p:cBhvr>
                                    </p:animEffect>
                                    <p:anim calcmode="lin" valueType="num">
                                      <p:cBhvr>
                                        <p:cTn id="41"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42"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43"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428604"/>
            <a:ext cx="8229600" cy="682180"/>
          </a:xfrm>
        </p:spPr>
        <p:txBody>
          <a:bodyPr>
            <a:normAutofit fontScale="90000"/>
          </a:bodyPr>
          <a:lstStyle/>
          <a:p>
            <a:pPr algn="ctr"/>
            <a:r>
              <a:rPr lang="uk-UA" b="1" i="1" u="sng" dirty="0" smtClean="0">
                <a:solidFill>
                  <a:srgbClr val="440CB4"/>
                </a:solidFill>
              </a:rPr>
              <a:t>Висновки</a:t>
            </a:r>
            <a:endParaRPr lang="ru-RU" b="1" i="1" u="sng" dirty="0">
              <a:solidFill>
                <a:srgbClr val="440CB4"/>
              </a:solidFill>
            </a:endParaRPr>
          </a:p>
        </p:txBody>
      </p:sp>
      <p:sp>
        <p:nvSpPr>
          <p:cNvPr id="3" name="Содержимое 2"/>
          <p:cNvSpPr>
            <a:spLocks noGrp="1"/>
          </p:cNvSpPr>
          <p:nvPr>
            <p:ph idx="1"/>
          </p:nvPr>
        </p:nvSpPr>
        <p:spPr>
          <a:xfrm>
            <a:off x="571472" y="1142984"/>
            <a:ext cx="8229600" cy="3857652"/>
          </a:xfrm>
        </p:spPr>
        <p:txBody>
          <a:bodyPr numCol="1">
            <a:noAutofit/>
          </a:bodyPr>
          <a:lstStyle/>
          <a:p>
            <a:r>
              <a:rPr lang="uk-UA" sz="1800" dirty="0" smtClean="0">
                <a:solidFill>
                  <a:srgbClr val="440CB4"/>
                </a:solidFill>
              </a:rPr>
              <a:t>Пізнавальні можливості дітей початкових класів максимально розвиваються у результаті використання ігрових методів, скерованих на встановлення учителем емоційного контакту.</a:t>
            </a:r>
            <a:endParaRPr lang="ru-RU" sz="1800" dirty="0" smtClean="0">
              <a:solidFill>
                <a:srgbClr val="440CB4"/>
              </a:solidFill>
            </a:endParaRPr>
          </a:p>
          <a:p>
            <a:r>
              <a:rPr lang="uk-UA" sz="1800" dirty="0" smtClean="0">
                <a:solidFill>
                  <a:srgbClr val="440CB4"/>
                </a:solidFill>
              </a:rPr>
              <a:t>Підсвідоме включення учня в дидактичну гру, запропоновану учителем, та її різновиди у вигляді тих чи інших форм, сприяють пошуку та подальшому розвитку природних здібностей першокласників.  </a:t>
            </a:r>
            <a:endParaRPr lang="ru-RU" sz="1800" dirty="0" smtClean="0">
              <a:solidFill>
                <a:srgbClr val="440CB4"/>
              </a:solidFill>
            </a:endParaRPr>
          </a:p>
          <a:p>
            <a:r>
              <a:rPr lang="uk-UA" sz="1800" dirty="0" smtClean="0">
                <a:solidFill>
                  <a:srgbClr val="440CB4"/>
                </a:solidFill>
              </a:rPr>
              <a:t>Якість рівня знань, інтелектуальних та творчих умінь і навичок школярів за результатами застосування засобів дидактичних  ігор залежить не лише від загального стану організації самого процесу таких ігор, а й від кожного його етапу (вступу, ситуації, підведення підсумків) де повинні поєднуватися елементи встановлення психологічного контакту учителя з дітьми, його ігрова творчість та вміння створити ігрові умови. </a:t>
            </a:r>
            <a:endParaRPr lang="ru-RU" sz="1800" dirty="0" smtClean="0">
              <a:solidFill>
                <a:srgbClr val="440CB4"/>
              </a:solidFill>
            </a:endParaRPr>
          </a:p>
          <a:p>
            <a:pPr>
              <a:buNone/>
            </a:pPr>
            <a:r>
              <a:rPr lang="uk-UA" sz="1800" dirty="0" smtClean="0">
                <a:solidFill>
                  <a:srgbClr val="440CB4"/>
                </a:solidFill>
              </a:rPr>
              <a:t> </a:t>
            </a:r>
            <a:endParaRPr lang="ru-RU" sz="1800" dirty="0" smtClean="0">
              <a:solidFill>
                <a:srgbClr val="440CB4"/>
              </a:solidFill>
            </a:endParaRPr>
          </a:p>
          <a:p>
            <a:pPr>
              <a:buNone/>
            </a:pPr>
            <a:r>
              <a:rPr lang="uk-UA" sz="1800" dirty="0" smtClean="0">
                <a:solidFill>
                  <a:srgbClr val="440CB4"/>
                </a:solidFill>
              </a:rPr>
              <a:t> </a:t>
            </a:r>
            <a:endParaRPr lang="ru-RU" sz="1800" dirty="0" smtClean="0">
              <a:solidFill>
                <a:srgbClr val="440CB4"/>
              </a:solidFill>
            </a:endParaRPr>
          </a:p>
          <a:p>
            <a:pPr>
              <a:buNone/>
            </a:pPr>
            <a:r>
              <a:rPr lang="uk-UA" sz="1800" dirty="0" smtClean="0">
                <a:solidFill>
                  <a:srgbClr val="440CB4"/>
                </a:solidFill>
              </a:rPr>
              <a:t> </a:t>
            </a:r>
            <a:endParaRPr lang="ru-RU" sz="1800" dirty="0" smtClean="0">
              <a:solidFill>
                <a:srgbClr val="440CB4"/>
              </a:solidFill>
            </a:endParaRPr>
          </a:p>
          <a:p>
            <a:endParaRPr lang="ru-RU" sz="1800" dirty="0">
              <a:solidFill>
                <a:srgbClr val="440CB4"/>
              </a:solidFill>
            </a:endParaRPr>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18</a:t>
            </a:fld>
            <a:endParaRPr lang="ru-RU" dirty="0"/>
          </a:p>
        </p:txBody>
      </p:sp>
      <p:pic>
        <p:nvPicPr>
          <p:cNvPr id="8" name="Picture 2" descr="http://ds191.a42.ru/assets/images/191/24_big1.jpg"/>
          <p:cNvPicPr>
            <a:picLocks noChangeAspect="1" noChangeArrowheads="1"/>
          </p:cNvPicPr>
          <p:nvPr/>
        </p:nvPicPr>
        <p:blipFill>
          <a:blip r:embed="rId2"/>
          <a:srcRect/>
          <a:stretch>
            <a:fillRect/>
          </a:stretch>
        </p:blipFill>
        <p:spPr bwMode="auto">
          <a:xfrm>
            <a:off x="3143240" y="4572008"/>
            <a:ext cx="2857520" cy="214314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dissolve">
                                      <p:cBhvr>
                                        <p:cTn id="25" dur="500"/>
                                        <p:tgtEl>
                                          <p:spTgt spid="3">
                                            <p:txEl>
                                              <p:pRg st="0" end="0"/>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dissolve">
                                      <p:cBhvr>
                                        <p:cTn id="28" dur="500"/>
                                        <p:tgtEl>
                                          <p:spTgt spid="3">
                                            <p:txEl>
                                              <p:pRg st="1" end="1"/>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dissolve">
                                      <p:cBhvr>
                                        <p:cTn id="31" dur="500"/>
                                        <p:tgtEl>
                                          <p:spTgt spid="3">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dissolve">
                                      <p:cBhvr>
                                        <p:cTn id="3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smtClean="0">
                <a:solidFill>
                  <a:srgbClr val="440CB4"/>
                </a:solidFill>
                <a:latin typeface="Times New Roman" pitchFamily="18" charset="0"/>
                <a:cs typeface="Times New Roman" pitchFamily="18" charset="0"/>
              </a:rPr>
              <a:t>Дякую</a:t>
            </a:r>
            <a:r>
              <a:rPr lang="ru-RU" b="1" dirty="0" smtClean="0">
                <a:solidFill>
                  <a:srgbClr val="440CB4"/>
                </a:solidFill>
                <a:latin typeface="Times New Roman" pitchFamily="18" charset="0"/>
                <a:cs typeface="Times New Roman" pitchFamily="18" charset="0"/>
              </a:rPr>
              <a:t> за </a:t>
            </a:r>
            <a:r>
              <a:rPr lang="ru-RU" b="1" dirty="0" err="1" smtClean="0">
                <a:solidFill>
                  <a:srgbClr val="440CB4"/>
                </a:solidFill>
                <a:latin typeface="Times New Roman" pitchFamily="18" charset="0"/>
                <a:cs typeface="Times New Roman" pitchFamily="18" charset="0"/>
              </a:rPr>
              <a:t>увагу</a:t>
            </a:r>
            <a:r>
              <a:rPr lang="ru-RU" b="1" dirty="0" smtClean="0">
                <a:solidFill>
                  <a:srgbClr val="440CB4"/>
                </a:solidFill>
                <a:latin typeface="Times New Roman" pitchFamily="18" charset="0"/>
                <a:cs typeface="Times New Roman" pitchFamily="18" charset="0"/>
              </a:rPr>
              <a:t>!</a:t>
            </a:r>
            <a:endParaRPr lang="ru-RU" b="1" dirty="0">
              <a:solidFill>
                <a:srgbClr val="440CB4"/>
              </a:solidFill>
              <a:latin typeface="Times New Roman" pitchFamily="18" charset="0"/>
              <a:cs typeface="Times New Roman" pitchFamily="18" charset="0"/>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19</a:t>
            </a:fld>
            <a:endParaRPr lang="ru-RU"/>
          </a:p>
        </p:txBody>
      </p:sp>
      <p:pic>
        <p:nvPicPr>
          <p:cNvPr id="167940" name="Picture 4" descr="http://go2.imgsmail.ru/imgpreview?key=http%3A//alfor.ru/uploads/posts/2010-05/1273685896_yelfijskaya.jpg&amp;mb=imgdb_preview_1396"/>
          <p:cNvPicPr>
            <a:picLocks noChangeAspect="1" noChangeArrowheads="1"/>
          </p:cNvPicPr>
          <p:nvPr/>
        </p:nvPicPr>
        <p:blipFill>
          <a:blip r:embed="rId2"/>
          <a:srcRect/>
          <a:stretch>
            <a:fillRect/>
          </a:stretch>
        </p:blipFill>
        <p:spPr bwMode="auto">
          <a:xfrm>
            <a:off x="1214414" y="1357298"/>
            <a:ext cx="6429420" cy="3820031"/>
          </a:xfrm>
          <a:prstGeom prst="rect">
            <a:avLst/>
          </a:prstGeom>
          <a:noFill/>
        </p:spPr>
      </p:pic>
      <p:sp>
        <p:nvSpPr>
          <p:cNvPr id="10" name="Прямоугольник 9"/>
          <p:cNvSpPr/>
          <p:nvPr/>
        </p:nvSpPr>
        <p:spPr>
          <a:xfrm>
            <a:off x="2357422" y="2571744"/>
            <a:ext cx="4572000" cy="1323439"/>
          </a:xfrm>
          <a:prstGeom prst="rect">
            <a:avLst/>
          </a:prstGeom>
        </p:spPr>
        <p:txBody>
          <a:bodyPr>
            <a:spAutoFit/>
          </a:bodyPr>
          <a:lstStyle/>
          <a:p>
            <a:pPr algn="ctr" fontAlgn="auto">
              <a:spcAft>
                <a:spcPts val="0"/>
              </a:spcAft>
              <a:buFont typeface="Arial" pitchFamily="34" charset="0"/>
              <a:buNone/>
              <a:defRPr/>
            </a:pPr>
            <a:r>
              <a:rPr lang="uk-UA" sz="2000" b="1" i="1" dirty="0" err="1" smtClean="0">
                <a:effectLst>
                  <a:outerShdw blurRad="38100" dist="38100" dir="2700000" algn="tl">
                    <a:srgbClr val="000000">
                      <a:alpha val="43137"/>
                    </a:srgbClr>
                  </a:outerShdw>
                </a:effectLst>
              </a:rPr>
              <a:t>Сорокотязьке</a:t>
            </a:r>
            <a:r>
              <a:rPr lang="uk-UA" sz="2000" b="1" i="1" dirty="0" smtClean="0">
                <a:effectLst>
                  <a:outerShdw blurRad="38100" dist="38100" dir="2700000" algn="tl">
                    <a:srgbClr val="000000">
                      <a:alpha val="43137"/>
                    </a:srgbClr>
                  </a:outerShdw>
                </a:effectLst>
              </a:rPr>
              <a:t> НВО “ЗОШ І – ІІ ступенів – дитячий </a:t>
            </a:r>
            <a:r>
              <a:rPr lang="uk-UA" sz="2000" b="1" i="1" dirty="0" err="1" smtClean="0">
                <a:effectLst>
                  <a:outerShdw blurRad="38100" dist="38100" dir="2700000" algn="tl">
                    <a:srgbClr val="000000">
                      <a:alpha val="43137"/>
                    </a:srgbClr>
                  </a:outerShdw>
                </a:effectLst>
              </a:rPr>
              <a:t>садок”</a:t>
            </a:r>
            <a:endParaRPr lang="uk-UA" sz="2000" b="1" i="1" dirty="0" smtClean="0">
              <a:effectLst>
                <a:outerShdw blurRad="38100" dist="38100" dir="2700000" algn="tl">
                  <a:srgbClr val="000000">
                    <a:alpha val="43137"/>
                  </a:srgbClr>
                </a:outerShdw>
              </a:effectLst>
            </a:endParaRPr>
          </a:p>
          <a:p>
            <a:pPr algn="ctr" fontAlgn="auto">
              <a:spcAft>
                <a:spcPts val="0"/>
              </a:spcAft>
              <a:buFont typeface="Arial" pitchFamily="34" charset="0"/>
              <a:buNone/>
              <a:defRPr/>
            </a:pPr>
            <a:r>
              <a:rPr lang="uk-UA" sz="2000" b="1" i="1" dirty="0" smtClean="0">
                <a:effectLst>
                  <a:outerShdw blurRad="38100" dist="38100" dir="2700000" algn="tl">
                    <a:srgbClr val="000000">
                      <a:alpha val="43137"/>
                    </a:srgbClr>
                  </a:outerShdw>
                </a:effectLst>
              </a:rPr>
              <a:t>Мазуренко О.А.</a:t>
            </a:r>
          </a:p>
          <a:p>
            <a:pPr algn="ctr" fontAlgn="auto">
              <a:spcAft>
                <a:spcPts val="0"/>
              </a:spcAft>
              <a:buFont typeface="Arial" pitchFamily="34" charset="0"/>
              <a:buNone/>
              <a:defRPr/>
            </a:pPr>
            <a:r>
              <a:rPr lang="uk-UA" sz="2000" b="1" i="1" dirty="0" smtClean="0">
                <a:effectLst>
                  <a:outerShdw blurRad="38100" dist="38100" dir="2700000" algn="tl">
                    <a:srgbClr val="000000">
                      <a:alpha val="43137"/>
                    </a:srgbClr>
                  </a:outerShdw>
                </a:effectLst>
              </a:rPr>
              <a:t>2014р</a:t>
            </a:r>
            <a:r>
              <a:rPr lang="uk-UA" sz="2000" i="1" dirty="0" smtClean="0"/>
              <a:t>.</a:t>
            </a:r>
            <a:endParaRPr lang="ru-RU" sz="2000" i="1" dirty="0" smtClean="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algn="ctr"/>
            <a:r>
              <a:rPr lang="uk-UA" b="1" dirty="0" smtClean="0"/>
              <a:t>В.О.Сухомлинський</a:t>
            </a:r>
            <a:endParaRPr lang="ru-RU" b="1" dirty="0" smtClean="0"/>
          </a:p>
        </p:txBody>
      </p:sp>
      <p:sp>
        <p:nvSpPr>
          <p:cNvPr id="3075" name="Содержимое 2"/>
          <p:cNvSpPr>
            <a:spLocks noGrp="1"/>
          </p:cNvSpPr>
          <p:nvPr>
            <p:ph idx="1"/>
          </p:nvPr>
        </p:nvSpPr>
        <p:spPr>
          <a:xfrm>
            <a:off x="428596" y="1357298"/>
            <a:ext cx="8229600" cy="4000528"/>
          </a:xfrm>
        </p:spPr>
        <p:style>
          <a:lnRef idx="2">
            <a:schemeClr val="accent1"/>
          </a:lnRef>
          <a:fillRef idx="1">
            <a:schemeClr val="lt1"/>
          </a:fillRef>
          <a:effectRef idx="0">
            <a:schemeClr val="accent1"/>
          </a:effectRef>
          <a:fontRef idx="minor">
            <a:schemeClr val="dk1"/>
          </a:fontRef>
        </p:style>
        <p:txBody>
          <a:bodyPr/>
          <a:lstStyle/>
          <a:p>
            <a:pPr>
              <a:buNone/>
            </a:pPr>
            <a:r>
              <a:rPr lang="uk-UA" dirty="0" smtClean="0"/>
              <a:t>                    </a:t>
            </a:r>
          </a:p>
          <a:p>
            <a:pPr algn="just">
              <a:spcBef>
                <a:spcPts val="0"/>
              </a:spcBef>
              <a:buNone/>
            </a:pPr>
            <a:r>
              <a:rPr lang="uk-UA" dirty="0" smtClean="0"/>
              <a:t>                         </a:t>
            </a:r>
            <a:r>
              <a:rPr lang="uk-UA" i="1" dirty="0" smtClean="0">
                <a:latin typeface="Times New Roman" pitchFamily="18" charset="0"/>
                <a:cs typeface="Times New Roman" pitchFamily="18" charset="0"/>
              </a:rPr>
              <a:t>«</a:t>
            </a:r>
            <a:r>
              <a:rPr lang="uk-UA" b="1" i="1" dirty="0" smtClean="0">
                <a:latin typeface="Times New Roman" pitchFamily="18" charset="0"/>
                <a:cs typeface="Times New Roman" pitchFamily="18" charset="0"/>
              </a:rPr>
              <a:t>Без гри немає і не може бути            </a:t>
            </a:r>
          </a:p>
          <a:p>
            <a:pPr algn="just">
              <a:spcBef>
                <a:spcPts val="0"/>
              </a:spcBef>
              <a:buNone/>
            </a:pPr>
            <a:r>
              <a:rPr lang="uk-UA" b="1" i="1" dirty="0" smtClean="0">
                <a:latin typeface="Times New Roman" pitchFamily="18" charset="0"/>
                <a:cs typeface="Times New Roman" pitchFamily="18" charset="0"/>
              </a:rPr>
              <a:t>                   повноцінного дитячого розвитку.                                                  </a:t>
            </a:r>
          </a:p>
          <a:p>
            <a:pPr algn="just">
              <a:spcBef>
                <a:spcPts val="0"/>
              </a:spcBef>
              <a:buNone/>
            </a:pPr>
            <a:r>
              <a:rPr lang="uk-UA" b="1" i="1" dirty="0" smtClean="0">
                <a:latin typeface="Times New Roman" pitchFamily="18" charset="0"/>
                <a:cs typeface="Times New Roman" pitchFamily="18" charset="0"/>
              </a:rPr>
              <a:t>                      Гра – це величезне світле вікно,                </a:t>
            </a:r>
          </a:p>
          <a:p>
            <a:pPr algn="just">
              <a:spcBef>
                <a:spcPts val="0"/>
              </a:spcBef>
              <a:buNone/>
            </a:pPr>
            <a:r>
              <a:rPr lang="uk-UA" b="1" i="1" dirty="0" smtClean="0">
                <a:latin typeface="Times New Roman" pitchFamily="18" charset="0"/>
                <a:cs typeface="Times New Roman" pitchFamily="18" charset="0"/>
              </a:rPr>
              <a:t>                через яке в духовний світ дитини вливається життєвий потік уявлень, понять про навколишній світ».</a:t>
            </a:r>
            <a:endParaRPr lang="ru-RU" b="1" i="1" dirty="0" smtClean="0">
              <a:latin typeface="Times New Roman" pitchFamily="18" charset="0"/>
              <a:cs typeface="Times New Roman" pitchFamily="18" charset="0"/>
            </a:endParaRPr>
          </a:p>
          <a:p>
            <a:pPr algn="just">
              <a:spcBef>
                <a:spcPts val="0"/>
              </a:spcBef>
              <a:buNone/>
            </a:pPr>
            <a:r>
              <a:rPr lang="uk-UA" dirty="0" smtClean="0"/>
              <a:t>  </a:t>
            </a:r>
            <a:endParaRPr lang="ru-RU" dirty="0" smtClean="0"/>
          </a:p>
        </p:txBody>
      </p:sp>
      <p:sp>
        <p:nvSpPr>
          <p:cNvPr id="7" name="Дата 6"/>
          <p:cNvSpPr>
            <a:spLocks noGrp="1"/>
          </p:cNvSpPr>
          <p:nvPr>
            <p:ph type="dt" sz="half" idx="10"/>
          </p:nvPr>
        </p:nvSpPr>
        <p:spPr>
          <a:xfrm>
            <a:off x="457199" y="6310230"/>
            <a:ext cx="2297723" cy="411246"/>
          </a:xfrm>
        </p:spPr>
        <p:txBody>
          <a:bodyPr/>
          <a:lstStyle/>
          <a:p>
            <a:pPr>
              <a:defRPr/>
            </a:pPr>
            <a:fld id="{93157E2E-BE2C-4E31-A160-F799412C368E}" type="datetime1">
              <a:rPr lang="ru-RU"/>
              <a:pPr>
                <a:defRPr/>
              </a:pPr>
              <a:t>15.04.2014</a:t>
            </a:fld>
            <a:endParaRPr lang="ru-RU"/>
          </a:p>
        </p:txBody>
      </p:sp>
      <p:sp>
        <p:nvSpPr>
          <p:cNvPr id="9" name="Нижний колонтитул 8"/>
          <p:cNvSpPr>
            <a:spLocks noGrp="1"/>
          </p:cNvSpPr>
          <p:nvPr>
            <p:ph type="ftr" sz="quarter" idx="11"/>
          </p:nvPr>
        </p:nvSpPr>
        <p:spPr>
          <a:xfrm>
            <a:off x="3124200" y="6310230"/>
            <a:ext cx="3118338" cy="411246"/>
          </a:xfrm>
        </p:spPr>
        <p:txBody>
          <a:bodyPr/>
          <a:lstStyle/>
          <a:p>
            <a:pPr>
              <a:defRPr/>
            </a:pPr>
            <a:r>
              <a:rPr lang="en-US"/>
              <a:t>http://aida.ucoz.ru</a:t>
            </a:r>
            <a:endParaRPr lang="ru-RU"/>
          </a:p>
        </p:txBody>
      </p:sp>
      <p:sp>
        <p:nvSpPr>
          <p:cNvPr id="8" name="Номер слайда 7"/>
          <p:cNvSpPr>
            <a:spLocks noGrp="1"/>
          </p:cNvSpPr>
          <p:nvPr>
            <p:ph type="sldNum" sz="quarter" idx="12"/>
          </p:nvPr>
        </p:nvSpPr>
        <p:spPr>
          <a:xfrm>
            <a:off x="6553199" y="6310230"/>
            <a:ext cx="2297723" cy="411246"/>
          </a:xfrm>
        </p:spPr>
        <p:txBody>
          <a:bodyPr/>
          <a:lstStyle/>
          <a:p>
            <a:pPr>
              <a:defRPr/>
            </a:pPr>
            <a:fld id="{DEC9A7B8-B5A1-432B-9FA4-5664BE7C3D69}" type="slidenum">
              <a:rPr lang="ru-RU"/>
              <a:pPr>
                <a:defRPr/>
              </a:pPr>
              <a:t>2</a:t>
            </a:fld>
            <a:endParaRPr lang="ru-RU"/>
          </a:p>
        </p:txBody>
      </p:sp>
      <p:pic>
        <p:nvPicPr>
          <p:cNvPr id="10" name="Рисунок 9" descr="http://rus.glas.org.ua/img/news_suhomlinsky.jpg"/>
          <p:cNvPicPr/>
          <p:nvPr/>
        </p:nvPicPr>
        <p:blipFill>
          <a:blip r:embed="rId2"/>
          <a:srcRect/>
          <a:stretch>
            <a:fillRect/>
          </a:stretch>
        </p:blipFill>
        <p:spPr bwMode="auto">
          <a:xfrm>
            <a:off x="428596" y="1285860"/>
            <a:ext cx="2000264" cy="25479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07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07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80">
                                          <p:stCondLst>
                                            <p:cond delay="0"/>
                                          </p:stCondLst>
                                        </p:cTn>
                                        <p:tgtEl>
                                          <p:spTgt spid="10"/>
                                        </p:tgtEl>
                                      </p:cBhvr>
                                    </p:animEffect>
                                    <p:anim calcmode="lin" valueType="num">
                                      <p:cBhvr>
                                        <p:cTn id="1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1" dur="26">
                                          <p:stCondLst>
                                            <p:cond delay="650"/>
                                          </p:stCondLst>
                                        </p:cTn>
                                        <p:tgtEl>
                                          <p:spTgt spid="10"/>
                                        </p:tgtEl>
                                      </p:cBhvr>
                                      <p:to x="100000" y="60000"/>
                                    </p:animScale>
                                    <p:animScale>
                                      <p:cBhvr>
                                        <p:cTn id="22" dur="166" decel="50000">
                                          <p:stCondLst>
                                            <p:cond delay="676"/>
                                          </p:stCondLst>
                                        </p:cTn>
                                        <p:tgtEl>
                                          <p:spTgt spid="10"/>
                                        </p:tgtEl>
                                      </p:cBhvr>
                                      <p:to x="100000" y="100000"/>
                                    </p:animScale>
                                    <p:animScale>
                                      <p:cBhvr>
                                        <p:cTn id="23" dur="26">
                                          <p:stCondLst>
                                            <p:cond delay="1312"/>
                                          </p:stCondLst>
                                        </p:cTn>
                                        <p:tgtEl>
                                          <p:spTgt spid="10"/>
                                        </p:tgtEl>
                                      </p:cBhvr>
                                      <p:to x="100000" y="80000"/>
                                    </p:animScale>
                                    <p:animScale>
                                      <p:cBhvr>
                                        <p:cTn id="24" dur="166" decel="50000">
                                          <p:stCondLst>
                                            <p:cond delay="1338"/>
                                          </p:stCondLst>
                                        </p:cTn>
                                        <p:tgtEl>
                                          <p:spTgt spid="10"/>
                                        </p:tgtEl>
                                      </p:cBhvr>
                                      <p:to x="100000" y="100000"/>
                                    </p:animScale>
                                    <p:animScale>
                                      <p:cBhvr>
                                        <p:cTn id="25" dur="26">
                                          <p:stCondLst>
                                            <p:cond delay="1642"/>
                                          </p:stCondLst>
                                        </p:cTn>
                                        <p:tgtEl>
                                          <p:spTgt spid="10"/>
                                        </p:tgtEl>
                                      </p:cBhvr>
                                      <p:to x="100000" y="90000"/>
                                    </p:animScale>
                                    <p:animScale>
                                      <p:cBhvr>
                                        <p:cTn id="26" dur="166" decel="50000">
                                          <p:stCondLst>
                                            <p:cond delay="1668"/>
                                          </p:stCondLst>
                                        </p:cTn>
                                        <p:tgtEl>
                                          <p:spTgt spid="10"/>
                                        </p:tgtEl>
                                      </p:cBhvr>
                                      <p:to x="100000" y="100000"/>
                                    </p:animScale>
                                    <p:animScale>
                                      <p:cBhvr>
                                        <p:cTn id="27" dur="26">
                                          <p:stCondLst>
                                            <p:cond delay="1808"/>
                                          </p:stCondLst>
                                        </p:cTn>
                                        <p:tgtEl>
                                          <p:spTgt spid="10"/>
                                        </p:tgtEl>
                                      </p:cBhvr>
                                      <p:to x="100000" y="95000"/>
                                    </p:animScale>
                                    <p:animScale>
                                      <p:cBhvr>
                                        <p:cTn id="28" dur="166" decel="50000">
                                          <p:stCondLst>
                                            <p:cond delay="1834"/>
                                          </p:stCondLst>
                                        </p:cTn>
                                        <p:tgtEl>
                                          <p:spTgt spid="10"/>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iterate type="lt">
                                    <p:tmPct val="5000"/>
                                  </p:iterate>
                                  <p:childTnLst>
                                    <p:set>
                                      <p:cBhvr>
                                        <p:cTn id="32" dur="1" fill="hold">
                                          <p:stCondLst>
                                            <p:cond delay="0"/>
                                          </p:stCondLst>
                                        </p:cTn>
                                        <p:tgtEl>
                                          <p:spTgt spid="3075">
                                            <p:txEl>
                                              <p:pRg st="1" end="1"/>
                                            </p:txEl>
                                          </p:spTgt>
                                        </p:tgtEl>
                                        <p:attrNameLst>
                                          <p:attrName>style.visibility</p:attrName>
                                        </p:attrNameLst>
                                      </p:cBhvr>
                                      <p:to>
                                        <p:strVal val="visible"/>
                                      </p:to>
                                    </p:set>
                                    <p:anim calcmode="lin" valueType="num">
                                      <p:cBhvr>
                                        <p:cTn id="33" dur="1000" fill="hold"/>
                                        <p:tgtEl>
                                          <p:spTgt spid="3075">
                                            <p:txEl>
                                              <p:pRg st="1" end="1"/>
                                            </p:txEl>
                                          </p:spTgt>
                                        </p:tgtEl>
                                        <p:attrNameLst>
                                          <p:attrName>ppt_w</p:attrName>
                                        </p:attrNameLst>
                                      </p:cBhvr>
                                      <p:tavLst>
                                        <p:tav tm="0">
                                          <p:val>
                                            <p:fltVal val="0"/>
                                          </p:val>
                                        </p:tav>
                                        <p:tav tm="100000">
                                          <p:val>
                                            <p:strVal val="#ppt_w"/>
                                          </p:val>
                                        </p:tav>
                                      </p:tavLst>
                                    </p:anim>
                                    <p:anim calcmode="lin" valueType="num">
                                      <p:cBhvr>
                                        <p:cTn id="34" dur="1000" fill="hold"/>
                                        <p:tgtEl>
                                          <p:spTgt spid="3075">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3075">
                                            <p:txEl>
                                              <p:pRg st="1" end="1"/>
                                            </p:txEl>
                                          </p:spTgt>
                                        </p:tgtEl>
                                        <p:attrNameLst>
                                          <p:attrName>style.rotation</p:attrName>
                                        </p:attrNameLst>
                                      </p:cBhvr>
                                      <p:tavLst>
                                        <p:tav tm="0">
                                          <p:val>
                                            <p:fltVal val="90"/>
                                          </p:val>
                                        </p:tav>
                                        <p:tav tm="100000">
                                          <p:val>
                                            <p:fltVal val="0"/>
                                          </p:val>
                                        </p:tav>
                                      </p:tavLst>
                                    </p:anim>
                                    <p:animEffect transition="in" filter="fade">
                                      <p:cBhvr>
                                        <p:cTn id="36" dur="1000"/>
                                        <p:tgtEl>
                                          <p:spTgt spid="3075">
                                            <p:txEl>
                                              <p:pRg st="1" end="1"/>
                                            </p:txEl>
                                          </p:spTgt>
                                        </p:tgtEl>
                                      </p:cBhvr>
                                    </p:animEffect>
                                  </p:childTnLst>
                                </p:cTn>
                              </p:par>
                              <p:par>
                                <p:cTn id="37" presetID="31" presetClass="entr" presetSubtype="0" fill="hold" nodeType="withEffect">
                                  <p:stCondLst>
                                    <p:cond delay="0"/>
                                  </p:stCondLst>
                                  <p:iterate type="lt">
                                    <p:tmPct val="5000"/>
                                  </p:iterate>
                                  <p:childTnLst>
                                    <p:set>
                                      <p:cBhvr>
                                        <p:cTn id="38" dur="1" fill="hold">
                                          <p:stCondLst>
                                            <p:cond delay="0"/>
                                          </p:stCondLst>
                                        </p:cTn>
                                        <p:tgtEl>
                                          <p:spTgt spid="3075">
                                            <p:txEl>
                                              <p:pRg st="2" end="2"/>
                                            </p:txEl>
                                          </p:spTgt>
                                        </p:tgtEl>
                                        <p:attrNameLst>
                                          <p:attrName>style.visibility</p:attrName>
                                        </p:attrNameLst>
                                      </p:cBhvr>
                                      <p:to>
                                        <p:strVal val="visible"/>
                                      </p:to>
                                    </p:set>
                                    <p:anim calcmode="lin" valueType="num">
                                      <p:cBhvr>
                                        <p:cTn id="39" dur="1000" fill="hold"/>
                                        <p:tgtEl>
                                          <p:spTgt spid="3075">
                                            <p:txEl>
                                              <p:pRg st="2" end="2"/>
                                            </p:txEl>
                                          </p:spTgt>
                                        </p:tgtEl>
                                        <p:attrNameLst>
                                          <p:attrName>ppt_w</p:attrName>
                                        </p:attrNameLst>
                                      </p:cBhvr>
                                      <p:tavLst>
                                        <p:tav tm="0">
                                          <p:val>
                                            <p:fltVal val="0"/>
                                          </p:val>
                                        </p:tav>
                                        <p:tav tm="100000">
                                          <p:val>
                                            <p:strVal val="#ppt_w"/>
                                          </p:val>
                                        </p:tav>
                                      </p:tavLst>
                                    </p:anim>
                                    <p:anim calcmode="lin" valueType="num">
                                      <p:cBhvr>
                                        <p:cTn id="40" dur="1000" fill="hold"/>
                                        <p:tgtEl>
                                          <p:spTgt spid="3075">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3075">
                                            <p:txEl>
                                              <p:pRg st="2" end="2"/>
                                            </p:txEl>
                                          </p:spTgt>
                                        </p:tgtEl>
                                        <p:attrNameLst>
                                          <p:attrName>style.rotation</p:attrName>
                                        </p:attrNameLst>
                                      </p:cBhvr>
                                      <p:tavLst>
                                        <p:tav tm="0">
                                          <p:val>
                                            <p:fltVal val="90"/>
                                          </p:val>
                                        </p:tav>
                                        <p:tav tm="100000">
                                          <p:val>
                                            <p:fltVal val="0"/>
                                          </p:val>
                                        </p:tav>
                                      </p:tavLst>
                                    </p:anim>
                                    <p:animEffect transition="in" filter="fade">
                                      <p:cBhvr>
                                        <p:cTn id="42" dur="1000"/>
                                        <p:tgtEl>
                                          <p:spTgt spid="3075">
                                            <p:txEl>
                                              <p:pRg st="2" end="2"/>
                                            </p:txEl>
                                          </p:spTgt>
                                        </p:tgtEl>
                                      </p:cBhvr>
                                    </p:animEffect>
                                  </p:childTnLst>
                                </p:cTn>
                              </p:par>
                              <p:par>
                                <p:cTn id="43" presetID="31" presetClass="entr" presetSubtype="0" fill="hold" nodeType="withEffect">
                                  <p:stCondLst>
                                    <p:cond delay="0"/>
                                  </p:stCondLst>
                                  <p:iterate type="lt">
                                    <p:tmPct val="5000"/>
                                  </p:iterate>
                                  <p:childTnLst>
                                    <p:set>
                                      <p:cBhvr>
                                        <p:cTn id="44" dur="1" fill="hold">
                                          <p:stCondLst>
                                            <p:cond delay="0"/>
                                          </p:stCondLst>
                                        </p:cTn>
                                        <p:tgtEl>
                                          <p:spTgt spid="3075">
                                            <p:txEl>
                                              <p:pRg st="3" end="3"/>
                                            </p:txEl>
                                          </p:spTgt>
                                        </p:tgtEl>
                                        <p:attrNameLst>
                                          <p:attrName>style.visibility</p:attrName>
                                        </p:attrNameLst>
                                      </p:cBhvr>
                                      <p:to>
                                        <p:strVal val="visible"/>
                                      </p:to>
                                    </p:set>
                                    <p:anim calcmode="lin" valueType="num">
                                      <p:cBhvr>
                                        <p:cTn id="45" dur="1000" fill="hold"/>
                                        <p:tgtEl>
                                          <p:spTgt spid="3075">
                                            <p:txEl>
                                              <p:pRg st="3" end="3"/>
                                            </p:txEl>
                                          </p:spTgt>
                                        </p:tgtEl>
                                        <p:attrNameLst>
                                          <p:attrName>ppt_w</p:attrName>
                                        </p:attrNameLst>
                                      </p:cBhvr>
                                      <p:tavLst>
                                        <p:tav tm="0">
                                          <p:val>
                                            <p:fltVal val="0"/>
                                          </p:val>
                                        </p:tav>
                                        <p:tav tm="100000">
                                          <p:val>
                                            <p:strVal val="#ppt_w"/>
                                          </p:val>
                                        </p:tav>
                                      </p:tavLst>
                                    </p:anim>
                                    <p:anim calcmode="lin" valueType="num">
                                      <p:cBhvr>
                                        <p:cTn id="46" dur="1000" fill="hold"/>
                                        <p:tgtEl>
                                          <p:spTgt spid="3075">
                                            <p:txEl>
                                              <p:pRg st="3" end="3"/>
                                            </p:txEl>
                                          </p:spTgt>
                                        </p:tgtEl>
                                        <p:attrNameLst>
                                          <p:attrName>ppt_h</p:attrName>
                                        </p:attrNameLst>
                                      </p:cBhvr>
                                      <p:tavLst>
                                        <p:tav tm="0">
                                          <p:val>
                                            <p:fltVal val="0"/>
                                          </p:val>
                                        </p:tav>
                                        <p:tav tm="100000">
                                          <p:val>
                                            <p:strVal val="#ppt_h"/>
                                          </p:val>
                                        </p:tav>
                                      </p:tavLst>
                                    </p:anim>
                                    <p:anim calcmode="lin" valueType="num">
                                      <p:cBhvr>
                                        <p:cTn id="47" dur="1000" fill="hold"/>
                                        <p:tgtEl>
                                          <p:spTgt spid="3075">
                                            <p:txEl>
                                              <p:pRg st="3" end="3"/>
                                            </p:txEl>
                                          </p:spTgt>
                                        </p:tgtEl>
                                        <p:attrNameLst>
                                          <p:attrName>style.rotation</p:attrName>
                                        </p:attrNameLst>
                                      </p:cBhvr>
                                      <p:tavLst>
                                        <p:tav tm="0">
                                          <p:val>
                                            <p:fltVal val="90"/>
                                          </p:val>
                                        </p:tav>
                                        <p:tav tm="100000">
                                          <p:val>
                                            <p:fltVal val="0"/>
                                          </p:val>
                                        </p:tav>
                                      </p:tavLst>
                                    </p:anim>
                                    <p:animEffect transition="in" filter="fade">
                                      <p:cBhvr>
                                        <p:cTn id="48" dur="1000"/>
                                        <p:tgtEl>
                                          <p:spTgt spid="3075">
                                            <p:txEl>
                                              <p:pRg st="3" end="3"/>
                                            </p:txEl>
                                          </p:spTgt>
                                        </p:tgtEl>
                                      </p:cBhvr>
                                    </p:animEffect>
                                  </p:childTnLst>
                                </p:cTn>
                              </p:par>
                              <p:par>
                                <p:cTn id="49" presetID="31" presetClass="entr" presetSubtype="0" fill="hold" nodeType="withEffect">
                                  <p:stCondLst>
                                    <p:cond delay="0"/>
                                  </p:stCondLst>
                                  <p:iterate type="lt">
                                    <p:tmPct val="5000"/>
                                  </p:iterate>
                                  <p:childTnLst>
                                    <p:set>
                                      <p:cBhvr>
                                        <p:cTn id="50" dur="1" fill="hold">
                                          <p:stCondLst>
                                            <p:cond delay="0"/>
                                          </p:stCondLst>
                                        </p:cTn>
                                        <p:tgtEl>
                                          <p:spTgt spid="3075">
                                            <p:txEl>
                                              <p:pRg st="4" end="4"/>
                                            </p:txEl>
                                          </p:spTgt>
                                        </p:tgtEl>
                                        <p:attrNameLst>
                                          <p:attrName>style.visibility</p:attrName>
                                        </p:attrNameLst>
                                      </p:cBhvr>
                                      <p:to>
                                        <p:strVal val="visible"/>
                                      </p:to>
                                    </p:set>
                                    <p:anim calcmode="lin" valueType="num">
                                      <p:cBhvr>
                                        <p:cTn id="51" dur="1000" fill="hold"/>
                                        <p:tgtEl>
                                          <p:spTgt spid="3075">
                                            <p:txEl>
                                              <p:pRg st="4" end="4"/>
                                            </p:txEl>
                                          </p:spTgt>
                                        </p:tgtEl>
                                        <p:attrNameLst>
                                          <p:attrName>ppt_w</p:attrName>
                                        </p:attrNameLst>
                                      </p:cBhvr>
                                      <p:tavLst>
                                        <p:tav tm="0">
                                          <p:val>
                                            <p:fltVal val="0"/>
                                          </p:val>
                                        </p:tav>
                                        <p:tav tm="100000">
                                          <p:val>
                                            <p:strVal val="#ppt_w"/>
                                          </p:val>
                                        </p:tav>
                                      </p:tavLst>
                                    </p:anim>
                                    <p:anim calcmode="lin" valueType="num">
                                      <p:cBhvr>
                                        <p:cTn id="52" dur="1000" fill="hold"/>
                                        <p:tgtEl>
                                          <p:spTgt spid="3075">
                                            <p:txEl>
                                              <p:pRg st="4" end="4"/>
                                            </p:txEl>
                                          </p:spTgt>
                                        </p:tgtEl>
                                        <p:attrNameLst>
                                          <p:attrName>ppt_h</p:attrName>
                                        </p:attrNameLst>
                                      </p:cBhvr>
                                      <p:tavLst>
                                        <p:tav tm="0">
                                          <p:val>
                                            <p:fltVal val="0"/>
                                          </p:val>
                                        </p:tav>
                                        <p:tav tm="100000">
                                          <p:val>
                                            <p:strVal val="#ppt_h"/>
                                          </p:val>
                                        </p:tav>
                                      </p:tavLst>
                                    </p:anim>
                                    <p:anim calcmode="lin" valueType="num">
                                      <p:cBhvr>
                                        <p:cTn id="53" dur="1000" fill="hold"/>
                                        <p:tgtEl>
                                          <p:spTgt spid="3075">
                                            <p:txEl>
                                              <p:pRg st="4" end="4"/>
                                            </p:txEl>
                                          </p:spTgt>
                                        </p:tgtEl>
                                        <p:attrNameLst>
                                          <p:attrName>style.rotation</p:attrName>
                                        </p:attrNameLst>
                                      </p:cBhvr>
                                      <p:tavLst>
                                        <p:tav tm="0">
                                          <p:val>
                                            <p:fltVal val="90"/>
                                          </p:val>
                                        </p:tav>
                                        <p:tav tm="100000">
                                          <p:val>
                                            <p:fltVal val="0"/>
                                          </p:val>
                                        </p:tav>
                                      </p:tavLst>
                                    </p:anim>
                                    <p:animEffect transition="in" filter="fade">
                                      <p:cBhvr>
                                        <p:cTn id="54" dur="10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Рабочий стол\картинки школа\school2202.jpg"/>
          <p:cNvPicPr>
            <a:picLocks noChangeAspect="1" noChangeArrowheads="1"/>
          </p:cNvPicPr>
          <p:nvPr/>
        </p:nvPicPr>
        <p:blipFill>
          <a:blip r:embed="rId2"/>
          <a:srcRect/>
          <a:stretch>
            <a:fillRect/>
          </a:stretch>
        </p:blipFill>
        <p:spPr bwMode="auto">
          <a:xfrm>
            <a:off x="6500826" y="1142984"/>
            <a:ext cx="2428924" cy="2730360"/>
          </a:xfrm>
          <a:prstGeom prst="rect">
            <a:avLst/>
          </a:prstGeom>
          <a:noFill/>
        </p:spPr>
      </p:pic>
      <p:sp>
        <p:nvSpPr>
          <p:cNvPr id="2" name="Заголовок 1"/>
          <p:cNvSpPr>
            <a:spLocks noGrp="1"/>
          </p:cNvSpPr>
          <p:nvPr>
            <p:ph type="title"/>
          </p:nvPr>
        </p:nvSpPr>
        <p:spPr>
          <a:xfrm>
            <a:off x="285720" y="428604"/>
            <a:ext cx="8229600" cy="1143000"/>
          </a:xfrm>
        </p:spPr>
        <p:txBody>
          <a:bodyPr/>
          <a:lstStyle/>
          <a:p>
            <a:r>
              <a:rPr lang="uk-UA" b="1" i="1" dirty="0" smtClean="0">
                <a:solidFill>
                  <a:schemeClr val="accent4">
                    <a:lumMod val="75000"/>
                  </a:schemeClr>
                </a:solidFill>
              </a:rPr>
              <a:t>Сутність дидактичної гри</a:t>
            </a:r>
            <a:endParaRPr lang="ru-RU" b="1" i="1" dirty="0">
              <a:solidFill>
                <a:schemeClr val="accent4">
                  <a:lumMod val="75000"/>
                </a:schemeClr>
              </a:solidFill>
            </a:endParaRPr>
          </a:p>
        </p:txBody>
      </p:sp>
      <p:sp>
        <p:nvSpPr>
          <p:cNvPr id="3" name="Содержимое 2"/>
          <p:cNvSpPr>
            <a:spLocks noGrp="1"/>
          </p:cNvSpPr>
          <p:nvPr>
            <p:ph idx="1"/>
          </p:nvPr>
        </p:nvSpPr>
        <p:spPr>
          <a:xfrm>
            <a:off x="457200" y="1600200"/>
            <a:ext cx="8115328" cy="4900633"/>
          </a:xfrm>
        </p:spPr>
        <p:txBody>
          <a:bodyPr>
            <a:normAutofit lnSpcReduction="10000"/>
          </a:bodyPr>
          <a:lstStyle/>
          <a:p>
            <a:r>
              <a:rPr lang="uk-UA" sz="2800" b="1" dirty="0" smtClean="0"/>
              <a:t>Дидактична гра</a:t>
            </a:r>
            <a:r>
              <a:rPr lang="uk-UA" sz="2800" dirty="0" smtClean="0"/>
              <a:t> є </a:t>
            </a:r>
            <a:r>
              <a:rPr lang="uk-UA" sz="2800" i="1" dirty="0" smtClean="0"/>
              <a:t>формою відтворення наочного і соціального змісту </a:t>
            </a:r>
          </a:p>
          <a:p>
            <a:pPr>
              <a:buNone/>
            </a:pPr>
            <a:r>
              <a:rPr lang="uk-UA" sz="2800" i="1" dirty="0" smtClean="0"/>
              <a:t>професійної діяльності, моделювання </a:t>
            </a:r>
          </a:p>
          <a:p>
            <a:pPr>
              <a:buNone/>
            </a:pPr>
            <a:r>
              <a:rPr lang="uk-UA" sz="2800" i="1" dirty="0" smtClean="0"/>
              <a:t>систем відносин. Гра акумулює у собі </a:t>
            </a:r>
          </a:p>
          <a:p>
            <a:pPr>
              <a:buNone/>
            </a:pPr>
            <a:r>
              <a:rPr lang="uk-UA" sz="2800" i="1" dirty="0" smtClean="0"/>
              <a:t>елементи ігрового проектування, імітаційного тренінгу, розігрування ролей, дискусію та ін. Гра має більш гнучку структуру, на відміну, наприклад, від ігрового проектування або імітаційного тренінгу, що не обмежує вибір об’єктів імітації, допускає введення спонтанно виникаючих ситуацій</a:t>
            </a:r>
            <a:endParaRPr lang="ru-RU" sz="2800" i="1" dirty="0" smtClean="0"/>
          </a:p>
          <a:p>
            <a:endParaRPr lang="ru-RU" sz="2400"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3</a:t>
            </a:fld>
            <a:endParaRPr lang="ru-RU" dirty="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1"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1"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0" end="0"/>
                                            </p:txEl>
                                          </p:spTgt>
                                        </p:tgtEl>
                                        <p:attrNameLst>
                                          <p:attrName>fill.type</p:attrName>
                                        </p:attrNameLst>
                                      </p:cBhvr>
                                      <p:to>
                                        <p:strVal val="solid"/>
                                      </p:to>
                                    </p:set>
                                  </p:childTnLst>
                                </p:cTn>
                              </p:par>
                              <p:par>
                                <p:cTn id="24" presetID="27" presetClass="entr" presetSubtype="0" fill="hold" nodeType="withEffect">
                                  <p:stCondLst>
                                    <p:cond delay="0"/>
                                  </p:stCondLst>
                                  <p:iterate type="lt">
                                    <p:tmPct val="50000"/>
                                  </p:iterate>
                                  <p:childTnLst>
                                    <p:set>
                                      <p:cBhvr>
                                        <p:cTn id="25"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6"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1" end="1"/>
                                            </p:txEl>
                                          </p:spTgt>
                                        </p:tgtEl>
                                        <p:attrNameLst>
                                          <p:attrName>fill.type</p:attrName>
                                        </p:attrNameLst>
                                      </p:cBhvr>
                                      <p:to>
                                        <p:strVal val="solid"/>
                                      </p:to>
                                    </p:set>
                                  </p:childTnLst>
                                </p:cTn>
                              </p:par>
                              <p:par>
                                <p:cTn id="29" presetID="27" presetClass="entr" presetSubtype="0" fill="hold" nodeType="with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27" presetClass="entr" presetSubtype="0" fill="hold" nodeType="withEffect">
                                  <p:stCondLst>
                                    <p:cond delay="0"/>
                                  </p:stCondLst>
                                  <p:iterate type="lt">
                                    <p:tmPct val="50000"/>
                                  </p:iterate>
                                  <p:childTnLst>
                                    <p:set>
                                      <p:cBhvr>
                                        <p:cTn id="35"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6"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8"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uk-UA" b="1" i="1" u="sng" dirty="0" smtClean="0">
                <a:solidFill>
                  <a:schemeClr val="accent3">
                    <a:lumMod val="50000"/>
                  </a:schemeClr>
                </a:solidFill>
              </a:rPr>
              <a:t>Види дидактичних ігор</a:t>
            </a:r>
            <a:endParaRPr lang="ru-RU" b="1" i="1" u="sng" dirty="0">
              <a:solidFill>
                <a:schemeClr val="accent3">
                  <a:lumMod val="50000"/>
                </a:schemeClr>
              </a:solidFill>
            </a:endParaRPr>
          </a:p>
        </p:txBody>
      </p:sp>
      <p:sp>
        <p:nvSpPr>
          <p:cNvPr id="3" name="Содержимое 2"/>
          <p:cNvSpPr>
            <a:spLocks noGrp="1"/>
          </p:cNvSpPr>
          <p:nvPr>
            <p:ph idx="1"/>
          </p:nvPr>
        </p:nvSpPr>
        <p:spPr>
          <a:xfrm>
            <a:off x="1428728" y="1285860"/>
            <a:ext cx="7143800" cy="4714908"/>
          </a:xfrm>
        </p:spPr>
        <p:txBody>
          <a:bodyPr>
            <a:normAutofit/>
          </a:bodyPr>
          <a:lstStyle/>
          <a:p>
            <a:pPr>
              <a:buNone/>
            </a:pPr>
            <a:endParaRPr lang="ru-RU" sz="2400" dirty="0" smtClean="0"/>
          </a:p>
          <a:p>
            <a:r>
              <a:rPr lang="uk-UA" sz="2400" b="1" dirty="0" smtClean="0">
                <a:latin typeface="Monotype Corsiva" pitchFamily="66" charset="0"/>
              </a:rPr>
              <a:t>1) власне дидактична гра. Ґрунтується на </a:t>
            </a:r>
            <a:r>
              <a:rPr lang="uk-UA" sz="2400" b="1" dirty="0" err="1" smtClean="0">
                <a:latin typeface="Monotype Corsiva" pitchFamily="66" charset="0"/>
              </a:rPr>
              <a:t>автодидактизмі</a:t>
            </a:r>
            <a:r>
              <a:rPr lang="uk-UA" sz="2400" b="1" dirty="0" smtClean="0">
                <a:latin typeface="Monotype Corsiva" pitchFamily="66" charset="0"/>
              </a:rPr>
              <a:t> (самонавчанні) та самоорганізації дітей;</a:t>
            </a:r>
            <a:endParaRPr lang="ru-RU" sz="2400" b="1" dirty="0" smtClean="0">
              <a:latin typeface="Monotype Corsiva" pitchFamily="66" charset="0"/>
            </a:endParaRPr>
          </a:p>
          <a:p>
            <a:r>
              <a:rPr lang="uk-UA" sz="2400" b="1" dirty="0" smtClean="0">
                <a:latin typeface="Monotype Corsiva" pitchFamily="66" charset="0"/>
              </a:rPr>
              <a:t>2) гра-заняття (гра-вправа). Провідна роль у ній належить вчителю, який є її організатором. </a:t>
            </a:r>
          </a:p>
          <a:p>
            <a:pPr>
              <a:buNone/>
            </a:pPr>
            <a:r>
              <a:rPr lang="uk-UA" sz="2400" b="1" dirty="0" smtClean="0">
                <a:latin typeface="Monotype Corsiva" pitchFamily="66" charset="0"/>
              </a:rPr>
              <a:t>     Під час гри-заняття діти засвоюють доступні знання, у них виробляються необхідні вміння, удосконалюються психічні процеси (сприймання, уява, мислення, мовлення). Ефективне опанування знань і вмінь відбувається в практичній діяльності за активізації мимовільної уваги і запам’ятовування.</a:t>
            </a:r>
            <a:endParaRPr lang="ru-RU" sz="2400" b="1" dirty="0" smtClean="0">
              <a:latin typeface="Monotype Corsiva" pitchFamily="66" charset="0"/>
            </a:endParaRPr>
          </a:p>
          <a:p>
            <a:endParaRPr lang="ru-RU" sz="2400"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4</a:t>
            </a:fld>
            <a:endParaRPr lang="ru-RU" dirty="0"/>
          </a:p>
        </p:txBody>
      </p:sp>
      <p:pic>
        <p:nvPicPr>
          <p:cNvPr id="3074" name="Picture 2" descr="G:\закладки презинтацій\фон презент\image8.gif"/>
          <p:cNvPicPr>
            <a:picLocks noChangeAspect="1" noChangeArrowheads="1" noCrop="1"/>
          </p:cNvPicPr>
          <p:nvPr/>
        </p:nvPicPr>
        <p:blipFill>
          <a:blip r:embed="rId2"/>
          <a:srcRect/>
          <a:stretch>
            <a:fillRect/>
          </a:stretch>
        </p:blipFill>
        <p:spPr bwMode="auto">
          <a:xfrm>
            <a:off x="1285852" y="214290"/>
            <a:ext cx="1581150" cy="1581150"/>
          </a:xfrm>
          <a:prstGeom prst="rect">
            <a:avLst/>
          </a:prstGeom>
          <a:noFill/>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diamond(in)">
                                      <p:cBhvr>
                                        <p:cTn id="13" dur="2000"/>
                                        <p:tgtEl>
                                          <p:spTgt spid="3">
                                            <p:txEl>
                                              <p:pRg st="1" end="1"/>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diamond(in)">
                                      <p:cBhvr>
                                        <p:cTn id="16" dur="2000"/>
                                        <p:tgtEl>
                                          <p:spTgt spid="3">
                                            <p:txEl>
                                              <p:pRg st="2" end="2"/>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a:r>
              <a:rPr lang="uk-UA" dirty="0" smtClean="0">
                <a:latin typeface="Segoe Print" pitchFamily="2" charset="0"/>
              </a:rPr>
              <a:t>дидактичне завдання;</a:t>
            </a:r>
            <a:endParaRPr lang="ru-RU" dirty="0" smtClean="0">
              <a:latin typeface="Segoe Print" pitchFamily="2" charset="0"/>
            </a:endParaRPr>
          </a:p>
          <a:p>
            <a:pPr lvl="0"/>
            <a:r>
              <a:rPr lang="uk-UA" dirty="0" smtClean="0">
                <a:latin typeface="Segoe Print" pitchFamily="2" charset="0"/>
              </a:rPr>
              <a:t>ігровий задум;</a:t>
            </a:r>
            <a:endParaRPr lang="ru-RU" dirty="0" smtClean="0">
              <a:latin typeface="Segoe Print" pitchFamily="2" charset="0"/>
            </a:endParaRPr>
          </a:p>
          <a:p>
            <a:pPr lvl="0"/>
            <a:r>
              <a:rPr lang="uk-UA" dirty="0" smtClean="0">
                <a:latin typeface="Segoe Print" pitchFamily="2" charset="0"/>
              </a:rPr>
              <a:t>ігровий початок;</a:t>
            </a:r>
            <a:endParaRPr lang="ru-RU" dirty="0" smtClean="0">
              <a:latin typeface="Segoe Print" pitchFamily="2" charset="0"/>
            </a:endParaRPr>
          </a:p>
          <a:p>
            <a:pPr lvl="0"/>
            <a:r>
              <a:rPr lang="uk-UA" dirty="0" smtClean="0">
                <a:latin typeface="Segoe Print" pitchFamily="2" charset="0"/>
              </a:rPr>
              <a:t>ігрові дії;</a:t>
            </a:r>
            <a:endParaRPr lang="ru-RU" dirty="0" smtClean="0">
              <a:latin typeface="Segoe Print" pitchFamily="2" charset="0"/>
            </a:endParaRPr>
          </a:p>
          <a:p>
            <a:pPr lvl="0"/>
            <a:r>
              <a:rPr lang="uk-UA" dirty="0" smtClean="0">
                <a:latin typeface="Segoe Print" pitchFamily="2" charset="0"/>
              </a:rPr>
              <a:t>правила гри;</a:t>
            </a:r>
            <a:endParaRPr lang="ru-RU" dirty="0" smtClean="0">
              <a:latin typeface="Segoe Print" pitchFamily="2" charset="0"/>
            </a:endParaRPr>
          </a:p>
          <a:p>
            <a:pPr lvl="0"/>
            <a:r>
              <a:rPr lang="uk-UA" dirty="0" smtClean="0">
                <a:latin typeface="Segoe Print" pitchFamily="2" charset="0"/>
              </a:rPr>
              <a:t>підбиття підсумків.</a:t>
            </a:r>
          </a:p>
          <a:p>
            <a:pPr lvl="0"/>
            <a:endParaRPr lang="ru-RU" dirty="0" smtClean="0">
              <a:latin typeface="Segoe Print" pitchFamily="2" charset="0"/>
            </a:endParaRPr>
          </a:p>
          <a:p>
            <a:pPr lvl="0"/>
            <a:endParaRPr lang="ru-RU"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5</a:t>
            </a:fld>
            <a:endParaRPr lang="ru-RU"/>
          </a:p>
        </p:txBody>
      </p:sp>
      <p:sp>
        <p:nvSpPr>
          <p:cNvPr id="2" name="Заголовок 1"/>
          <p:cNvSpPr>
            <a:spLocks noGrp="1"/>
          </p:cNvSpPr>
          <p:nvPr>
            <p:ph type="title"/>
          </p:nvPr>
        </p:nvSpPr>
        <p:spPr>
          <a:xfrm>
            <a:off x="428596" y="214290"/>
            <a:ext cx="8229600" cy="1143000"/>
          </a:xfrm>
        </p:spPr>
        <p:txBody>
          <a:bodyPr>
            <a:normAutofit/>
          </a:bodyPr>
          <a:lstStyle/>
          <a:p>
            <a:pPr algn="ctr"/>
            <a:r>
              <a:rPr lang="uk-UA" sz="3200" dirty="0" smtClean="0">
                <a:solidFill>
                  <a:srgbClr val="002060"/>
                </a:solidFill>
              </a:rPr>
              <a:t>Елементи структури дидактичної гри</a:t>
            </a:r>
            <a:endParaRPr lang="ru-RU" sz="3200" dirty="0">
              <a:solidFill>
                <a:srgbClr val="002060"/>
              </a:solidFill>
            </a:endParaRPr>
          </a:p>
        </p:txBody>
      </p:sp>
      <p:pic>
        <p:nvPicPr>
          <p:cNvPr id="8" name="Picture 2" descr="C:\Documents and Settings\User\Рабочий стол\картинки школа\school0502.jpg"/>
          <p:cNvPicPr>
            <a:picLocks noChangeAspect="1" noChangeArrowheads="1"/>
          </p:cNvPicPr>
          <p:nvPr/>
        </p:nvPicPr>
        <p:blipFill>
          <a:blip r:embed="rId2" cstate="print"/>
          <a:srcRect/>
          <a:stretch>
            <a:fillRect/>
          </a:stretch>
        </p:blipFill>
        <p:spPr bwMode="auto">
          <a:xfrm>
            <a:off x="5572132" y="1428736"/>
            <a:ext cx="3119926" cy="3966887"/>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2"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3" dur="5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p:cTn id="3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9"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0"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41" dur="5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8"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49" dur="500"/>
                                        <p:tgtEl>
                                          <p:spTgt spid="3">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grpId="0" nodeType="click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 calcmode="lin" valueType="num">
                                      <p:cBhvr>
                                        <p:cTn id="5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6"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5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Дидактичне завдання</a:t>
            </a:r>
            <a:endParaRPr lang="ru-RU" b="1" i="1" dirty="0"/>
          </a:p>
        </p:txBody>
      </p:sp>
      <p:sp>
        <p:nvSpPr>
          <p:cNvPr id="3" name="Содержимое 2"/>
          <p:cNvSpPr>
            <a:spLocks noGrp="1"/>
          </p:cNvSpPr>
          <p:nvPr>
            <p:ph idx="1"/>
          </p:nvPr>
        </p:nvSpPr>
        <p:spPr/>
        <p:txBody>
          <a:bodyPr/>
          <a:lstStyle/>
          <a:p>
            <a:r>
              <a:rPr lang="uk-UA" sz="2800" b="1" dirty="0" smtClean="0">
                <a:latin typeface="Monotype Corsiva" pitchFamily="66" charset="0"/>
              </a:rPr>
              <a:t>Дидактичне завдання</a:t>
            </a:r>
            <a:r>
              <a:rPr lang="uk-UA" sz="2800" dirty="0" smtClean="0">
                <a:latin typeface="Monotype Corsiva" pitchFamily="66" charset="0"/>
              </a:rPr>
              <a:t> гри визначається відповідно до вимог програми з урахуванням вікових особливостей дітей. Наприклад, формування у дітей математичних уявлень, логічного мислення; розвиток мовлення; формування уявлень про природу, навколишнє середовище; розвиток оцінки та самооцінки, ініціативи, кмітливості, здатності виявляти зусилля для досягнення поставленої мети, довільної уваги, зосередженості</a:t>
            </a:r>
            <a:endParaRPr lang="ru-RU" sz="2800" dirty="0">
              <a:latin typeface="Monotype Corsiva" pitchFamily="66" charset="0"/>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6</a:t>
            </a:fld>
            <a:endParaRPr lang="ru-RU" dirty="0"/>
          </a:p>
        </p:txBody>
      </p:sp>
      <p:pic>
        <p:nvPicPr>
          <p:cNvPr id="4098" name="Picture 2" descr="C:\Documents and Settings\User\Рабочий стол\картинки школа\school0213.jpg"/>
          <p:cNvPicPr>
            <a:picLocks noChangeAspect="1" noChangeArrowheads="1"/>
          </p:cNvPicPr>
          <p:nvPr/>
        </p:nvPicPr>
        <p:blipFill>
          <a:blip r:embed="rId3"/>
          <a:srcRect/>
          <a:stretch>
            <a:fillRect/>
          </a:stretch>
        </p:blipFill>
        <p:spPr bwMode="auto">
          <a:xfrm>
            <a:off x="6374774" y="357166"/>
            <a:ext cx="2769226" cy="16430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i="1" dirty="0" smtClean="0"/>
              <a:t>Ігровий задум</a:t>
            </a:r>
            <a:endParaRPr lang="ru-RU" b="1" i="1" dirty="0"/>
          </a:p>
        </p:txBody>
      </p:sp>
      <p:sp>
        <p:nvSpPr>
          <p:cNvPr id="3" name="Содержимое 2"/>
          <p:cNvSpPr>
            <a:spLocks noGrp="1"/>
          </p:cNvSpPr>
          <p:nvPr>
            <p:ph idx="1"/>
          </p:nvPr>
        </p:nvSpPr>
        <p:spPr>
          <a:xfrm>
            <a:off x="457200" y="1600201"/>
            <a:ext cx="8229600" cy="3114684"/>
          </a:xfrm>
        </p:spPr>
        <p:txBody>
          <a:bodyPr/>
          <a:lstStyle/>
          <a:p>
            <a:pPr>
              <a:buNone/>
            </a:pPr>
            <a:r>
              <a:rPr lang="uk-UA" sz="2800" b="1" dirty="0" smtClean="0"/>
              <a:t>     </a:t>
            </a:r>
            <a:r>
              <a:rPr lang="uk-UA" sz="2800" dirty="0" smtClean="0">
                <a:latin typeface="Palatino Linotype" pitchFamily="18" charset="0"/>
              </a:rPr>
              <a:t>Дидактичне завдання в грі свідомо маскується, воно постає перед дітьми у вигляді цікавого ігрового задуму. Дітей приваблюють відтворення уявного сюжету, активні дії з предметами, загадка, таємниця, перевірка своїх можливостей змаганням, рольове перевтілення, загальна рухова активність, кмітливість</a:t>
            </a:r>
            <a:r>
              <a:rPr lang="uk-UA" dirty="0" smtClean="0">
                <a:latin typeface="Palatino Linotype" pitchFamily="18" charset="0"/>
              </a:rPr>
              <a:t>. </a:t>
            </a:r>
            <a:endParaRPr lang="ru-RU" dirty="0" smtClean="0">
              <a:latin typeface="Palatino Linotype" pitchFamily="18" charset="0"/>
            </a:endParaRPr>
          </a:p>
          <a:p>
            <a:pPr>
              <a:buNone/>
            </a:pPr>
            <a:endParaRPr lang="ru-RU"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7</a:t>
            </a:fld>
            <a:endParaRPr lang="ru-RU"/>
          </a:p>
        </p:txBody>
      </p:sp>
      <p:pic>
        <p:nvPicPr>
          <p:cNvPr id="9" name="Picture 3" descr="C:\Documents and Settings\User\Рабочий стол\animashki-deti-299.gif"/>
          <p:cNvPicPr>
            <a:picLocks noChangeAspect="1" noChangeArrowheads="1" noCrop="1"/>
          </p:cNvPicPr>
          <p:nvPr/>
        </p:nvPicPr>
        <p:blipFill>
          <a:blip r:embed="rId2"/>
          <a:srcRect/>
          <a:stretch>
            <a:fillRect/>
          </a:stretch>
        </p:blipFill>
        <p:spPr bwMode="auto">
          <a:xfrm>
            <a:off x="6000760" y="4572008"/>
            <a:ext cx="2286016" cy="17145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8" presetClass="entr" presetSubtype="0" accel="5000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2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i="1" dirty="0" smtClean="0">
                <a:solidFill>
                  <a:srgbClr val="FFFF00"/>
                </a:solidFill>
              </a:rPr>
              <a:t>Ігровий початок</a:t>
            </a:r>
            <a:endParaRPr lang="ru-RU" b="1" i="1" dirty="0">
              <a:solidFill>
                <a:srgbClr val="FFFF00"/>
              </a:solidFill>
            </a:endParaRPr>
          </a:p>
        </p:txBody>
      </p:sp>
      <p:sp>
        <p:nvSpPr>
          <p:cNvPr id="3" name="Содержимое 2"/>
          <p:cNvSpPr>
            <a:spLocks noGrp="1"/>
          </p:cNvSpPr>
          <p:nvPr>
            <p:ph idx="1"/>
          </p:nvPr>
        </p:nvSpPr>
        <p:spPr>
          <a:xfrm>
            <a:off x="457200" y="1646237"/>
            <a:ext cx="8229600" cy="3140085"/>
          </a:xfrm>
        </p:spPr>
        <p:txBody>
          <a:bodyPr/>
          <a:lstStyle/>
          <a:p>
            <a:r>
              <a:rPr lang="uk-UA" dirty="0" smtClean="0"/>
              <a:t>Ігровий початок може бути звичайним, коли вчитель повідомляє назву гри і спрямовує увагу дітей на наявний дидактичний матеріал, об’єкти дійсності, та </a:t>
            </a:r>
            <a:r>
              <a:rPr lang="uk-UA" dirty="0" err="1" smtClean="0"/>
              <a:t>інтригуючим</a:t>
            </a:r>
            <a:r>
              <a:rPr lang="uk-UA" dirty="0" smtClean="0"/>
              <a:t>, цікавим, захоплюючим, таємничим. </a:t>
            </a:r>
            <a:endParaRPr lang="ru-RU" dirty="0" smtClean="0"/>
          </a:p>
          <a:p>
            <a:endParaRPr lang="ru-RU" dirty="0"/>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8</a:t>
            </a:fld>
            <a:endParaRPr lang="ru-RU"/>
          </a:p>
        </p:txBody>
      </p:sp>
      <p:pic>
        <p:nvPicPr>
          <p:cNvPr id="6148" name="Picture 4" descr="http://img1.liveinternet.ru/images/attach/c/2/69/261/69261118_07.png"/>
          <p:cNvPicPr>
            <a:picLocks noChangeAspect="1" noChangeArrowheads="1"/>
          </p:cNvPicPr>
          <p:nvPr/>
        </p:nvPicPr>
        <p:blipFill>
          <a:blip r:embed="rId2" cstate="print"/>
          <a:srcRect/>
          <a:stretch>
            <a:fillRect/>
          </a:stretch>
        </p:blipFill>
        <p:spPr bwMode="auto">
          <a:xfrm>
            <a:off x="5500694" y="4192165"/>
            <a:ext cx="2584818" cy="26658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8229600" cy="867524"/>
          </a:xfrm>
        </p:spPr>
        <p:txBody>
          <a:bodyPr/>
          <a:lstStyle/>
          <a:p>
            <a:pPr algn="ctr"/>
            <a:r>
              <a:rPr lang="uk-UA" b="1" i="1" dirty="0" smtClean="0"/>
              <a:t>Ігрові дії</a:t>
            </a:r>
            <a:endParaRPr lang="ru-RU" b="1" i="1" dirty="0"/>
          </a:p>
        </p:txBody>
      </p:sp>
      <p:sp>
        <p:nvSpPr>
          <p:cNvPr id="3" name="Содержимое 2"/>
          <p:cNvSpPr>
            <a:spLocks noGrp="1"/>
          </p:cNvSpPr>
          <p:nvPr>
            <p:ph idx="1"/>
          </p:nvPr>
        </p:nvSpPr>
        <p:spPr>
          <a:xfrm>
            <a:off x="1000100" y="1571612"/>
            <a:ext cx="7500990" cy="2214577"/>
          </a:xfrm>
        </p:spPr>
        <p:txBody>
          <a:bodyPr>
            <a:normAutofit fontScale="92500" lnSpcReduction="10000"/>
          </a:bodyPr>
          <a:lstStyle/>
          <a:p>
            <a:pPr>
              <a:buNone/>
            </a:pPr>
            <a:r>
              <a:rPr lang="uk-UA" dirty="0" smtClean="0"/>
              <a:t>    </a:t>
            </a:r>
            <a:r>
              <a:rPr lang="uk-UA" dirty="0" smtClean="0">
                <a:latin typeface="Segoe Print" pitchFamily="2" charset="0"/>
                <a:cs typeface="Times New Roman" pitchFamily="18" charset="0"/>
              </a:rPr>
              <a:t>Засіб реалізації ігрового задуму і водночас здійснення поставленого педагогом завдання. Виконуючи із задоволенням ігрові дії і захоплюючись ними, діти легко засвоюють і закладений у грі навчальний зміст. </a:t>
            </a:r>
            <a:endParaRPr lang="ru-RU" dirty="0">
              <a:latin typeface="Segoe Print" pitchFamily="2" charset="0"/>
              <a:cs typeface="Times New Roman" pitchFamily="18" charset="0"/>
            </a:endParaRPr>
          </a:p>
        </p:txBody>
      </p:sp>
      <p:sp>
        <p:nvSpPr>
          <p:cNvPr id="4" name="Дата 3"/>
          <p:cNvSpPr>
            <a:spLocks noGrp="1"/>
          </p:cNvSpPr>
          <p:nvPr>
            <p:ph type="dt" sz="half" idx="10"/>
          </p:nvPr>
        </p:nvSpPr>
        <p:spPr/>
        <p:txBody>
          <a:bodyPr/>
          <a:lstStyle/>
          <a:p>
            <a:pPr>
              <a:defRPr/>
            </a:pPr>
            <a:fld id="{61CAF7F2-6C47-449C-A97C-184D58A805FC}" type="datetime1">
              <a:rPr lang="ru-RU" smtClean="0"/>
              <a:pPr>
                <a:defRPr/>
              </a:pPr>
              <a:t>15.04.2014</a:t>
            </a:fld>
            <a:endParaRPr lang="ru-RU"/>
          </a:p>
        </p:txBody>
      </p:sp>
      <p:sp>
        <p:nvSpPr>
          <p:cNvPr id="5" name="Нижний колонтитул 4"/>
          <p:cNvSpPr>
            <a:spLocks noGrp="1"/>
          </p:cNvSpPr>
          <p:nvPr>
            <p:ph type="ftr" sz="quarter" idx="11"/>
          </p:nvPr>
        </p:nvSpPr>
        <p:spPr/>
        <p:txBody>
          <a:bodyPr/>
          <a:lstStyle/>
          <a:p>
            <a:pPr>
              <a:defRPr/>
            </a:pPr>
            <a:r>
              <a:rPr lang="en-US" smtClean="0"/>
              <a:t>http://aida.ucoz.ru</a:t>
            </a:r>
            <a:endParaRPr lang="ru-RU"/>
          </a:p>
        </p:txBody>
      </p:sp>
      <p:sp>
        <p:nvSpPr>
          <p:cNvPr id="6" name="Номер слайда 5"/>
          <p:cNvSpPr>
            <a:spLocks noGrp="1"/>
          </p:cNvSpPr>
          <p:nvPr>
            <p:ph type="sldNum" sz="quarter" idx="12"/>
          </p:nvPr>
        </p:nvSpPr>
        <p:spPr/>
        <p:txBody>
          <a:bodyPr/>
          <a:lstStyle/>
          <a:p>
            <a:pPr>
              <a:defRPr/>
            </a:pPr>
            <a:fld id="{969DA93F-194F-41D1-939D-F95C01F8441B}" type="slidenum">
              <a:rPr lang="ru-RU" smtClean="0"/>
              <a:pPr>
                <a:defRPr/>
              </a:pPr>
              <a:t>9</a:t>
            </a:fld>
            <a:endParaRPr lang="ru-RU" dirty="0"/>
          </a:p>
        </p:txBody>
      </p:sp>
      <p:pic>
        <p:nvPicPr>
          <p:cNvPr id="77826" name="Picture 2" descr="http://klub-drug.ru/wp-content/uploads/2011/04/summer1.jpg"/>
          <p:cNvPicPr>
            <a:picLocks noChangeAspect="1" noChangeArrowheads="1"/>
          </p:cNvPicPr>
          <p:nvPr/>
        </p:nvPicPr>
        <p:blipFill>
          <a:blip r:embed="rId2" cstate="print"/>
          <a:srcRect/>
          <a:stretch>
            <a:fillRect/>
          </a:stretch>
        </p:blipFill>
        <p:spPr bwMode="auto">
          <a:xfrm>
            <a:off x="2857488" y="3571876"/>
            <a:ext cx="3357586" cy="32861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jpeg"/></Relationships>
</file>

<file path=ppt/theme/_rels/them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eg"/></Relationships>
</file>

<file path=ppt/theme/theme1.xml><?xml version="1.0" encoding="utf-8"?>
<a:theme xmlns:a="http://schemas.openxmlformats.org/drawingml/2006/main" name="нач.школа 6. математика.">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4.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Модульная">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Модульная">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6.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7.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2.xml><?xml version="1.0" encoding="utf-8"?>
<a:themeOverride xmlns:a="http://schemas.openxmlformats.org/drawingml/2006/main">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3.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Concourse</Template>
  <TotalTime>379</TotalTime>
  <Words>1178</Words>
  <Application>Microsoft Office PowerPoint</Application>
  <PresentationFormat>Экран (4:3)</PresentationFormat>
  <Paragraphs>138</Paragraphs>
  <Slides>19</Slides>
  <Notes>0</Notes>
  <HiddenSlides>0</HiddenSlides>
  <MMClips>0</MMClips>
  <ScaleCrop>false</ScaleCrop>
  <HeadingPairs>
    <vt:vector size="4" baseType="variant">
      <vt:variant>
        <vt:lpstr>Тема</vt:lpstr>
      </vt:variant>
      <vt:variant>
        <vt:i4>9</vt:i4>
      </vt:variant>
      <vt:variant>
        <vt:lpstr>Заголовки слайдов</vt:lpstr>
      </vt:variant>
      <vt:variant>
        <vt:i4>19</vt:i4>
      </vt:variant>
    </vt:vector>
  </HeadingPairs>
  <TitlesOfParts>
    <vt:vector size="28" baseType="lpstr">
      <vt:lpstr>нач.школа 6. математика.</vt:lpstr>
      <vt:lpstr>Поток</vt:lpstr>
      <vt:lpstr>Солнцестояние</vt:lpstr>
      <vt:lpstr>Открытая</vt:lpstr>
      <vt:lpstr>Модульная</vt:lpstr>
      <vt:lpstr>Апекс</vt:lpstr>
      <vt:lpstr>Трек</vt:lpstr>
      <vt:lpstr>Тема Office</vt:lpstr>
      <vt:lpstr>Официальная</vt:lpstr>
      <vt:lpstr>Формування навчально-інтелектуальних і творчих умінь і навичок першокласників засобами дидактичних ігор</vt:lpstr>
      <vt:lpstr>В.О.Сухомлинський</vt:lpstr>
      <vt:lpstr>Сутність дидактичної гри</vt:lpstr>
      <vt:lpstr>Види дидактичних ігор</vt:lpstr>
      <vt:lpstr>Елементи структури дидактичної гри</vt:lpstr>
      <vt:lpstr>Дидактичне завдання</vt:lpstr>
      <vt:lpstr>Ігровий задум</vt:lpstr>
      <vt:lpstr>Ігровий початок</vt:lpstr>
      <vt:lpstr>Ігрові дії</vt:lpstr>
      <vt:lpstr>Правила гри</vt:lpstr>
      <vt:lpstr>Підбиття підсумків</vt:lpstr>
      <vt:lpstr>       Дидактичні ігри, які використовуються в          початковій школі, виконують різні функції: </vt:lpstr>
      <vt:lpstr>Форми дидактичної гри:</vt:lpstr>
      <vt:lpstr>Гра “Білочка”</vt:lpstr>
      <vt:lpstr>Гра “ Розвідники ”</vt:lpstr>
      <vt:lpstr>Гра “Чарівний будиночок”</vt:lpstr>
      <vt:lpstr>Гра “Їжачок - рятівничок”</vt:lpstr>
      <vt:lpstr>Висновки</vt:lpstr>
      <vt:lpstr>Дякую за увагу!</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Формування навчально-інтелектуальних і творчих умінь і навичок першокласників засобами дидактичних ігор</dc:title>
  <dc:creator>User</dc:creator>
  <cp:lastModifiedBy>User</cp:lastModifiedBy>
  <cp:revision>47</cp:revision>
  <dcterms:created xsi:type="dcterms:W3CDTF">2014-03-29T13:30:38Z</dcterms:created>
  <dcterms:modified xsi:type="dcterms:W3CDTF">2014-04-15T17:29:20Z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1575581</vt:lpwstr>
  </property>
  <property fmtid="{D5CDD505-2E9C-101B-9397-08002B2CF9AE}" name="NXPowerLiteVersion" pid="3">
    <vt:lpwstr>D4.1.4</vt:lpwstr>
  </property>
</Properties>
</file>