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</p:sldMasterIdLst>
  <p:notesMasterIdLst>
    <p:notesMasterId r:id="rId15"/>
  </p:notesMasterIdLst>
  <p:sldIdLst>
    <p:sldId id="257" r:id="rId4"/>
    <p:sldId id="269" r:id="rId5"/>
    <p:sldId id="270" r:id="rId6"/>
    <p:sldId id="273" r:id="rId7"/>
    <p:sldId id="272" r:id="rId8"/>
    <p:sldId id="258" r:id="rId9"/>
    <p:sldId id="271" r:id="rId10"/>
    <p:sldId id="274" r:id="rId11"/>
    <p:sldId id="277" r:id="rId12"/>
    <p:sldId id="276" r:id="rId13"/>
    <p:sldId id="27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  <a:srgbClr val="007E3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"/>
          <c:dLbls>
            <c:dLbl>
              <c:idx val="1"/>
              <c:layout>
                <c:manualLayout>
                  <c:x val="0.11684842519685039"/>
                  <c:y val="7.8125000000000004E-4"/>
                </c:manualLayout>
              </c:layout>
              <c:showVal val="1"/>
            </c:dLbl>
            <c:dLbl>
              <c:idx val="2"/>
              <c:layout>
                <c:manualLayout>
                  <c:x val="2.1404272388538027E-2"/>
                  <c:y val="7.8132344269440154E-4"/>
                </c:manualLayout>
              </c:layout>
              <c:showVal val="1"/>
            </c:dLbl>
            <c:dLbl>
              <c:idx val="3"/>
              <c:layout>
                <c:manualLayout>
                  <c:x val="3.4754151248151913E-2"/>
                  <c:y val="6.7834343192636716E-4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4"/>
                <c:pt idx="0">
                  <c:v>Подобається, бо цікаво</c:v>
                </c:pt>
                <c:pt idx="1">
                  <c:v>Подобається, бо краще засвоюється матеріал</c:v>
                </c:pt>
                <c:pt idx="2">
                  <c:v>Не впливає на процес  навчання </c:v>
                </c:pt>
                <c:pt idx="3">
                  <c:v>Відволікає від навчання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0.37</c:v>
                </c:pt>
                <c:pt idx="1">
                  <c:v>0.57999999999999996</c:v>
                </c:pt>
                <c:pt idx="2">
                  <c:v>0.02</c:v>
                </c:pt>
                <c:pt idx="3">
                  <c:v>0.03</c:v>
                </c:pt>
              </c:numCache>
            </c:numRef>
          </c:val>
        </c:ser>
        <c:dLbls/>
      </c:pie3DChart>
    </c:plotArea>
    <c:legend>
      <c:legendPos val="b"/>
      <c:legendEntry>
        <c:idx val="4"/>
        <c:delete val="1"/>
      </c:legendEntry>
      <c:layout/>
      <c:txPr>
        <a:bodyPr/>
        <a:lstStyle/>
        <a:p>
          <a:pPr>
            <a:defRPr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3429A-4996-4E8A-9907-26EBCB65C05D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655AF-C603-43CA-9AB9-46F21F4844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8262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3/24/2014 12:52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0" y="8685213"/>
            <a:ext cx="6172200" cy="457200"/>
          </a:xfrm>
        </p:spPr>
        <p:txBody>
          <a:bodyPr/>
          <a:lstStyle/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sz="5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6172199" y="8685213"/>
            <a:ext cx="684213" cy="457200"/>
          </a:xfrm>
        </p:spPr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1351F-DBB1-4664-ADA9-83BC7CB8848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3/24/2014 1:19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5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3/24/2014 1:44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6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3/24/2014 1:55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7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3/24/2014 2:09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8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3/24/2014 2:11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9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3/24/2014 2:27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10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3/24/2014 2:32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12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 ?><Relationships xmlns="http://schemas.openxmlformats.org/package/2006/relationships"><Relationship Id="rId3" Target="../media/image11.png" Type="http://schemas.openxmlformats.org/officeDocument/2006/relationships/image"/><Relationship Id="rId7" Target="../media/image14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3.xml" Type="http://schemas.openxmlformats.org/officeDocument/2006/relationships/slideLayout"/><Relationship Id="rId6" Target="../media/image13.png" Type="http://schemas.openxmlformats.org/officeDocument/2006/relationships/image"/><Relationship Id="rId5" Target="../media/image12.png" Type="http://schemas.openxmlformats.org/officeDocument/2006/relationships/image"/><Relationship Id="rId4" Target="http://ostriv.in.ua/images/stories/Algebra/11_klass/Grafik_funksii/image095.gif" TargetMode="External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9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3.xml" Type="http://schemas.openxmlformats.org/officeDocument/2006/relationships/slideLayout"/><Relationship Id="rId6" Target="../media/image20.jpeg" Type="http://schemas.openxmlformats.org/officeDocument/2006/relationships/image"/><Relationship Id="rId5" Target="../media/image19.jpeg" Type="http://schemas.openxmlformats.org/officeDocument/2006/relationships/image"/><Relationship Id="rId4" Target="../media/image18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5048" y="116632"/>
            <a:ext cx="8568952" cy="731912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dirty="0" lang="uk-UA" smtClean="0" sz="4800">
                <a:effectLst>
                  <a:outerShdw algn="tl" blurRad="50800" dir="2700000" dist="38100">
                    <a:prstClr val="black">
                      <a:alpha val="40000"/>
                    </a:prstClr>
                  </a:outerShdw>
                </a:effectLst>
                <a:latin typeface="Calibri"/>
                <a:cs typeface="Arial"/>
              </a:rPr>
              <a:t>Презентація педагогічного досвіду</a:t>
            </a:r>
            <a:endParaRPr b="0" dirty="0" i="0" lang="ru-RU" spc="-150" sz="4800">
              <a:effectLst>
                <a:outerShdw algn="tl" blurRad="50800" dir="2700000" dist="38100">
                  <a:prstClr val="black">
                    <a:alpha val="40000"/>
                  </a:prstClr>
                </a:outerShdw>
              </a:effectLst>
              <a:latin typeface="Calibri"/>
              <a:ea typeface="+mn-ea"/>
              <a:cs typeface="Arial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2411760" y="1268760"/>
            <a:ext cx="3960440" cy="1224136"/>
          </a:xfrm>
        </p:spPr>
        <p:txBody>
          <a:bodyPr>
            <a:normAutofit/>
          </a:bodyPr>
          <a:lstStyle/>
          <a:p>
            <a:pPr algn="l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rPr b="1" dirty="0" i="1" lang="uk-UA" smtClean="0" sz="3600">
                <a:solidFill>
                  <a:srgbClr val="007E39"/>
                </a:solidFill>
              </a:rPr>
              <a:t>Костенко </a:t>
            </a:r>
          </a:p>
          <a:p>
            <a:pPr algn="l" indent="0" marL="0">
              <a:lnSpc>
                <a:spcPct val="90000"/>
              </a:lnSpc>
              <a:spcBef>
                <a:spcPts val="0"/>
              </a:spcBef>
              <a:buNone/>
            </a:pPr>
            <a:r>
              <a:rPr b="1" dirty="0" i="1" lang="uk-UA" smtClean="0" sz="3600">
                <a:solidFill>
                  <a:srgbClr val="007E39"/>
                </a:solidFill>
              </a:rPr>
              <a:t>Ольги Віталіївни </a:t>
            </a:r>
            <a:endParaRPr b="1" dirty="0" i="1" lang="uk-UA" sz="3600">
              <a:solidFill>
                <a:srgbClr val="007E39"/>
              </a:solidFill>
            </a:endParaRPr>
          </a:p>
        </p:txBody>
      </p:sp>
      <p:pic>
        <p:nvPicPr>
          <p:cNvPr descr="C:\Users\ЮЛЯ\Desktop\DSCF2180111111111111.jpg" id="1026" name="Picture 2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tretch>
            <a:fillRect/>
          </a:stretch>
        </p:blipFill>
        <p:spPr bwMode="auto">
          <a:xfrm>
            <a:off x="539552" y="1268760"/>
            <a:ext cx="1512168" cy="2101184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411760" y="2276872"/>
            <a:ext cx="47879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i="1" lang="uk-UA" smtClean="0" sz="2400">
                <a:solidFill>
                  <a:schemeClr val="accent2">
                    <a:lumMod val="50000"/>
                  </a:schemeClr>
                </a:solidFill>
                <a:latin charset="0" pitchFamily="18" typeface="Book Antiqua"/>
              </a:rPr>
              <a:t>вчителя математики</a:t>
            </a:r>
            <a:endParaRPr b="1" dirty="0" i="1" lang="uk-UA" sz="2400">
              <a:solidFill>
                <a:schemeClr val="accent2">
                  <a:lumMod val="50000"/>
                </a:schemeClr>
              </a:solidFill>
              <a:latin charset="0" pitchFamily="18" typeface="Book Antiqu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i="1" lang="uk-UA" sz="2400">
                <a:solidFill>
                  <a:schemeClr val="accent2">
                    <a:lumMod val="50000"/>
                  </a:schemeClr>
                </a:solidFill>
                <a:latin charset="0" pitchFamily="18" typeface="Book Antiqua"/>
              </a:rPr>
              <a:t>СЗШ І-ІІІ ст. №4 м. Гайсин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i="1" lang="uk-UA" sz="2400">
                <a:solidFill>
                  <a:schemeClr val="accent2">
                    <a:lumMod val="50000"/>
                  </a:schemeClr>
                </a:solidFill>
                <a:latin charset="0" pitchFamily="18" typeface="Book Antiqua"/>
              </a:rPr>
              <a:t>Вінницької обл.</a:t>
            </a:r>
            <a:endParaRPr dirty="0" lang="uk-UA" sz="2400">
              <a:latin typeface="+mn-lt"/>
            </a:endParaRPr>
          </a:p>
        </p:txBody>
      </p:sp>
      <p:pic>
        <p:nvPicPr>
          <p:cNvPr descr="http://static.kspu.ru/web/images/2013/05/13/f17c37cbb637ede460222f0f8d56be54/nauka.jpg" id="1028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878034" y="3284984"/>
            <a:ext cx="4152924" cy="3322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3888432" cy="664797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i="1" dirty="0" err="1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Вивчаю</a:t>
            </a: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b="1" i="1" dirty="0" err="1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досвід</a:t>
            </a:r>
            <a:endParaRPr lang="ru-RU" b="1" i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0"/>
            <a:ext cx="5292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Технологія </a:t>
            </a:r>
            <a:r>
              <a:rPr lang="uk-UA" sz="2800" b="1" dirty="0" err="1" smtClean="0">
                <a:solidFill>
                  <a:srgbClr val="FF0000"/>
                </a:solidFill>
              </a:rPr>
              <a:t>“Веб-квест”</a:t>
            </a:r>
            <a:r>
              <a:rPr lang="uk-UA" sz="28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uk-UA" sz="2000" b="1" dirty="0" smtClean="0">
                <a:solidFill>
                  <a:srgbClr val="FF0000"/>
                </a:solidFill>
              </a:rPr>
              <a:t>(«</a:t>
            </a:r>
            <a:r>
              <a:rPr lang="uk-UA" sz="2000" b="1" dirty="0" smtClean="0">
                <a:solidFill>
                  <a:srgbClr val="FF0000"/>
                </a:solidFill>
              </a:rPr>
              <a:t>Web-Quests</a:t>
            </a:r>
            <a:r>
              <a:rPr lang="uk-UA" sz="2000" b="1" dirty="0" smtClean="0">
                <a:solidFill>
                  <a:srgbClr val="FF0000"/>
                </a:solidFill>
              </a:rPr>
              <a:t>»)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764704"/>
            <a:ext cx="7056784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</a:rPr>
              <a:t>Що </a:t>
            </a: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</a:rPr>
              <a:t>таке освітній «</a:t>
            </a:r>
            <a:r>
              <a:rPr lang="uk-UA" b="1" i="1" dirty="0" err="1" smtClean="0">
                <a:solidFill>
                  <a:schemeClr val="accent2">
                    <a:lumMod val="50000"/>
                  </a:schemeClr>
                </a:solidFill>
              </a:rPr>
              <a:t>Веб-квест</a:t>
            </a: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</a:rPr>
              <a:t>»?  </a:t>
            </a:r>
            <a:r>
              <a:rPr lang="uk-UA" dirty="0" smtClean="0"/>
              <a:t>Це </a:t>
            </a:r>
            <a:r>
              <a:rPr lang="uk-UA" dirty="0" err="1" smtClean="0"/>
              <a:t>інтернет-пошук</a:t>
            </a:r>
            <a:r>
              <a:rPr lang="uk-UA" dirty="0" smtClean="0"/>
              <a:t>, метою якого є навчання, тобто отримання нових знань, закріплення наявних знань, закріплення навичок користування мережею Інтернет та інших навичок за освітнім предметом. Результатом роботи з </a:t>
            </a:r>
            <a:r>
              <a:rPr lang="uk-UA" dirty="0" err="1" smtClean="0"/>
              <a:t>веб-квестом</a:t>
            </a:r>
            <a:r>
              <a:rPr lang="uk-UA" dirty="0" smtClean="0"/>
              <a:t> є публікація результатів робіт учнів у вигляді </a:t>
            </a:r>
            <a:r>
              <a:rPr lang="uk-UA" dirty="0" err="1" smtClean="0"/>
              <a:t>веб-сторінок</a:t>
            </a:r>
            <a:r>
              <a:rPr lang="uk-UA" dirty="0" smtClean="0"/>
              <a:t>, </a:t>
            </a:r>
            <a:r>
              <a:rPr lang="uk-UA" dirty="0" err="1" smtClean="0"/>
              <a:t>веб-сайтів</a:t>
            </a:r>
            <a:r>
              <a:rPr lang="uk-UA" dirty="0" smtClean="0"/>
              <a:t>, або презентацій, які виконуються в Microsoft Office PowerPoint</a:t>
            </a:r>
            <a:endParaRPr lang="ru-RU" dirty="0"/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359024" y="2564904"/>
            <a:ext cx="8784976" cy="40626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Яка структура </a:t>
            </a:r>
            <a:r>
              <a:rPr kumimoji="0" lang="uk-UA" b="1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“Веб-квесту”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?  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Веб-квест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складається з таких елементів: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Вступ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де вказується термін проведення і задаються вихідні умови;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lang="uk-UA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авдання різного ступеня складності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для самостійного виконання;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Посилання на ресурси пошукової мережі Інтернет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які надають можливість знайти і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“завантажити”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необхідний матеріал: електронні адреси, тематичні чати, книги або методичні посібники, які знаходяться в бібліотеках;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4. </a:t>
            </a:r>
            <a:r>
              <a:rPr lang="uk-UA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оетапний опис процесу виконання певного завдання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 поясненням принципів переробки інформації, допоміжними питаннями, причинно-наслідковими таблицями, схемами, діаграмами;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lang="uk-UA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исновки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які містять орієнтовні результати виконання завдання, шляхи подальшої самостійної роботи по зазначеній темі і ті галузі, де можливо застосувати отримані результати.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lang="uk-UA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Презентація роботи</a:t>
            </a: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виготовлення брошур, слайдів, стіннівок, плакатів, тощо.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lang="uk-UA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Оцінювання</a:t>
            </a: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діяльності учнів</a:t>
            </a:r>
            <a:endParaRPr lang="uk-UA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3251" name="Picture 3" descr="http://intergratedtechnology.com/wp-content/uploads/2013/09/computer-science-clipartsecure-computer--in-color----clip-art-gallery-h8g5zfx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908720"/>
            <a:ext cx="1638350" cy="168005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367464" cy="664797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i="1" dirty="0" err="1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Висновки</a:t>
            </a: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b="1" i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395536" y="980728"/>
            <a:ext cx="8388424" cy="25545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Сучасні освітні інформаційні технології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</a:t>
            </a:r>
          </a:p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 потужний стимул, який дозволяє розвивати пізнавальну активність учнів, покращує якість знань, сприяє розвитку навичок самостійного отримання знань.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645024"/>
            <a:ext cx="5400600" cy="304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</a:pPr>
            <a:r>
              <a:rPr lang="uk-UA" sz="2400" b="1" dirty="0" smtClean="0">
                <a:solidFill>
                  <a:srgbClr val="FF0000"/>
                </a:solidFill>
                <a:latin typeface="Arial" charset="0"/>
              </a:rPr>
              <a:t>Проте, слід пам'ятати, що необдумане </a:t>
            </a:r>
            <a:r>
              <a:rPr lang="uk-UA" sz="2400" b="1" dirty="0" smtClean="0">
                <a:solidFill>
                  <a:srgbClr val="FF0000"/>
                </a:solidFill>
                <a:latin typeface="Arial" charset="0"/>
              </a:rPr>
              <a:t>і методично необґрунтоване використання </a:t>
            </a:r>
            <a:r>
              <a:rPr lang="uk-UA" sz="2400" b="1" dirty="0" smtClean="0">
                <a:solidFill>
                  <a:srgbClr val="FF0000"/>
                </a:solidFill>
                <a:latin typeface="Arial" charset="0"/>
              </a:rPr>
              <a:t>новітніх технічних </a:t>
            </a:r>
            <a:r>
              <a:rPr lang="uk-UA" sz="2400" b="1" dirty="0" smtClean="0">
                <a:solidFill>
                  <a:srgbClr val="FF0000"/>
                </a:solidFill>
                <a:latin typeface="Arial" charset="0"/>
              </a:rPr>
              <a:t>засобів на уроках  здатне зашкодити навчальному процесу і призвести до небажаних наслідків</a:t>
            </a:r>
            <a:r>
              <a:rPr lang="uk-UA" dirty="0" smtClean="0">
                <a:latin typeface="Arial" charset="0"/>
              </a:rPr>
              <a:t>.</a:t>
            </a:r>
            <a:r>
              <a:rPr lang="ru-RU" dirty="0" smtClean="0">
                <a:latin typeface="Arial" charset="0"/>
              </a:rPr>
              <a:t> </a:t>
            </a:r>
            <a:endParaRPr lang="ru-RU" dirty="0">
              <a:latin typeface="Arial" charset="0"/>
            </a:endParaRPr>
          </a:p>
        </p:txBody>
      </p:sp>
      <p:pic>
        <p:nvPicPr>
          <p:cNvPr id="55299" name="Picture 3" descr="http://shkolakar.ucoz.ru/internet/inf1_jp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75648" y="3789040"/>
            <a:ext cx="3168352" cy="237626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7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img.wikinut.com/img/39n5urddqbi5x-zy/jpeg/700x1000/Maths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4129844"/>
            <a:ext cx="3275856" cy="247561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825" y="692150"/>
            <a:ext cx="8713663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Педагогічне кредо: </a:t>
            </a:r>
          </a:p>
          <a:p>
            <a:r>
              <a:rPr lang="uk-UA" sz="2400" b="1" i="1" dirty="0" smtClean="0">
                <a:solidFill>
                  <a:srgbClr val="002060"/>
                </a:solidFill>
                <a:latin typeface="Book Antiqua" pitchFamily="18" charset="0"/>
              </a:rPr>
              <a:t>Зробити </a:t>
            </a:r>
            <a:r>
              <a:rPr lang="uk-UA" sz="2400" b="1" i="1" dirty="0" smtClean="0">
                <a:solidFill>
                  <a:srgbClr val="002060"/>
                </a:solidFill>
                <a:latin typeface="Book Antiqua" pitchFamily="18" charset="0"/>
              </a:rPr>
              <a:t>все, щоб запалити вогник цікавості, пробудити інтерес до математики, адже, «математика цікава тоді, коли живить нашу винахідливість і здатність міркувати»</a:t>
            </a:r>
          </a:p>
          <a:p>
            <a:endParaRPr lang="uk-UA" sz="1000" b="1" i="1" dirty="0">
              <a:solidFill>
                <a:srgbClr val="002060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2600" b="1" u="sng" dirty="0">
                <a:solidFill>
                  <a:srgbClr val="224043"/>
                </a:solidFill>
                <a:latin typeface="Book Antiqua" pitchFamily="18" charset="0"/>
              </a:rPr>
              <a:t>Посада:</a:t>
            </a:r>
            <a:r>
              <a:rPr lang="uk-UA" sz="2600" b="1" i="1" dirty="0">
                <a:solidFill>
                  <a:srgbClr val="224043"/>
                </a:solidFill>
                <a:latin typeface="Book Antiqua" pitchFamily="18" charset="0"/>
              </a:rPr>
              <a:t> вчитель </a:t>
            </a:r>
            <a:r>
              <a:rPr lang="uk-UA" sz="2600" b="1" i="1" dirty="0" smtClean="0">
                <a:solidFill>
                  <a:srgbClr val="224043"/>
                </a:solidFill>
                <a:latin typeface="Book Antiqua" pitchFamily="18" charset="0"/>
              </a:rPr>
              <a:t>математики, заступник директора школи з навчально-методичної роботи</a:t>
            </a:r>
            <a:endParaRPr lang="uk-UA" sz="2600" b="1" i="1" dirty="0">
              <a:solidFill>
                <a:srgbClr val="224043"/>
              </a:solidFill>
              <a:latin typeface="Book Antiqua" pitchFamily="18" charset="0"/>
            </a:endParaRPr>
          </a:p>
          <a:p>
            <a:endParaRPr lang="uk-UA" sz="1200" b="1" i="1" dirty="0">
              <a:solidFill>
                <a:srgbClr val="224043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2600" b="1" u="sng" dirty="0">
                <a:solidFill>
                  <a:srgbClr val="224043"/>
                </a:solidFill>
                <a:latin typeface="Book Antiqua" pitchFamily="18" charset="0"/>
              </a:rPr>
              <a:t>Освіта:</a:t>
            </a:r>
            <a:r>
              <a:rPr lang="uk-UA" sz="2600" b="1" i="1" dirty="0">
                <a:solidFill>
                  <a:srgbClr val="224043"/>
                </a:solidFill>
                <a:latin typeface="Book Antiqua" pitchFamily="18" charset="0"/>
              </a:rPr>
              <a:t> вища, </a:t>
            </a:r>
            <a:r>
              <a:rPr lang="uk-UA" sz="2600" b="1" i="1" dirty="0" smtClean="0">
                <a:solidFill>
                  <a:srgbClr val="224043"/>
                </a:solidFill>
                <a:latin typeface="Book Antiqua" pitchFamily="18" charset="0"/>
              </a:rPr>
              <a:t>Вінницький педагогічний університет, фізико-математичний факультет </a:t>
            </a:r>
          </a:p>
          <a:p>
            <a:r>
              <a:rPr lang="uk-UA" sz="2600" b="1" i="1" dirty="0" smtClean="0">
                <a:solidFill>
                  <a:srgbClr val="224043"/>
                </a:solidFill>
                <a:latin typeface="Book Antiqua" pitchFamily="18" charset="0"/>
              </a:rPr>
              <a:t>(</a:t>
            </a:r>
            <a:r>
              <a:rPr lang="uk-UA" sz="2600" b="1" i="1" dirty="0" smtClean="0">
                <a:solidFill>
                  <a:srgbClr val="224043"/>
                </a:solidFill>
              </a:rPr>
              <a:t>вчитель математики та фізики)</a:t>
            </a:r>
            <a:endParaRPr lang="uk-UA" sz="2600" b="1" i="1" dirty="0">
              <a:solidFill>
                <a:srgbClr val="224043"/>
              </a:solidFill>
            </a:endParaRPr>
          </a:p>
          <a:p>
            <a:endParaRPr lang="uk-UA" sz="1000" b="1" i="1" dirty="0">
              <a:solidFill>
                <a:srgbClr val="224043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2600" b="1" u="sng" dirty="0">
                <a:solidFill>
                  <a:srgbClr val="224043"/>
                </a:solidFill>
                <a:latin typeface="Book Antiqua" pitchFamily="18" charset="0"/>
              </a:rPr>
              <a:t>Кваліфікаційна категорія: </a:t>
            </a:r>
            <a:r>
              <a:rPr lang="uk-UA" sz="2600" b="1" i="1" dirty="0" smtClean="0">
                <a:solidFill>
                  <a:srgbClr val="224043"/>
                </a:solidFill>
                <a:latin typeface="Book Antiqua" pitchFamily="18" charset="0"/>
              </a:rPr>
              <a:t>вища,</a:t>
            </a:r>
          </a:p>
          <a:p>
            <a:r>
              <a:rPr lang="uk-UA" sz="2600" b="1" i="1" dirty="0" smtClean="0">
                <a:solidFill>
                  <a:srgbClr val="224043"/>
                </a:solidFill>
                <a:latin typeface="Book Antiqua" pitchFamily="18" charset="0"/>
              </a:rPr>
              <a:t> </a:t>
            </a:r>
            <a:r>
              <a:rPr lang="uk-UA" sz="2600" b="1" i="1" dirty="0" smtClean="0">
                <a:solidFill>
                  <a:srgbClr val="224043"/>
                </a:solidFill>
                <a:latin typeface="Book Antiqua" pitchFamily="18" charset="0"/>
              </a:rPr>
              <a:t>   звання </a:t>
            </a:r>
            <a:r>
              <a:rPr lang="uk-UA" sz="2600" b="1" i="1" dirty="0" err="1" smtClean="0">
                <a:solidFill>
                  <a:srgbClr val="224043"/>
                </a:solidFill>
                <a:latin typeface="Book Antiqua" pitchFamily="18" charset="0"/>
              </a:rPr>
              <a:t>“Старший</a:t>
            </a:r>
            <a:r>
              <a:rPr lang="uk-UA" sz="2600" b="1" i="1" dirty="0" smtClean="0">
                <a:solidFill>
                  <a:srgbClr val="224043"/>
                </a:solidFill>
                <a:latin typeface="Book Antiqua" pitchFamily="18" charset="0"/>
              </a:rPr>
              <a:t> </a:t>
            </a:r>
            <a:r>
              <a:rPr lang="uk-UA" sz="2600" b="1" i="1" dirty="0" err="1" smtClean="0">
                <a:solidFill>
                  <a:srgbClr val="224043"/>
                </a:solidFill>
                <a:latin typeface="Book Antiqua" pitchFamily="18" charset="0"/>
              </a:rPr>
              <a:t>вчитель”</a:t>
            </a:r>
            <a:endParaRPr lang="uk-UA" sz="2600" b="1" i="1" dirty="0">
              <a:solidFill>
                <a:srgbClr val="224043"/>
              </a:solidFill>
              <a:latin typeface="Book Antiqua" pitchFamily="18" charset="0"/>
            </a:endParaRPr>
          </a:p>
          <a:p>
            <a:endParaRPr lang="uk-UA" sz="1000" b="1" i="1" dirty="0">
              <a:solidFill>
                <a:srgbClr val="224043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2600" b="1" u="sng" dirty="0">
                <a:solidFill>
                  <a:srgbClr val="224043"/>
                </a:solidFill>
                <a:latin typeface="Book Antiqua" pitchFamily="18" charset="0"/>
              </a:rPr>
              <a:t>Стаж роботи</a:t>
            </a:r>
            <a:r>
              <a:rPr lang="uk-UA" sz="2600" b="1" i="1" dirty="0">
                <a:solidFill>
                  <a:srgbClr val="224043"/>
                </a:solidFill>
                <a:latin typeface="Book Antiqua" pitchFamily="18" charset="0"/>
              </a:rPr>
              <a:t>:   </a:t>
            </a:r>
            <a:r>
              <a:rPr lang="uk-UA" sz="2600" b="1" i="1" dirty="0" smtClean="0">
                <a:solidFill>
                  <a:srgbClr val="224043"/>
                </a:solidFill>
              </a:rPr>
              <a:t>14 </a:t>
            </a:r>
            <a:r>
              <a:rPr lang="uk-UA" sz="2600" b="1" i="1" dirty="0">
                <a:solidFill>
                  <a:srgbClr val="224043"/>
                </a:solidFill>
                <a:latin typeface="Book Antiqua" pitchFamily="18" charset="0"/>
              </a:rPr>
              <a:t>років</a:t>
            </a:r>
            <a:endParaRPr lang="ru-RU" sz="2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0"/>
            <a:ext cx="5572125" cy="83099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Візитка</a:t>
            </a:r>
            <a:endParaRPr lang="ru-RU" sz="4800" b="1" i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0"/>
            <a:ext cx="540067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b="1" dirty="0" i="1" lang="uk-UA" sz="480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Тема досвіду:</a:t>
            </a:r>
            <a:endParaRPr b="1" dirty="0" i="1" lang="ru-RU" sz="4800">
              <a:solidFill>
                <a:schemeClr val="bg2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052736"/>
            <a:ext cx="8460432" cy="2308324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b="1" dirty="0" lang="uk-UA" smtClean="0" sz="4800">
                <a:solidFill>
                  <a:schemeClr val="tx2">
                    <a:lumMod val="75000"/>
                  </a:schemeClr>
                </a:solidFill>
              </a:rPr>
              <a:t>Використання </a:t>
            </a:r>
            <a:r>
              <a:rPr b="1" dirty="0" lang="uk-UA" smtClean="0" sz="4800">
                <a:solidFill>
                  <a:schemeClr val="tx2">
                    <a:lumMod val="75000"/>
                  </a:schemeClr>
                </a:solidFill>
              </a:rPr>
              <a:t>новітніх інформаційних технологій на уроках математики</a:t>
            </a:r>
            <a:endParaRPr b="1" dirty="0" lang="ru-RU" sz="4800">
              <a:solidFill>
                <a:schemeClr val="tx2">
                  <a:lumMod val="75000"/>
                </a:schemeClr>
              </a:solidFill>
              <a:latin charset="0" pitchFamily="66" typeface="Monotype Corsiva"/>
            </a:endParaRPr>
          </a:p>
        </p:txBody>
      </p:sp>
      <p:pic>
        <p:nvPicPr>
          <p:cNvPr descr="100_2304" id="6" name="Picture 3"/>
          <p:cNvPicPr>
            <a:picLocks noChangeArrowheads="1" noChangeAspect="1"/>
          </p:cNvPicPr>
          <p:nvPr/>
        </p:nvPicPr>
        <p:blipFill>
          <a:blip cstate="print" r:embed="rId2">
            <a:lum bright="12000"/>
          </a:blip>
          <a:srcRect b="45"/>
          <a:stretch>
            <a:fillRect/>
          </a:stretch>
        </p:blipFill>
        <p:spPr bwMode="auto">
          <a:xfrm>
            <a:off x="5148064" y="3501008"/>
            <a:ext cx="3744416" cy="2897034"/>
          </a:xfrm>
          <a:prstGeom prst="rect">
            <a:avLst/>
          </a:prstGeom>
          <a:noFill/>
          <a:ln algn="in" w="9525">
            <a:noFill/>
            <a:miter lim="800000"/>
            <a:headEnd/>
            <a:tailEnd/>
          </a:ln>
          <a:effectLst/>
        </p:spPr>
      </p:pic>
      <p:pic>
        <p:nvPicPr>
          <p:cNvPr descr="geometry" id="7" name="Picture 4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67474">
            <a:off x="1706947" y="3316461"/>
            <a:ext cx="4482419" cy="336181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ages.all-free-download.com/images/graphiclarge/sticky_02_highdefinition_picture_170946.jpg" id="12292" name="Picture 4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20000"/>
          </a:blip>
          <a:srcRect r="50"/>
          <a:stretch>
            <a:fillRect/>
          </a:stretch>
        </p:blipFill>
        <p:spPr bwMode="auto">
          <a:xfrm>
            <a:off x="185050" y="216024"/>
            <a:ext cx="8958949" cy="638132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 rot="20845631">
            <a:off x="548259" y="589312"/>
            <a:ext cx="3287044" cy="2426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i="1" lang="uk-UA" smtClean="0" sz="2000" u="sng"/>
              <a:t>І</a:t>
            </a:r>
            <a:r>
              <a:rPr b="1" dirty="0" i="1" lang="uk-UA" smtClean="0" u="sng"/>
              <a:t>нформаційні технології (</a:t>
            </a:r>
            <a:r>
              <a:rPr b="1" dirty="0" lang="uk-UA" smtClean="0"/>
              <a:t>ІТ) – це сукупність методів і засобів створення та використання </a:t>
            </a:r>
            <a:r>
              <a:rPr b="1" dirty="0" lang="uk-UA" smtClean="0"/>
              <a:t>інформаційних </a:t>
            </a:r>
            <a:r>
              <a:rPr b="1" dirty="0" lang="uk-UA" smtClean="0"/>
              <a:t>ресурсів на базі обчислювальної та комунікаційної техніки і широкого застосування математичних методів</a:t>
            </a:r>
            <a:endParaRPr b="1" dirty="0" lang="ru-RU" sz="2000">
              <a:latin charset="0" pitchFamily="66" typeface="Comic Sans M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124744"/>
            <a:ext cx="32403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b="1" dirty="0" i="1" lang="uk-UA" smtClean="0" u="sng"/>
              <a:t>Інформаційні технології </a:t>
            </a:r>
            <a:r>
              <a:rPr b="1" dirty="0" lang="uk-UA" smtClean="0"/>
              <a:t>– </a:t>
            </a:r>
            <a:r>
              <a:rPr b="1" dirty="0" lang="uk-UA" smtClean="0"/>
              <a:t>     з </a:t>
            </a:r>
            <a:r>
              <a:rPr b="1" dirty="0" lang="uk-UA" smtClean="0"/>
              <a:t>одного боку, це потужний інструмент для отримання дитиною найрізноманітнішої інформації, з іншого – ефективний засіб підвищення інтересу до навчання, а також мотивації, наочності, науковості тощо</a:t>
            </a:r>
            <a:endParaRPr b="1" dirty="0" lang="ru-RU" smtClean="0"/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3995678"/>
            <a:ext cx="33478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2000">
                <a:latin charset="0" pitchFamily="66" typeface="Comic Sans MS"/>
              </a:rPr>
              <a:t>      </a:t>
            </a:r>
            <a:r>
              <a:rPr b="1" dirty="0" lang="uk-UA" smtClean="0" sz="2000" u="sng"/>
              <a:t>Інформаційні технології </a:t>
            </a:r>
            <a:r>
              <a:rPr b="1" dirty="0" lang="uk-UA" smtClean="0" sz="2000"/>
              <a:t>забезпечують інтенсифікацію діяльності вчителя і учнів на уроці, сприяє розвитку спеціальної або загальної </a:t>
            </a:r>
            <a:r>
              <a:rPr b="1" dirty="0" err="1" lang="uk-UA" smtClean="0" sz="2000"/>
              <a:t>обдарова-ності</a:t>
            </a:r>
            <a:r>
              <a:rPr b="1" dirty="0" lang="uk-UA" smtClean="0" sz="2000"/>
              <a:t>, посилює </a:t>
            </a:r>
            <a:r>
              <a:rPr b="1" dirty="0" lang="uk-UA" smtClean="0" sz="2000"/>
              <a:t>між-предметні </a:t>
            </a:r>
            <a:r>
              <a:rPr b="1" dirty="0" lang="uk-UA" smtClean="0" sz="2000"/>
              <a:t>зв’язки</a:t>
            </a:r>
            <a:endParaRPr b="1" dirty="0" lang="ru-RU" smtClean="0" sz="2000">
              <a:latin charset="0" pitchFamily="66" typeface="Comic Sans M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47961" y="4077072"/>
            <a:ext cx="31240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>
                <a:latin charset="0" pitchFamily="66" typeface="Comic Sans MS"/>
              </a:rPr>
              <a:t>      </a:t>
            </a:r>
            <a:r>
              <a:rPr b="1" dirty="0" lang="uk-UA" smtClean="0"/>
              <a:t>Комп’ютер сприяє не </a:t>
            </a:r>
            <a:endParaRPr b="1" dirty="0" lang="uk-UA" smtClean="0"/>
          </a:p>
          <a:p>
            <a:r>
              <a:rPr b="1" dirty="0" lang="uk-UA" smtClean="0"/>
              <a:t> </a:t>
            </a:r>
            <a:r>
              <a:rPr b="1" dirty="0" lang="uk-UA" smtClean="0"/>
              <a:t>             тільки </a:t>
            </a:r>
            <a:r>
              <a:rPr b="1" dirty="0" lang="uk-UA" smtClean="0"/>
              <a:t>розвитку </a:t>
            </a:r>
            <a:endParaRPr b="1" dirty="0" lang="uk-UA" smtClean="0"/>
          </a:p>
          <a:p>
            <a:r>
              <a:rPr b="1" dirty="0" lang="uk-UA" smtClean="0"/>
              <a:t> </a:t>
            </a:r>
            <a:r>
              <a:rPr b="1" dirty="0" lang="uk-UA" smtClean="0"/>
              <a:t>    самостійності</a:t>
            </a:r>
            <a:r>
              <a:rPr b="1" dirty="0" lang="uk-UA" smtClean="0"/>
              <a:t>, творчих здібностей учнів, а й дозволяє змінити саму технологію надання освітніх послуг, зробити урок більш наочним і цікавим.</a:t>
            </a:r>
            <a:endParaRPr b="1" dirty="0" lang="ru-RU" smtClean="0">
              <a:latin charset="0" pitchFamily="66" typeface="Comic Sans MS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568952" cy="664797"/>
          </a:xfrm>
        </p:spPr>
        <p:txBody>
          <a:bodyPr/>
          <a:lstStyle/>
          <a:p>
            <a:pPr algn="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b="1" dirty="0" err="1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Актуальність</a:t>
            </a:r>
            <a:r>
              <a:rPr b="1" dirty="0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b="1" dirty="0" i="1" lang="ru-RU">
              <a:solidFill>
                <a:schemeClr val="bg2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5674921"/>
      </p:ext>
    </p:extLst>
  </p:cSld>
  <p:clrMapOvr>
    <a:masterClrMapping/>
  </p:clrMapOvr>
  <p:transition spd="med">
    <p:cover dir="l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3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5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1500"/>
                            </p:stCondLst>
                            <p:childTnLst>
                              <p:par>
                                <p:cTn fill="hold" grpId="0" id="17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4"/>
      <p:bldP grpId="0" spid="15"/>
      <p:bldP grpId="0" spid="16"/>
      <p:bldP grpId="0" spid="17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367464" cy="664797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i="1" dirty="0" err="1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Дослідження</a:t>
            </a: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b="1" i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836712"/>
            <a:ext cx="7920880" cy="95410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Як ставитесь до використання інформаційних технологій (комп'ютера) на уроках ?</a:t>
            </a:r>
            <a:endParaRPr lang="ru-RU" sz="2800" b="1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827584" y="1988840"/>
          <a:ext cx="7488832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44109"/>
            <a:ext cx="8367464" cy="664797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i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Теоретична </a:t>
            </a:r>
            <a:r>
              <a:rPr lang="ru-RU" b="1" i="1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сторінка</a:t>
            </a:r>
            <a:endParaRPr lang="ru-RU" b="1" i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9512" y="836712"/>
            <a:ext cx="4572000" cy="28623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Інформаційна технологія може бути реалізована в трьох варіантах: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 "проникаюча" </a:t>
            </a:r>
            <a:r>
              <a:rPr kumimoji="0" lang="uk-UA" sz="1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(використання комп'ютера при вивченні окремих тем, розділів, для вирішення окремих дидактичних завдань);</a:t>
            </a:r>
            <a:endParaRPr kumimoji="0" lang="ru-RU" sz="10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 основна 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(найбільш значима у використовуваній педагогічній технології);</a:t>
            </a:r>
            <a:endParaRPr kumimoji="0" lang="ru-RU" sz="1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 </a:t>
            </a:r>
            <a:r>
              <a:rPr kumimoji="0" lang="uk-UA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монотехнологія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uk-UA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(коли усе навчання і управління учбовим процесом, включаючи усі види діагностики, контролю і моніторингу, спираються на застосування комп'ютера).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076056" y="836712"/>
            <a:ext cx="3816424" cy="280076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k-UA" sz="1600" b="1" dirty="0" smtClean="0">
                <a:solidFill>
                  <a:srgbClr val="0066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lang="uk-UA" sz="1600" b="1" dirty="0" smtClean="0">
                <a:solidFill>
                  <a:srgbClr val="0066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нформаційні </a:t>
            </a:r>
            <a:r>
              <a:rPr lang="uk-UA" sz="1600" b="1" dirty="0" smtClean="0">
                <a:solidFill>
                  <a:srgbClr val="0066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технології, і комп’ютер зокрема, може використовуватися в різних складових освітнього процесу:</a:t>
            </a:r>
            <a:endParaRPr lang="ru-RU" sz="1400" b="1" dirty="0" smtClean="0">
              <a:solidFill>
                <a:srgbClr val="0066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endParaRPr lang="uk-UA" sz="16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створення </a:t>
            </a: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уроків з використанням ІТ;</a:t>
            </a:r>
            <a:endParaRPr lang="ru-RU" sz="16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творча проектна робота учнів</a:t>
            </a: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buFont typeface="Wingdings" pitchFamily="2" charset="2"/>
              <a:buChar char="ü"/>
            </a:pP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дистанційне </a:t>
            </a: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навчання, конкурси;</a:t>
            </a:r>
            <a:endParaRPr lang="ru-RU" sz="16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бібліотека, ресурси Інтернет;</a:t>
            </a:r>
            <a:endParaRPr lang="ru-RU" sz="16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соціально - психологічний моніторинг становлення особи учня;</a:t>
            </a:r>
            <a:endParaRPr lang="ru-RU" sz="16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творча </a:t>
            </a: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взаємодія з педагогами</a:t>
            </a:r>
            <a:r>
              <a:rPr lang="uk-UA" sz="16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39552" y="3902279"/>
            <a:ext cx="8352928" cy="25853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Ефективність застосування нових інформаційних технологій на уроках математики обумовлена наступними факторами:</a:t>
            </a:r>
            <a:endParaRPr lang="ru-RU" b="1" dirty="0" smtClean="0">
              <a:solidFill>
                <a:srgbClr val="FF00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1400" dirty="0" smtClean="0"/>
              <a:t>різноманітність форм представлення інформації;</a:t>
            </a:r>
            <a:endParaRPr lang="ru-RU" sz="1400" dirty="0" smtClean="0"/>
          </a:p>
          <a:p>
            <a:pPr lvl="0">
              <a:buFont typeface="Arial" pitchFamily="34" charset="0"/>
              <a:buChar char="•"/>
            </a:pPr>
            <a:r>
              <a:rPr lang="uk-UA" sz="1400" dirty="0" smtClean="0"/>
              <a:t>висока степінь наочності;</a:t>
            </a:r>
            <a:endParaRPr lang="ru-RU" sz="1400" dirty="0" smtClean="0"/>
          </a:p>
          <a:p>
            <a:pPr lvl="0">
              <a:buFont typeface="Arial" pitchFamily="34" charset="0"/>
              <a:buChar char="•"/>
            </a:pPr>
            <a:r>
              <a:rPr lang="uk-UA" sz="1400" dirty="0" smtClean="0"/>
              <a:t>можливість моделювання за допомогою комп’ютера різноманітних об’єктів і процесів;</a:t>
            </a:r>
            <a:endParaRPr lang="ru-RU" sz="1400" dirty="0" smtClean="0"/>
          </a:p>
          <a:p>
            <a:pPr lvl="0">
              <a:buFont typeface="Arial" pitchFamily="34" charset="0"/>
              <a:buChar char="•"/>
            </a:pPr>
            <a:r>
              <a:rPr lang="uk-UA" sz="1400" dirty="0" smtClean="0"/>
              <a:t>звільнення від рутинної роботи, що відвертає увагу від засвоєння основного змісту;</a:t>
            </a:r>
            <a:endParaRPr lang="ru-RU" sz="1400" dirty="0" smtClean="0"/>
          </a:p>
          <a:p>
            <a:pPr lvl="0">
              <a:buFont typeface="Arial" pitchFamily="34" charset="0"/>
              <a:buChar char="•"/>
            </a:pPr>
            <a:r>
              <a:rPr lang="uk-UA" sz="1400" dirty="0" smtClean="0"/>
              <a:t>можливість організації колективної та індивідуальної дослідницької роботи;</a:t>
            </a:r>
            <a:endParaRPr lang="ru-RU" sz="1400" dirty="0" smtClean="0"/>
          </a:p>
          <a:p>
            <a:pPr lvl="0">
              <a:buFont typeface="Arial" pitchFamily="34" charset="0"/>
              <a:buChar char="•"/>
            </a:pPr>
            <a:r>
              <a:rPr lang="uk-UA" sz="1400" dirty="0" smtClean="0"/>
              <a:t>можливість диференціювати роботу учнів у залежності від рівня підготовки, пізнавальних інтересів та ін.; використовуючи сучасні інформаційні технології;</a:t>
            </a:r>
            <a:endParaRPr lang="ru-RU" sz="1400" dirty="0" smtClean="0"/>
          </a:p>
          <a:p>
            <a:pPr lvl="0">
              <a:buFont typeface="Arial" pitchFamily="34" charset="0"/>
              <a:buChar char="•"/>
            </a:pPr>
            <a:r>
              <a:rPr lang="uk-UA" sz="1400" dirty="0" smtClean="0"/>
              <a:t>можливість організувати комп’ютерний оперативний контроль і допомогу з боку вчителя;</a:t>
            </a:r>
            <a:endParaRPr lang="ru-RU" sz="1400" dirty="0" smtClean="0"/>
          </a:p>
          <a:p>
            <a:pPr lvl="0">
              <a:buFont typeface="Arial" pitchFamily="34" charset="0"/>
              <a:buChar char="•"/>
            </a:pPr>
            <a:r>
              <a:rPr lang="uk-UA" sz="1400" dirty="0" smtClean="0"/>
              <a:t>можливості комп’ютера дозволяють учню активно приймати участь у процесі пізнання.</a:t>
            </a:r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  <p:bldP spid="13" grpId="0" animBg="1"/>
      <p:bldP spid="14" grpId="0" animBg="1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367464" cy="664797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b="1" dirty="0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 </a:t>
            </a:r>
            <a:r>
              <a:rPr b="1" dirty="0" err="1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досвіду</a:t>
            </a:r>
            <a:r>
              <a:rPr b="1" dirty="0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</a:t>
            </a:r>
            <a:r>
              <a:rPr b="1" dirty="0" err="1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роботи</a:t>
            </a:r>
            <a:endParaRPr b="1" dirty="0" i="1" lang="ru-RU">
              <a:solidFill>
                <a:schemeClr val="bg2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08720"/>
            <a:ext cx="619268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i="1" lang="uk-UA" smtClean="0" sz="2400">
                <a:solidFill>
                  <a:srgbClr val="FF0000"/>
                </a:solidFill>
              </a:rPr>
              <a:t>На своїх уроках застосовую такі інформаційні технології : </a:t>
            </a:r>
          </a:p>
          <a:p>
            <a:pPr>
              <a:buFont charset="0" pitchFamily="34" typeface="Arial"/>
              <a:buChar char="•"/>
            </a:pPr>
            <a:r>
              <a:rPr dirty="0" lang="uk-UA" smtClean="0" sz="2800"/>
              <a:t>програми </a:t>
            </a:r>
            <a:r>
              <a:rPr dirty="0" lang="uk-UA" smtClean="0" sz="2800"/>
              <a:t>для створення презентацій Microsoft </a:t>
            </a:r>
            <a:r>
              <a:rPr dirty="0" err="1" lang="uk-UA" smtClean="0" sz="2800"/>
              <a:t>Power</a:t>
            </a:r>
            <a:r>
              <a:rPr dirty="0" lang="uk-UA" smtClean="0" sz="2800"/>
              <a:t> </a:t>
            </a:r>
            <a:r>
              <a:rPr dirty="0" err="1" lang="uk-UA" smtClean="0" sz="2800"/>
              <a:t>Point</a:t>
            </a:r>
            <a:r>
              <a:rPr dirty="0" lang="uk-UA" smtClean="0" sz="2800"/>
              <a:t>, </a:t>
            </a:r>
            <a:endParaRPr dirty="0" lang="uk-UA" smtClean="0" sz="2800"/>
          </a:p>
          <a:p>
            <a:pPr>
              <a:buFont charset="0" pitchFamily="34" typeface="Arial"/>
              <a:buChar char="•"/>
            </a:pPr>
            <a:r>
              <a:rPr dirty="0" lang="uk-UA" smtClean="0" sz="2800"/>
              <a:t>табличного </a:t>
            </a:r>
            <a:r>
              <a:rPr dirty="0" lang="uk-UA" smtClean="0" sz="2800"/>
              <a:t>процесора MS Excel, </a:t>
            </a:r>
            <a:endParaRPr dirty="0" lang="uk-UA" smtClean="0" sz="2800"/>
          </a:p>
          <a:p>
            <a:pPr>
              <a:buFont charset="0" pitchFamily="34" typeface="Arial"/>
              <a:buChar char="•"/>
            </a:pPr>
            <a:r>
              <a:rPr dirty="0" lang="uk-UA" smtClean="0" sz="2800"/>
              <a:t>тестового </a:t>
            </a:r>
            <a:r>
              <a:rPr dirty="0" lang="uk-UA" smtClean="0" sz="2800"/>
              <a:t>редактора Microsoft  Word, </a:t>
            </a:r>
            <a:endParaRPr dirty="0" lang="uk-UA" smtClean="0" sz="2800"/>
          </a:p>
          <a:p>
            <a:pPr>
              <a:buFont charset="0" pitchFamily="34" typeface="Arial"/>
              <a:buChar char="•"/>
            </a:pPr>
            <a:r>
              <a:rPr dirty="0" lang="uk-UA" smtClean="0" sz="2800"/>
              <a:t>пакет </a:t>
            </a:r>
            <a:r>
              <a:rPr dirty="0" lang="uk-UA" smtClean="0" sz="2800"/>
              <a:t>динамічної геометрії DG, </a:t>
            </a:r>
            <a:endParaRPr dirty="0" lang="uk-UA" smtClean="0" sz="2800"/>
          </a:p>
          <a:p>
            <a:pPr>
              <a:buFont charset="0" pitchFamily="34" typeface="Arial"/>
              <a:buChar char="•"/>
            </a:pPr>
            <a:r>
              <a:rPr dirty="0" lang="uk-UA" smtClean="0" sz="2800"/>
              <a:t>різні </a:t>
            </a:r>
            <a:r>
              <a:rPr dirty="0" lang="uk-UA" smtClean="0" sz="2800"/>
              <a:t>контрольно-діагностичної системи, </a:t>
            </a:r>
            <a:endParaRPr dirty="0" lang="uk-UA" smtClean="0" sz="2800"/>
          </a:p>
          <a:p>
            <a:pPr>
              <a:buFont charset="0" pitchFamily="34" typeface="Arial"/>
              <a:buChar char="•"/>
            </a:pPr>
            <a:r>
              <a:rPr dirty="0" lang="uk-UA" smtClean="0" sz="2800"/>
              <a:t>програми </a:t>
            </a:r>
            <a:r>
              <a:rPr dirty="0" lang="uk-UA" smtClean="0" sz="2800"/>
              <a:t>для побудови графіків</a:t>
            </a:r>
            <a:r>
              <a:rPr dirty="0" lang="uk-UA" smtClean="0" sz="2800"/>
              <a:t>,</a:t>
            </a:r>
          </a:p>
          <a:p>
            <a:pPr>
              <a:buFont charset="0" pitchFamily="34" typeface="Arial"/>
              <a:buChar char="•"/>
            </a:pPr>
            <a:r>
              <a:rPr dirty="0" lang="uk-UA" smtClean="0" sz="2800"/>
              <a:t>е</a:t>
            </a:r>
            <a:r>
              <a:rPr dirty="0" lang="uk-UA" smtClean="0" sz="2800"/>
              <a:t>лектроні підручники, </a:t>
            </a:r>
          </a:p>
          <a:p>
            <a:pPr>
              <a:buFont charset="0" pitchFamily="34" typeface="Arial"/>
              <a:buChar char="•"/>
            </a:pPr>
            <a:r>
              <a:rPr dirty="0" lang="uk-UA" smtClean="0" sz="2800"/>
              <a:t>інформаційні </a:t>
            </a:r>
            <a:r>
              <a:rPr dirty="0" lang="uk-UA" smtClean="0" sz="2800"/>
              <a:t>ресурси </a:t>
            </a:r>
            <a:r>
              <a:rPr dirty="0" lang="uk-UA" smtClean="0" sz="2800"/>
              <a:t>Internet,</a:t>
            </a:r>
          </a:p>
          <a:p>
            <a:pPr>
              <a:buFont charset="0" pitchFamily="34" typeface="Arial"/>
              <a:buChar char="•"/>
            </a:pPr>
            <a:r>
              <a:rPr dirty="0" lang="uk-UA" smtClean="0" sz="2800"/>
              <a:t>тощо.</a:t>
            </a:r>
            <a:endParaRPr dirty="0" lang="ru-RU"/>
          </a:p>
        </p:txBody>
      </p:sp>
      <p:pic>
        <p:nvPicPr>
          <p:cNvPr descr="Image" id="4" name="Picture 5"/>
          <p:cNvPicPr>
            <a:picLocks noChangeArrowheads="1" noChangeAspect="1"/>
          </p:cNvPicPr>
          <p:nvPr/>
        </p:nvPicPr>
        <p:blipFill>
          <a:blip cstate="print" r:embed="rId3" r:link="rId4"/>
          <a:srcRect/>
          <a:stretch>
            <a:fillRect/>
          </a:stretch>
        </p:blipFill>
        <p:spPr bwMode="auto">
          <a:xfrm>
            <a:off x="6444208" y="2492896"/>
            <a:ext cx="2519239" cy="194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rrowheads="1" noChangeAspect="1"/>
          </p:cNvPicPr>
          <p:nvPr/>
        </p:nvPicPr>
        <p:blipFill>
          <a:blip cstate="print" r:embed="rId5"/>
          <a:srcRect r="103"/>
          <a:stretch>
            <a:fillRect/>
          </a:stretch>
        </p:blipFill>
        <p:spPr bwMode="auto">
          <a:xfrm>
            <a:off x="5456044" y="3717032"/>
            <a:ext cx="145121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876256" y="4725144"/>
            <a:ext cx="2041299" cy="153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29" name="Picture 1"/>
          <p:cNvPicPr>
            <a:picLocks noChangeArrowheads="1" noChangeAspect="1"/>
          </p:cNvPicPr>
          <p:nvPr/>
        </p:nvPicPr>
        <p:blipFill>
          <a:blip cstate="print" r:embed="rId7"/>
          <a:srcRect b="90" r="13"/>
          <a:stretch>
            <a:fillRect/>
          </a:stretch>
        </p:blipFill>
        <p:spPr bwMode="auto">
          <a:xfrm>
            <a:off x="6300192" y="620688"/>
            <a:ext cx="2422849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1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5"/>
                                        <p:tgtEl>
                                          <p:spTgt spid="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1500"/>
                            </p:stCondLst>
                            <p:childTnLst>
                              <p:par>
                                <p:cTn fill="hold" id="17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9"/>
                                        <p:tgtEl>
                                          <p:spTgt spid="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2000"/>
                            </p:stCondLst>
                            <p:childTnLst>
                              <p:par>
                                <p:cTn fill="hold" id="21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3"/>
                                        <p:tgtEl>
                                          <p:spTgt spid="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2500"/>
                            </p:stCondLst>
                            <p:childTnLst>
                              <p:par>
                                <p:cTn fill="hold" id="2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7"/>
                                        <p:tgtEl>
                                          <p:spTgt spid="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3000"/>
                            </p:stCondLst>
                            <p:childTnLst>
                              <p:par>
                                <p:cTn fill="hold" id="2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1"/>
                                        <p:tgtEl>
                                          <p:spTgt spid="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3500"/>
                            </p:stCondLst>
                            <p:childTnLst>
                              <p:par>
                                <p:cTn fill="hold" id="33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5"/>
                                        <p:tgtEl>
                                          <p:spTgt spid="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6">
                            <p:stCondLst>
                              <p:cond delay="4000"/>
                            </p:stCondLst>
                            <p:childTnLst>
                              <p:par>
                                <p:cTn fill="hold" id="37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9"/>
                                        <p:tgtEl>
                                          <p:spTgt spid="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367464" cy="664797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b="1" dirty="0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 </a:t>
            </a:r>
            <a:r>
              <a:rPr b="1" dirty="0" err="1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досвіду</a:t>
            </a:r>
            <a:r>
              <a:rPr b="1" dirty="0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b="1" dirty="0" err="1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роботи</a:t>
            </a:r>
            <a:r>
              <a:rPr b="1" dirty="0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b="1" dirty="0" i="1" lang="ru-RU">
              <a:solidFill>
                <a:schemeClr val="bg2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72008" y="699517"/>
            <a:ext cx="8964488" cy="3154710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0" bIns="0" compatLnSpc="1" lIns="457056" numCol="1" rIns="91440" tIns="45720" vert="horz" wrap="squar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45085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dirty="0" lang="uk-UA" smtClean="0" sz="2000">
                <a:solidFill>
                  <a:srgbClr val="0066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Т</a:t>
            </a:r>
            <a:r>
              <a:rPr b="1" baseline="0" cap="none" dirty="0" i="0" kumimoji="0" lang="uk-UA" normalizeH="0" smtClean="0" strike="noStrike" sz="2000" u="none">
                <a:ln>
                  <a:noFill/>
                </a:ln>
                <a:solidFill>
                  <a:srgbClr val="0066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ехнічні засоби навчання,</a:t>
            </a:r>
            <a:r>
              <a:rPr b="1" cap="none" dirty="0" i="0" kumimoji="0" lang="uk-UA" normalizeH="0" smtClean="0" strike="noStrike" sz="2000" u="none">
                <a:ln>
                  <a:noFill/>
                </a:ln>
                <a:solidFill>
                  <a:srgbClr val="0066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</a:p>
          <a:p>
            <a:pPr algn="ctr" defTabSz="914400" eaLnBrk="1" fontAlgn="base" hangingPunct="1" indent="45085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cap="none" dirty="0" i="0" kumimoji="0" lang="uk-UA" normalizeH="0" smtClean="0" strike="noStrike" sz="2000" u="none">
                <a:ln>
                  <a:noFill/>
                </a:ln>
                <a:solidFill>
                  <a:srgbClr val="0066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що допомагають мені у роботі:</a:t>
            </a:r>
            <a:r>
              <a:rPr b="1" baseline="0" cap="none" dirty="0" i="0" kumimoji="0" lang="uk-UA" normalizeH="0" smtClean="0" strike="noStrike" sz="2000" u="none">
                <a:ln>
                  <a:noFill/>
                </a:ln>
                <a:solidFill>
                  <a:srgbClr val="0066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endParaRPr b="1" baseline="0" cap="none" dirty="0" i="0" kumimoji="0" lang="ru-RU" normalizeH="0" smtClean="0" strike="noStrike" sz="2000" u="none">
              <a:ln>
                <a:noFill/>
              </a:ln>
              <a:solidFill>
                <a:srgbClr val="006600"/>
              </a:solidFill>
              <a:effectLst/>
              <a:latin charset="0" pitchFamily="34" typeface="Arial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latinLnBrk="0" lv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charset="2" pitchFamily="2" typeface="Wingdings"/>
              <a:buChar char="q"/>
              <a:tabLst/>
            </a:pPr>
            <a:r>
              <a:rPr b="1"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комп’ютерні інформаційні мережі </a:t>
            </a:r>
            <a:r>
              <a:rPr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(комп’ютерний клас, Internet) , </a:t>
            </a:r>
            <a:endParaRPr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latinLnBrk="0" lv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charset="2" pitchFamily="2" typeface="Wingdings"/>
              <a:buChar char="q"/>
              <a:tabLst/>
            </a:pPr>
            <a:r>
              <a:rPr b="1" dirty="0" lang="uk-UA" smtClean="0">
                <a:solidFill>
                  <a:srgbClr val="0000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засоби </a:t>
            </a:r>
            <a:r>
              <a:rPr b="1" dirty="0" err="1" lang="uk-UA" smtClean="0">
                <a:solidFill>
                  <a:srgbClr val="0000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мультимедіа</a:t>
            </a:r>
            <a:r>
              <a:rPr b="1" dirty="0" lang="uk-UA" smtClean="0">
                <a:solidFill>
                  <a:srgbClr val="0000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r>
              <a:rPr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(проектор, ноутбук, планшет, інтерактивна дошка), </a:t>
            </a:r>
            <a:endParaRPr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latinLnBrk="0" lv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charset="2" pitchFamily="2" typeface="Wingdings"/>
              <a:buChar char="q"/>
              <a:tabLst/>
            </a:pPr>
            <a:r>
              <a:rPr b="1"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пристрої для збереження інформації </a:t>
            </a:r>
            <a:r>
              <a:rPr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(С</a:t>
            </a: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D-диски, </a:t>
            </a:r>
            <a:r>
              <a:rPr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флеш</a:t>
            </a: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r>
              <a:rPr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пам’ять</a:t>
            </a: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USB,</a:t>
            </a:r>
          </a:p>
          <a:p>
            <a:pPr algn="l" defTabSz="914400" eaLnBrk="0" fontAlgn="base" hangingPunct="0" latinLnBrk="0" lv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charset="2" pitchFamily="2" typeface="Wingdings"/>
              <a:buChar char="q"/>
              <a:tabLst/>
            </a:pPr>
            <a:r>
              <a:rPr b="1"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навчальні</a:t>
            </a:r>
            <a:r>
              <a:rPr b="1"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   </a:t>
            </a:r>
            <a:r>
              <a:rPr b="1"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програми</a:t>
            </a:r>
            <a:r>
              <a:rPr b="1"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   та </a:t>
            </a:r>
            <a:r>
              <a:rPr b="1"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електронні</a:t>
            </a:r>
            <a:r>
              <a:rPr b="1"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r>
              <a:rPr b="1"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підручники</a:t>
            </a:r>
            <a:r>
              <a:rPr b="1"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(Математика 5-6 </a:t>
            </a:r>
            <a:r>
              <a:rPr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клас</a:t>
            </a: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, </a:t>
            </a:r>
            <a:r>
              <a:rPr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Системи</a:t>
            </a: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r>
              <a:rPr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лінійних</a:t>
            </a: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</a:t>
            </a:r>
            <a:r>
              <a:rPr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рівнянь</a:t>
            </a: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 7 </a:t>
            </a:r>
            <a:r>
              <a:rPr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клас</a:t>
            </a:r>
            <a:r>
              <a:rPr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), </a:t>
            </a:r>
          </a:p>
          <a:p>
            <a:pPr algn="l" defTabSz="914400" eaLnBrk="0" fontAlgn="base" hangingPunct="0" latinLnBrk="0" lv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charset="2" pitchFamily="2" typeface="Wingdings"/>
              <a:buChar char="q"/>
              <a:tabLst/>
            </a:pPr>
            <a:r>
              <a:rPr b="1"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віртуальні бібліотеки та глобальні бази даних</a:t>
            </a:r>
            <a:r>
              <a:rPr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, </a:t>
            </a:r>
            <a:endParaRPr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latinLnBrk="0" lv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charset="2" pitchFamily="2" typeface="Wingdings"/>
              <a:buChar char="q"/>
              <a:tabLst/>
            </a:pPr>
            <a:r>
              <a:rPr b="1"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пакети прикладних програм </a:t>
            </a:r>
            <a:r>
              <a:rPr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(пакета динамічної геометрії DG, різних контрольно-діагностичної системи, програм для побудови графіків), </a:t>
            </a:r>
            <a:endParaRPr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latinLnBrk="0" lv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charset="2" pitchFamily="2" typeface="Wingdings"/>
              <a:buChar char="q"/>
              <a:tabLst/>
            </a:pPr>
            <a:r>
              <a:rPr b="1"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Інші</a:t>
            </a:r>
            <a:r>
              <a:rPr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Arial"/>
                <a:ea charset="0" pitchFamily="18" typeface="Times New Roman"/>
                <a:cs charset="0" pitchFamily="34" typeface="Arial"/>
              </a:rPr>
              <a:t>.</a:t>
            </a:r>
            <a:endParaRPr b="0" baseline="0" cap="none" dirty="0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79512" y="3933056"/>
            <a:ext cx="5760640" cy="2554545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45085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457200"/>
              </a:tabLst>
            </a:pPr>
            <a:r>
              <a:rPr b="1" dirty="0" lang="uk-UA" smtClean="0" sz="2000">
                <a:solidFill>
                  <a:srgbClr val="C00000"/>
                </a:solidFill>
                <a:latin charset="0" pitchFamily="34" typeface="Arial"/>
                <a:ea charset="0" pitchFamily="18" typeface="Times New Roman"/>
                <a:cs charset="0" pitchFamily="34" typeface="Arial"/>
              </a:rPr>
              <a:t>ТЗН дає можливості для:</a:t>
            </a:r>
            <a:endParaRPr b="1" dirty="0" lang="ru-RU" smtClean="0" sz="2000">
              <a:solidFill>
                <a:srgbClr val="C00000"/>
              </a:solidFill>
              <a:latin charset="0" pitchFamily="34" typeface="Arial"/>
              <a:ea charset="0" pitchFamily="18" typeface="Times New Roman"/>
              <a:cs charset="0" pitchFamily="34" typeface="Arial"/>
            </a:endParaRP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457200"/>
              </a:tabLst>
            </a:pPr>
            <a:r>
              <a:rPr b="0" baseline="0" cap="none" dirty="0" i="0" kumimoji="0" lang="uk-UA" normalizeH="0" smtClean="0" strike="noStrike" sz="14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 </a:t>
            </a: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Пошуку та добору навчального матеріалу,</a:t>
            </a:r>
            <a:endParaRPr b="0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ea charset="0" pitchFamily="18" typeface="Times New Roman"/>
              <a:cs charset="0" pitchFamily="34" typeface="Arial"/>
            </a:endParaRP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457200"/>
              </a:tabLst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 Створення дидактичного матеріалу,</a:t>
            </a:r>
            <a:endParaRPr b="0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ea charset="0" pitchFamily="18" typeface="Times New Roman"/>
              <a:cs charset="0" pitchFamily="34" typeface="Arial"/>
            </a:endParaRP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457200"/>
              </a:tabLst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Унаочнення матеріалу (за допомогою мультимедійної презентації),</a:t>
            </a:r>
            <a:endParaRPr b="0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Calibri"/>
              <a:ea charset="0" pitchFamily="18" typeface="Times New Roman"/>
              <a:cs charset="0" pitchFamily="18" typeface="Times New Roman"/>
            </a:endParaRP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457200"/>
              </a:tabLst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 </a:t>
            </a:r>
            <a:r>
              <a:rPr b="0"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Створення</a:t>
            </a:r>
            <a:r>
              <a:rPr b="0"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електронних</a:t>
            </a:r>
            <a:r>
              <a:rPr b="0" baseline="0" cap="none" dirty="0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umimoji="0" lang="ru-RU" normalizeH="0" smtClean="0" strike="noStrike" u="none">
                <a:ln>
                  <a:noFill/>
                </a:ln>
                <a:solidFill>
                  <a:schemeClr val="tx1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вправ</a:t>
            </a:r>
            <a:r>
              <a:rPr dirty="0" lang="ru-RU" smtClean="0">
                <a:latin charset="0" pitchFamily="34" typeface="Calibri"/>
                <a:ea charset="0" pitchFamily="18" typeface="Times New Roman"/>
                <a:cs charset="0" pitchFamily="18" typeface="Times New Roman"/>
              </a:rPr>
              <a:t>, </a:t>
            </a:r>
            <a:endParaRPr b="0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34" typeface="Calibri"/>
              <a:ea charset="0" pitchFamily="18" typeface="Times New Roman"/>
              <a:cs charset="0" pitchFamily="18" typeface="Times New Roman"/>
            </a:endParaRP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457200"/>
              </a:tabLst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 Тестування</a:t>
            </a: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algn="l" pos="457200"/>
              </a:tabLst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 Використання педагогічних програмних засобів</a:t>
            </a:r>
            <a:r>
              <a:rPr b="0" baseline="0" cap="none" dirty="0" i="0" kumimoji="0" lang="ru-RU" normalizeH="0" smtClean="0" strike="noStrike" sz="16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 </a:t>
            </a:r>
            <a:r>
              <a:rPr b="0" baseline="0" cap="none" dirty="0" i="0" kumimoji="0" lang="uk-UA" normalizeH="0" smtClean="0" strike="noStrike" sz="16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</a:t>
            </a:r>
            <a:endParaRPr b="0" baseline="0" cap="none" dirty="0" i="0" kumimoji="0" lang="uk-UA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pic>
        <p:nvPicPr>
          <p:cNvPr descr="100_2302" id="8" name="Picture 2"/>
          <p:cNvPicPr>
            <a:picLocks noChangeArrowheads="1" noChangeAspect="1"/>
          </p:cNvPicPr>
          <p:nvPr/>
        </p:nvPicPr>
        <p:blipFill>
          <a:blip cstate="print" r:embed="rId3">
            <a:lum bright="6000"/>
          </a:blip>
          <a:stretch>
            <a:fillRect/>
          </a:stretch>
        </p:blipFill>
        <p:spPr bwMode="auto">
          <a:xfrm>
            <a:off x="7118593" y="3717032"/>
            <a:ext cx="1917903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www.securitylab.ru/upload/iblock/b53/b538580ec38f2f7f59634ef515bef07c.jpg" id="57349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084168" y="4797152"/>
            <a:ext cx="1533482" cy="1799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367464" cy="664797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b="1" dirty="0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 </a:t>
            </a:r>
            <a:r>
              <a:rPr b="1" dirty="0" err="1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досвіду</a:t>
            </a:r>
            <a:r>
              <a:rPr b="1" dirty="0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b="1" dirty="0" err="1" i="1" lang="ru-RU" smtClean="0">
                <a:solidFill>
                  <a:schemeClr val="bg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роботи</a:t>
            </a:r>
            <a:endParaRPr b="1" dirty="0" i="1" lang="ru-RU">
              <a:solidFill>
                <a:schemeClr val="bg2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692403"/>
            <a:ext cx="8964488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uk-UA" normalizeH="0" smtClean="0" strike="noStrike" sz="2400" u="none">
                <a:ln>
                  <a:noFill/>
                </a:ln>
                <a:solidFill>
                  <a:srgbClr val="0070C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Найпоширенішими у використанні є мультимедійні засоби навчання. Позитивними моментами їх використання є: </a:t>
            </a:r>
            <a:endParaRPr b="1" baseline="0" cap="none" dirty="0" i="0" kumimoji="0" lang="ru-RU" normalizeH="0" smtClean="0" strike="noStrike" sz="1200" u="none">
              <a:ln>
                <a:noFill/>
              </a:ln>
              <a:solidFill>
                <a:srgbClr val="0070C0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1. </a:t>
            </a: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Покращення сприйняття предмета, що вивчається; образи без надмірних зусиль запам'ятовуються. </a:t>
            </a:r>
            <a:endParaRPr b="0" baseline="0" cap="none" dirty="0" i="0" kumimoji="0" lang="ru-RU" normalizeH="0" smtClean="0" strike="noStrike" sz="11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2. Мультимедійні засоби дають можливість відтворювати різні процеси, про які на уроках можна лише говорити, звертаючись лише до уяви учнів, спираючись на їхнє абстрактне мислення.</a:t>
            </a:r>
            <a:endParaRPr b="0" baseline="0" cap="none" dirty="0" i="0" kumimoji="0" lang="ru-RU" normalizeH="0" smtClean="0" strike="noStrike" sz="11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 3. Є можливість доповнювати, корегувати, змінювати, повторювати деякі епізоди, завдяки використанню можливостей комп'ютерної техніки. </a:t>
            </a:r>
            <a:endParaRPr b="0" baseline="0" cap="none" dirty="0" i="0" kumimoji="0" lang="ru-RU" normalizeH="0" smtClean="0" strike="noStrike" sz="11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000" u="none">
                <a:ln>
                  <a:noFill/>
                </a:ln>
                <a:solidFill>
                  <a:srgbClr val="000000"/>
                </a:solidFill>
                <a:effectLst/>
                <a:latin charset="0" pitchFamily="34" typeface="Calibri"/>
                <a:ea charset="0" pitchFamily="18" typeface="Times New Roman"/>
                <a:cs charset="0" pitchFamily="18" typeface="Times New Roman"/>
              </a:rPr>
              <a:t>4. Використання мультимедійних засобів сприяє створенню позитивної атмосфери, що має велике значення для сприйняття інформації.</a:t>
            </a:r>
            <a:endParaRPr b="0" baseline="0" cap="none" dirty="0" i="0" kumimoji="0" lang="uk-UA" normalizeH="0" smtClean="0" strike="noStrike" sz="2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pic>
        <p:nvPicPr>
          <p:cNvPr descr="100_2158" id="4" name="Picture 3"/>
          <p:cNvPicPr>
            <a:picLocks noChangeArrowheads="1" noChangeAspect="1"/>
          </p:cNvPicPr>
          <p:nvPr/>
        </p:nvPicPr>
        <p:blipFill>
          <a:blip cstate="print" r:embed="rId3">
            <a:lum bright="6000"/>
          </a:blip>
          <a:srcRect b="68" r="53"/>
          <a:stretch>
            <a:fillRect/>
          </a:stretch>
        </p:blipFill>
        <p:spPr bwMode="auto">
          <a:xfrm>
            <a:off x="5796136" y="4257593"/>
            <a:ext cx="3096592" cy="233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rrowheads="1" noChangeAspect="1"/>
          </p:cNvPicPr>
          <p:nvPr/>
        </p:nvPicPr>
        <p:blipFill>
          <a:blip cstate="print" r:embed="rId4"/>
          <a:srcRect b="61" r="78"/>
          <a:stretch>
            <a:fillRect/>
          </a:stretch>
        </p:blipFill>
        <p:spPr bwMode="auto">
          <a:xfrm rot="20693697">
            <a:off x="165283" y="4535352"/>
            <a:ext cx="2063760" cy="154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rrowheads="1" noChangeAspect="1"/>
          </p:cNvPicPr>
          <p:nvPr/>
        </p:nvPicPr>
        <p:blipFill>
          <a:blip cstate="print" r:embed="rId5"/>
          <a:srcRect b="44" r="78"/>
          <a:stretch>
            <a:fillRect/>
          </a:stretch>
        </p:blipFill>
        <p:spPr bwMode="auto">
          <a:xfrm>
            <a:off x="3923928" y="4293096"/>
            <a:ext cx="1907051" cy="144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/>
          <p:cNvPicPr>
            <a:picLocks noChangeArrowheads="1" noChangeAspect="1"/>
          </p:cNvPicPr>
          <p:nvPr/>
        </p:nvPicPr>
        <p:blipFill>
          <a:blip cstate="print" r:embed="rId6"/>
          <a:srcRect r="56"/>
          <a:stretch>
            <a:fillRect/>
          </a:stretch>
        </p:blipFill>
        <p:spPr bwMode="auto">
          <a:xfrm>
            <a:off x="2051720" y="5157192"/>
            <a:ext cx="195725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TS010286786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F83F853-FA01-4B06-983B-0DEE9474D6E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TS010286786</Template>
  <TotalTime>119</TotalTime>
  <Words>1600</Words>
  <Application>Microsoft Office PowerPoint</Application>
  <PresentationFormat>Экран (4:3)</PresentationFormat>
  <Paragraphs>138</Paragraphs>
  <Slides>11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TS010286786</vt:lpstr>
      <vt:lpstr>Белый текст и шрифт Courier для слайдов с кодом</vt:lpstr>
      <vt:lpstr>Презентація педагогічного досвіду</vt:lpstr>
      <vt:lpstr>Слайд 2</vt:lpstr>
      <vt:lpstr>Слайд 3</vt:lpstr>
      <vt:lpstr>Актуальність </vt:lpstr>
      <vt:lpstr>Дослідження </vt:lpstr>
      <vt:lpstr>Теоретична сторінка</vt:lpstr>
      <vt:lpstr>З досвіду  роботи</vt:lpstr>
      <vt:lpstr>З досвіду роботи </vt:lpstr>
      <vt:lpstr>З досвіду роботи</vt:lpstr>
      <vt:lpstr>Вивчаю досвід</vt:lpstr>
      <vt:lpstr>Висновки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педагогічного досвіду</dc:title>
  <dc:creator>ЮЛЯ</dc:creator>
  <cp:lastModifiedBy>ЮЛЯ</cp:lastModifiedBy>
  <cp:revision>14</cp:revision>
  <dcterms:created xsi:type="dcterms:W3CDTF">2014-03-23T22:40:42Z</dcterms:created>
  <dcterms:modified xsi:type="dcterms:W3CDTF">2014-03-24T00:39:52Z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428042</vt:lpwstr>
  </property>
  <property fmtid="{D5CDD505-2E9C-101B-9397-08002B2CF9AE}" name="NXPowerLiteVersion" pid="3">
    <vt:lpwstr>D4.1.4</vt:lpwstr>
  </property>
  <property fmtid="{D5CDD505-2E9C-101B-9397-08002B2CF9AE}" name="_TemplateID" pid="4">
    <vt:lpwstr>TC102867869990</vt:lpwstr>
  </property>
</Properties>
</file>