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1" r:id="rId3"/>
    <p:sldId id="313" r:id="rId4"/>
    <p:sldId id="312" r:id="rId5"/>
    <p:sldId id="317" r:id="rId6"/>
    <p:sldId id="316" r:id="rId7"/>
    <p:sldId id="324" r:id="rId8"/>
    <p:sldId id="323" r:id="rId9"/>
    <p:sldId id="326" r:id="rId10"/>
    <p:sldId id="325" r:id="rId11"/>
    <p:sldId id="331" r:id="rId12"/>
    <p:sldId id="330" r:id="rId13"/>
    <p:sldId id="335" r:id="rId14"/>
    <p:sldId id="334" r:id="rId15"/>
    <p:sldId id="273" r:id="rId16"/>
    <p:sldId id="274" r:id="rId17"/>
    <p:sldId id="339" r:id="rId18"/>
    <p:sldId id="338" r:id="rId19"/>
    <p:sldId id="343" r:id="rId20"/>
    <p:sldId id="342" r:id="rId21"/>
    <p:sldId id="346" r:id="rId22"/>
    <p:sldId id="345" r:id="rId23"/>
    <p:sldId id="341" r:id="rId24"/>
    <p:sldId id="340" r:id="rId25"/>
    <p:sldId id="283" r:id="rId26"/>
    <p:sldId id="284" r:id="rId27"/>
    <p:sldId id="337" r:id="rId28"/>
  </p:sldIdLst>
  <p:sldSz cx="7169150" cy="5376863" type="B5ISO"/>
  <p:notesSz cx="6858000" cy="9144000"/>
  <p:defaultTextStyle>
    <a:defPPr>
      <a:defRPr lang="uk-UA"/>
    </a:defPPr>
    <a:lvl1pPr marL="0" algn="l" defTabSz="71680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8402" algn="l" defTabSz="71680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6803" algn="l" defTabSz="71680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75205" algn="l" defTabSz="71680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33608" algn="l" defTabSz="71680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92009" algn="l" defTabSz="71680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50411" algn="l" defTabSz="71680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508813" algn="l" defTabSz="71680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67214" algn="l" defTabSz="71680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00"/>
    <a:srgbClr val="A0207E"/>
    <a:srgbClr val="3399FF"/>
    <a:srgbClr val="FF6600"/>
    <a:srgbClr val="00CC00"/>
    <a:srgbClr val="FF9933"/>
    <a:srgbClr val="FFFF99"/>
    <a:srgbClr val="AEA42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3" autoAdjust="0"/>
    <p:restoredTop sz="94624" autoAdjust="0"/>
  </p:normalViewPr>
  <p:slideViewPr>
    <p:cSldViewPr>
      <p:cViewPr>
        <p:scale>
          <a:sx n="98" d="100"/>
          <a:sy n="98" d="100"/>
        </p:scale>
        <p:origin x="-1164" y="-42"/>
      </p:cViewPr>
      <p:guideLst>
        <p:guide orient="horz" pos="1694"/>
        <p:guide pos="22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18201" y="1075374"/>
            <a:ext cx="6155910" cy="1433830"/>
          </a:xfrm>
          <a:ln>
            <a:noFill/>
          </a:ln>
        </p:spPr>
        <p:txBody>
          <a:bodyPr vert="horz" tIns="0" rIns="14336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44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18201" y="2531262"/>
            <a:ext cx="6158299" cy="1374087"/>
          </a:xfrm>
        </p:spPr>
        <p:txBody>
          <a:bodyPr lIns="0" rIns="14336"/>
          <a:lstStyle>
            <a:lvl1pPr marL="0" marR="35841" indent="0" algn="r">
              <a:buNone/>
              <a:defRPr>
                <a:solidFill>
                  <a:schemeClr val="tx1"/>
                </a:solidFill>
              </a:defRPr>
            </a:lvl1pPr>
            <a:lvl2pPr marL="358402" indent="0" algn="ctr">
              <a:buNone/>
            </a:lvl2pPr>
            <a:lvl3pPr marL="716803" indent="0" algn="ctr">
              <a:buNone/>
            </a:lvl3pPr>
            <a:lvl4pPr marL="1075205" indent="0" algn="ctr">
              <a:buNone/>
            </a:lvl4pPr>
            <a:lvl5pPr marL="1433608" indent="0" algn="ctr">
              <a:buNone/>
            </a:lvl5pPr>
            <a:lvl6pPr marL="1792009" indent="0" algn="ctr">
              <a:buNone/>
            </a:lvl6pPr>
            <a:lvl7pPr marL="2150411" indent="0" algn="ctr">
              <a:buNone/>
            </a:lvl7pPr>
            <a:lvl8pPr marL="2508813" indent="0" algn="ctr">
              <a:buNone/>
            </a:lvl8pPr>
            <a:lvl9pPr marL="2867214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1AF1-8E6E-429D-8910-48D22CA9F97E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84C8-8432-4463-837B-6F1AFDA2032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1AF1-8E6E-429D-8910-48D22CA9F97E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84C8-8432-4463-837B-6F1AFDA2032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197634" y="716917"/>
            <a:ext cx="1613059" cy="4086167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8457" y="716917"/>
            <a:ext cx="4719690" cy="4086167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1AF1-8E6E-429D-8910-48D22CA9F97E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84C8-8432-4463-837B-6F1AFDA2032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1AF1-8E6E-429D-8910-48D22CA9F97E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84C8-8432-4463-837B-6F1AFDA2032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809" y="1032359"/>
            <a:ext cx="6093778" cy="1068203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44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5809" y="2120533"/>
            <a:ext cx="6093778" cy="1183656"/>
          </a:xfrm>
        </p:spPr>
        <p:txBody>
          <a:bodyPr lIns="35841" rIns="35841" anchor="t"/>
          <a:lstStyle>
            <a:lvl1pPr marL="0" indent="0">
              <a:buNone/>
              <a:defRPr sz="1700">
                <a:solidFill>
                  <a:schemeClr val="tx1"/>
                </a:solidFill>
              </a:defRPr>
            </a:lvl1pPr>
            <a:lvl2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1AF1-8E6E-429D-8910-48D22CA9F97E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84C8-8432-4463-837B-6F1AFDA2032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459" y="552025"/>
            <a:ext cx="6452235" cy="89614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8458" y="1505400"/>
            <a:ext cx="3166374" cy="3477038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44319" y="1505400"/>
            <a:ext cx="3166374" cy="3477038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1AF1-8E6E-429D-8910-48D22CA9F97E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84C8-8432-4463-837B-6F1AFDA2032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459" y="552025"/>
            <a:ext cx="6452235" cy="896144"/>
          </a:xfrm>
        </p:spPr>
        <p:txBody>
          <a:bodyPr tIns="35841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8458" y="1454566"/>
            <a:ext cx="3167620" cy="516950"/>
          </a:xfrm>
        </p:spPr>
        <p:txBody>
          <a:bodyPr lIns="35841" tIns="0" rIns="35841" bIns="0" anchor="ctr">
            <a:noAutofit/>
          </a:bodyPr>
          <a:lstStyle>
            <a:lvl1pPr marL="0" indent="0">
              <a:buNone/>
              <a:defRPr sz="1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600" b="1"/>
            </a:lvl2pPr>
            <a:lvl3pPr>
              <a:buNone/>
              <a:defRPr sz="1400" b="1"/>
            </a:lvl3pPr>
            <a:lvl4pPr>
              <a:buNone/>
              <a:defRPr sz="1300" b="1"/>
            </a:lvl4pPr>
            <a:lvl5pPr>
              <a:buNone/>
              <a:defRPr sz="13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3641830" y="1458104"/>
            <a:ext cx="3168864" cy="513415"/>
          </a:xfrm>
        </p:spPr>
        <p:txBody>
          <a:bodyPr lIns="35841" tIns="0" rIns="35841" bIns="0" anchor="ctr"/>
          <a:lstStyle>
            <a:lvl1pPr marL="0" indent="0">
              <a:buNone/>
              <a:defRPr sz="1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600" b="1"/>
            </a:lvl2pPr>
            <a:lvl3pPr>
              <a:buNone/>
              <a:defRPr sz="1400" b="1"/>
            </a:lvl3pPr>
            <a:lvl4pPr>
              <a:buNone/>
              <a:defRPr sz="1300" b="1"/>
            </a:lvl4pPr>
            <a:lvl5pPr>
              <a:buNone/>
              <a:defRPr sz="13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58458" y="1971516"/>
            <a:ext cx="3167620" cy="3015152"/>
          </a:xfrm>
        </p:spPr>
        <p:txBody>
          <a:bodyPr tIns="0"/>
          <a:lstStyle>
            <a:lvl1pPr>
              <a:defRPr sz="17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641830" y="1971516"/>
            <a:ext cx="3168864" cy="3015152"/>
          </a:xfrm>
        </p:spPr>
        <p:txBody>
          <a:bodyPr tIns="0"/>
          <a:lstStyle>
            <a:lvl1pPr>
              <a:defRPr sz="17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1AF1-8E6E-429D-8910-48D22CA9F97E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84C8-8432-4463-837B-6F1AFDA2032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457" y="552025"/>
            <a:ext cx="6511978" cy="896144"/>
          </a:xfrm>
        </p:spPr>
        <p:txBody>
          <a:bodyPr vert="horz" tIns="35841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39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1AF1-8E6E-429D-8910-48D22CA9F97E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84C8-8432-4463-837B-6F1AFDA2032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1AF1-8E6E-429D-8910-48D22CA9F97E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84C8-8432-4463-837B-6F1AFDA2032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687" y="403266"/>
            <a:ext cx="2150745" cy="91108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7687" y="1314345"/>
            <a:ext cx="2150745" cy="3584575"/>
          </a:xfrm>
        </p:spPr>
        <p:txBody>
          <a:bodyPr lIns="14336" rIns="14336"/>
          <a:lstStyle>
            <a:lvl1pPr marL="0" indent="0" algn="l">
              <a:buNone/>
              <a:defRPr sz="1100"/>
            </a:lvl1pPr>
            <a:lvl2pPr indent="0" algn="l">
              <a:buNone/>
              <a:defRPr sz="900"/>
            </a:lvl2pPr>
            <a:lvl3pPr indent="0" algn="l">
              <a:buNone/>
              <a:defRPr sz="800"/>
            </a:lvl3pPr>
            <a:lvl4pPr indent="0" algn="l">
              <a:buNone/>
              <a:defRPr sz="700"/>
            </a:lvl4pPr>
            <a:lvl5pPr indent="0" algn="l">
              <a:buNone/>
              <a:defRPr sz="7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802939" y="1314345"/>
            <a:ext cx="4007754" cy="3584575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4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1AF1-8E6E-429D-8910-48D22CA9F97E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84C8-8432-4463-837B-6F1AFDA2032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2482038" y="868763"/>
            <a:ext cx="4122261" cy="3226118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6275464" y="4202209"/>
            <a:ext cx="121876" cy="121876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943" y="922800"/>
            <a:ext cx="1734935" cy="1240819"/>
          </a:xfrm>
        </p:spPr>
        <p:txBody>
          <a:bodyPr vert="horz" lIns="35841" tIns="35841" rIns="35841" bIns="35841" anchor="b"/>
          <a:lstStyle>
            <a:lvl1pPr algn="l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7945" y="2217847"/>
            <a:ext cx="1732545" cy="1708648"/>
          </a:xfrm>
        </p:spPr>
        <p:txBody>
          <a:bodyPr lIns="50176" rIns="35841" bIns="35841" anchor="t"/>
          <a:lstStyle>
            <a:lvl1pPr marL="0" indent="0" algn="l">
              <a:spcBef>
                <a:spcPts val="196"/>
              </a:spcBef>
              <a:buFontTx/>
              <a:buNone/>
              <a:defRPr sz="10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1AF1-8E6E-429D-8910-48D22CA9F97E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332751" y="4983557"/>
            <a:ext cx="477943" cy="286268"/>
          </a:xfrm>
        </p:spPr>
        <p:txBody>
          <a:bodyPr/>
          <a:lstStyle/>
          <a:p>
            <a:fld id="{161384C8-8432-4463-837B-6F1AFDA2032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2732958" y="940456"/>
            <a:ext cx="3620421" cy="3082735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25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7467" y="4560377"/>
            <a:ext cx="7184086" cy="81648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1680" tIns="35841" rIns="71680" bIns="35841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3435219" y="4876518"/>
            <a:ext cx="3733932" cy="50034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1680" tIns="35841" rIns="71680" bIns="35841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7467" y="-5600"/>
            <a:ext cx="7184086" cy="81648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1680" tIns="35841" rIns="71680" bIns="35841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3435219" y="-5599"/>
            <a:ext cx="3733932" cy="50034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1680" tIns="35841" rIns="71680" bIns="35841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58459" y="552025"/>
            <a:ext cx="6452235" cy="896144"/>
          </a:xfrm>
          <a:prstGeom prst="rect">
            <a:avLst/>
          </a:prstGeom>
        </p:spPr>
        <p:txBody>
          <a:bodyPr vert="horz" lIns="0" tIns="35841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358459" y="1517470"/>
            <a:ext cx="6452235" cy="3441192"/>
          </a:xfrm>
          <a:prstGeom prst="rect">
            <a:avLst/>
          </a:prstGeom>
        </p:spPr>
        <p:txBody>
          <a:bodyPr vert="horz" lIns="71680" tIns="35841" rIns="71680" bIns="35841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358457" y="4983557"/>
            <a:ext cx="1672803" cy="28626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9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EC91AF1-8E6E-429D-8910-48D22CA9F97E}" type="datetimeFigureOut">
              <a:rPr lang="uk-UA" smtClean="0"/>
              <a:pPr/>
              <a:t>02.04.2013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091002" y="4983557"/>
            <a:ext cx="2628688" cy="28626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9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6213264" y="4983557"/>
            <a:ext cx="597429" cy="286268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9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61384C8-8432-4463-837B-6F1AFDA20325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4909" y="158693"/>
            <a:ext cx="7197805" cy="50901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9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15041" indent="-215041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1762" indent="-193537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716803" indent="-193537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31844" indent="-164865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46885" indent="-164865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361927" indent="-16486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505288" indent="-143361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3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20329" indent="-143361" algn="l" rtl="0" eaLnBrk="1" latinLnBrk="0" hangingPunct="1">
        <a:spcBef>
          <a:spcPct val="20000"/>
        </a:spcBef>
        <a:buClr>
          <a:schemeClr val="tx2"/>
        </a:buClr>
        <a:buChar char="•"/>
        <a:defRPr kumimoji="0"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35370" indent="-143361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1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5840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71680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7520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4336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920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15041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50881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86721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4.jpeg" Type="http://schemas.openxmlformats.org/officeDocument/2006/relationships/image"/></Relationships>
</file>

<file path=ppt/slides/_rels/slide10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21.png" Type="http://schemas.openxmlformats.org/officeDocument/2006/relationships/image"/><Relationship Id="rId5" Target="../media/image20.png" Type="http://schemas.openxmlformats.org/officeDocument/2006/relationships/image"/><Relationship Id="rId4" Target="../media/image19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22.pn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4.png" Type="http://schemas.openxmlformats.org/officeDocument/2006/relationships/image"/><Relationship Id="rId4" Target="../media/image23.pn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24.pn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7.jpeg" Type="http://schemas.openxmlformats.org/officeDocument/2006/relationships/image"/><Relationship Id="rId4" Target="../media/image26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8.jpeg" Type="http://schemas.openxmlformats.org/officeDocument/2006/relationships/image"/><Relationship Id="rId4" Target="../media/image27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9.jpeg" Type="http://schemas.openxmlformats.org/officeDocument/2006/relationships/image"/></Relationships>
</file>

<file path=ppt/slides/_rels/slide16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1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8.jpeg" Type="http://schemas.openxmlformats.org/officeDocument/2006/relationships/image"/><Relationship Id="rId4" Target="../media/image7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0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2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8.png" Type="http://schemas.openxmlformats.org/officeDocument/2006/relationships/image"/><Relationship Id="rId5" Target="../media/image17.png" Type="http://schemas.openxmlformats.org/officeDocument/2006/relationships/image"/><Relationship Id="rId4" Target="../media/image6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7169150" cy="537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68002" y="672095"/>
            <a:ext cx="4872816" cy="127271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endParaRPr lang="uk-UA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r>
              <a:rPr lang="uk-UA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ПОЛІЧИ   ЗА    ХВИЛИНУ!</a:t>
            </a:r>
            <a:r>
              <a:rPr lang="uk-UA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5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2839" y="1400217"/>
            <a:ext cx="896151" cy="1008169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688425" y="4088668"/>
            <a:ext cx="2296384" cy="9341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uk-UA" sz="5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uk-UA" sz="5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5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sz="5600" b="1" dirty="0" smtClean="0">
                <a:solidFill>
                  <a:srgbClr val="A0207E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5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uk-UA" sz="5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002" y="168010"/>
            <a:ext cx="4872816" cy="121115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uk-UA" sz="1800" b="1" dirty="0" err="1" smtClean="0">
                <a:solidFill>
                  <a:srgbClr val="0000FF"/>
                </a:solidFill>
              </a:rPr>
              <a:t>Довгополюк</a:t>
            </a:r>
            <a:r>
              <a:rPr lang="uk-UA" sz="1800" b="1" dirty="0" smtClean="0">
                <a:solidFill>
                  <a:srgbClr val="0000FF"/>
                </a:solidFill>
              </a:rPr>
              <a:t>  Н.  С.</a:t>
            </a:r>
            <a:endParaRPr lang="uk-UA" sz="1800" b="1" dirty="0" smtClean="0">
              <a:solidFill>
                <a:srgbClr val="0000FF"/>
              </a:solidFill>
            </a:endParaRPr>
          </a:p>
          <a:p>
            <a:pPr algn="ctr"/>
            <a:r>
              <a:rPr lang="uk-UA" sz="2800" b="1" i="1" u="sng" dirty="0" smtClean="0">
                <a:solidFill>
                  <a:srgbClr val="A0207E"/>
                </a:solidFill>
              </a:rPr>
              <a:t>ЦІКАВА     МАТЕМАТИКА</a:t>
            </a:r>
            <a:endParaRPr lang="en-US" sz="2800" b="1" i="1" u="sng" dirty="0" smtClean="0">
              <a:solidFill>
                <a:srgbClr val="A0207E"/>
              </a:solidFill>
            </a:endParaRPr>
          </a:p>
          <a:p>
            <a:pPr algn="ctr"/>
            <a:r>
              <a:rPr lang="uk-UA" sz="2800" b="1" i="1" dirty="0" smtClean="0">
                <a:solidFill>
                  <a:srgbClr val="A0207E"/>
                </a:solidFill>
              </a:rPr>
              <a:t>Книга-тренажер</a:t>
            </a:r>
            <a:endParaRPr lang="uk-UA" sz="2800" b="1" i="1" dirty="0">
              <a:solidFill>
                <a:srgbClr val="A0207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2088" y="2184347"/>
            <a:ext cx="6497063" cy="2780816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ЦІКАВІ   ЗАДАЧІ</a:t>
            </a:r>
          </a:p>
          <a:p>
            <a:pPr>
              <a:buFont typeface="Wingdings" pitchFamily="2" charset="2"/>
              <a:buChar char="Ø"/>
            </a:pPr>
            <a:r>
              <a:rPr lang="uk-UA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НЕСТАНДАРТНІ   ВПРАВИ</a:t>
            </a:r>
          </a:p>
          <a:p>
            <a:pPr>
              <a:buFont typeface="Wingdings" pitchFamily="2" charset="2"/>
              <a:buChar char="Ø"/>
            </a:pPr>
            <a:r>
              <a:rPr lang="uk-UA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ЗАВДАННЯ   ПІДВИЩЕНОЇ   СКЛАДНОСТІ</a:t>
            </a:r>
          </a:p>
          <a:p>
            <a:pPr>
              <a:buFont typeface="Wingdings" pitchFamily="2" charset="2"/>
              <a:buChar char="Ø"/>
            </a:pPr>
            <a:r>
              <a:rPr lang="uk-UA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ТВОРЧІ ЗАВДАННЯ</a:t>
            </a:r>
            <a:endParaRPr lang="uk-UA" sz="2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uk-UA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12230" y="3640591"/>
            <a:ext cx="1120188" cy="84014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7169150" cy="537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 rot="10800000" flipV="1">
            <a:off x="1232181" y="288305"/>
            <a:ext cx="2912488" cy="4109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ПЕРЕВІР СЕБЕ!</a:t>
            </a:r>
            <a:endParaRPr lang="uk-UA" sz="2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336033" y="224020"/>
            <a:ext cx="672113" cy="784131"/>
          </a:xfrm>
          <a:prstGeom prst="downArrow">
            <a:avLst/>
          </a:prstGeom>
          <a:ln>
            <a:solidFill>
              <a:srgbClr val="00B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51" y="1064159"/>
            <a:ext cx="3429024" cy="2464413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8889" y="1331109"/>
            <a:ext cx="3062135" cy="2464413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941369" y="831044"/>
            <a:ext cx="2500330" cy="580213"/>
          </a:xfrm>
          <a:prstGeom prst="rect">
            <a:avLst/>
          </a:prstGeom>
          <a:solidFill>
            <a:schemeClr val="bg1"/>
          </a:solidFill>
        </p:spPr>
        <p:txBody>
          <a:bodyPr wrap="square" lIns="71680" tIns="35841" rIns="71680" bIns="35841" rtlCol="0">
            <a:spAutoFit/>
          </a:bodyPr>
          <a:lstStyle/>
          <a:p>
            <a:r>
              <a:rPr lang="uk-UA" sz="1900" b="1" i="1" dirty="0" smtClean="0">
                <a:solidFill>
                  <a:srgbClr val="002060"/>
                </a:solidFill>
              </a:rPr>
              <a:t> х + </a:t>
            </a:r>
            <a:r>
              <a:rPr lang="uk-UA" sz="1900" b="1" dirty="0" smtClean="0">
                <a:solidFill>
                  <a:srgbClr val="002060"/>
                </a:solidFill>
              </a:rPr>
              <a:t>18936 = 342541</a:t>
            </a:r>
          </a:p>
          <a:p>
            <a:endParaRPr lang="uk-UA" dirty="0"/>
          </a:p>
        </p:txBody>
      </p:sp>
      <p:sp>
        <p:nvSpPr>
          <p:cNvPr id="11" name="TextBox 10"/>
          <p:cNvSpPr txBox="1"/>
          <p:nvPr/>
        </p:nvSpPr>
        <p:spPr>
          <a:xfrm>
            <a:off x="941369" y="1116795"/>
            <a:ext cx="2500330" cy="364770"/>
          </a:xfrm>
          <a:prstGeom prst="rect">
            <a:avLst/>
          </a:prstGeom>
          <a:solidFill>
            <a:schemeClr val="bg1"/>
          </a:solidFill>
        </p:spPr>
        <p:txBody>
          <a:bodyPr wrap="square" lIns="71680" tIns="35841" rIns="71680" bIns="35841" rtlCol="0">
            <a:spAutoFit/>
          </a:bodyPr>
          <a:lstStyle/>
          <a:p>
            <a:r>
              <a:rPr lang="uk-UA" sz="1900" b="1" i="1" dirty="0" smtClean="0">
                <a:solidFill>
                  <a:srgbClr val="002060"/>
                </a:solidFill>
              </a:rPr>
              <a:t> х</a:t>
            </a:r>
            <a:r>
              <a:rPr lang="uk-UA" sz="1900" b="1" dirty="0" smtClean="0">
                <a:solidFill>
                  <a:srgbClr val="002060"/>
                </a:solidFill>
              </a:rPr>
              <a:t> = 342541 -- 18936</a:t>
            </a:r>
            <a:endParaRPr lang="uk-UA" sz="19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1369" y="1402547"/>
            <a:ext cx="2500330" cy="364770"/>
          </a:xfrm>
          <a:prstGeom prst="rect">
            <a:avLst/>
          </a:prstGeom>
          <a:solidFill>
            <a:schemeClr val="bg1"/>
          </a:solidFill>
        </p:spPr>
        <p:txBody>
          <a:bodyPr wrap="square" lIns="71680" tIns="35841" rIns="71680" bIns="35841" rtlCol="0">
            <a:spAutoFit/>
          </a:bodyPr>
          <a:lstStyle/>
          <a:p>
            <a:r>
              <a:rPr lang="en-US" sz="1900" b="1" i="1" dirty="0" smtClean="0">
                <a:solidFill>
                  <a:srgbClr val="002060"/>
                </a:solidFill>
              </a:rPr>
              <a:t> </a:t>
            </a:r>
            <a:r>
              <a:rPr lang="uk-UA" sz="1900" b="1" i="1" dirty="0" smtClean="0">
                <a:solidFill>
                  <a:srgbClr val="002060"/>
                </a:solidFill>
              </a:rPr>
              <a:t>х</a:t>
            </a:r>
            <a:r>
              <a:rPr lang="uk-UA" sz="1900" b="1" dirty="0" smtClean="0">
                <a:solidFill>
                  <a:srgbClr val="002060"/>
                </a:solidFill>
              </a:rPr>
              <a:t> =  323605</a:t>
            </a:r>
            <a:endParaRPr lang="uk-UA" sz="1900" b="1" dirty="0">
              <a:solidFill>
                <a:srgbClr val="002060"/>
              </a:solidFill>
            </a:endParaRPr>
          </a:p>
        </p:txBody>
      </p:sp>
      <p:sp>
        <p:nvSpPr>
          <p:cNvPr id="13" name="Минус 12"/>
          <p:cNvSpPr/>
          <p:nvPr/>
        </p:nvSpPr>
        <p:spPr>
          <a:xfrm flipV="1">
            <a:off x="655617" y="1688299"/>
            <a:ext cx="2928958" cy="142876"/>
          </a:xfrm>
          <a:prstGeom prst="mathMinus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2274" y="3696602"/>
            <a:ext cx="1496744" cy="113126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4648755" y="1288198"/>
            <a:ext cx="2031238" cy="1318877"/>
          </a:xfrm>
          <a:prstGeom prst="rect">
            <a:avLst/>
          </a:prstGeom>
          <a:solidFill>
            <a:schemeClr val="bg1"/>
          </a:solidFill>
        </p:spPr>
        <p:txBody>
          <a:bodyPr wrap="square" lIns="71680" tIns="35841" rIns="71680" bIns="35841" rtlCol="0">
            <a:spAutoFit/>
          </a:bodyPr>
          <a:lstStyle/>
          <a:p>
            <a:r>
              <a:rPr lang="uk-UA" sz="1900" b="1" dirty="0" smtClean="0">
                <a:solidFill>
                  <a:srgbClr val="002060"/>
                </a:solidFill>
              </a:rPr>
              <a:t>30743 – </a:t>
            </a:r>
            <a:r>
              <a:rPr lang="uk-UA" sz="1900" b="1" i="1" dirty="0" smtClean="0">
                <a:solidFill>
                  <a:srgbClr val="002060"/>
                </a:solidFill>
              </a:rPr>
              <a:t>х</a:t>
            </a:r>
            <a:r>
              <a:rPr lang="uk-UA" sz="1900" b="1" dirty="0" smtClean="0">
                <a:solidFill>
                  <a:srgbClr val="002060"/>
                </a:solidFill>
              </a:rPr>
              <a:t> = 27648</a:t>
            </a:r>
          </a:p>
          <a:p>
            <a:r>
              <a:rPr lang="uk-UA" sz="1900" b="1" i="1" dirty="0" smtClean="0">
                <a:solidFill>
                  <a:srgbClr val="002060"/>
                </a:solidFill>
              </a:rPr>
              <a:t>х</a:t>
            </a:r>
            <a:r>
              <a:rPr lang="uk-UA" sz="1900" b="1" dirty="0" smtClean="0">
                <a:solidFill>
                  <a:srgbClr val="002060"/>
                </a:solidFill>
              </a:rPr>
              <a:t> = 30743 – 27648</a:t>
            </a:r>
          </a:p>
          <a:p>
            <a:r>
              <a:rPr lang="uk-UA" sz="1900" b="1" i="1" dirty="0" smtClean="0">
                <a:solidFill>
                  <a:srgbClr val="002060"/>
                </a:solidFill>
              </a:rPr>
              <a:t>х</a:t>
            </a:r>
            <a:r>
              <a:rPr lang="uk-UA" sz="1900" b="1" dirty="0" smtClean="0">
                <a:solidFill>
                  <a:srgbClr val="002060"/>
                </a:solidFill>
              </a:rPr>
              <a:t> = 3095</a:t>
            </a:r>
          </a:p>
          <a:p>
            <a:endParaRPr lang="uk-UA" sz="800" b="1" dirty="0" smtClean="0">
              <a:solidFill>
                <a:srgbClr val="002060"/>
              </a:solidFill>
            </a:endParaRPr>
          </a:p>
          <a:p>
            <a:r>
              <a:rPr lang="uk-UA" sz="1600" b="1" dirty="0" smtClean="0">
                <a:solidFill>
                  <a:srgbClr val="002060"/>
                </a:solidFill>
              </a:rPr>
              <a:t>30743 – </a:t>
            </a:r>
            <a:r>
              <a:rPr lang="en-US" sz="1600" b="1" dirty="0" smtClean="0">
                <a:solidFill>
                  <a:srgbClr val="002060"/>
                </a:solidFill>
              </a:rPr>
              <a:t>3095</a:t>
            </a:r>
            <a:r>
              <a:rPr lang="uk-UA" sz="1600" b="1" dirty="0" smtClean="0">
                <a:solidFill>
                  <a:srgbClr val="002060"/>
                </a:solidFill>
              </a:rPr>
              <a:t> = 27648 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8" name="Минус 17"/>
          <p:cNvSpPr/>
          <p:nvPr/>
        </p:nvSpPr>
        <p:spPr>
          <a:xfrm flipV="1">
            <a:off x="4312697" y="2184348"/>
            <a:ext cx="2688450" cy="112019"/>
          </a:xfrm>
          <a:prstGeom prst="mathMinus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2559" y="3920639"/>
            <a:ext cx="2394863" cy="503269"/>
          </a:xfrm>
          <a:prstGeom prst="rect">
            <a:avLst/>
          </a:prstGeom>
          <a:noFill/>
        </p:spPr>
        <p:txBody>
          <a:bodyPr wrap="none" lIns="71680" tIns="35841" rIns="71680" bIns="35841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МОЛОДЕЦЬ!</a:t>
            </a:r>
            <a:endParaRPr lang="uk-UA" sz="28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12463" y="3080498"/>
            <a:ext cx="672113" cy="457103"/>
          </a:xfrm>
          <a:prstGeom prst="rect">
            <a:avLst/>
          </a:prstGeom>
          <a:solidFill>
            <a:srgbClr val="3399FF"/>
          </a:solidFill>
        </p:spPr>
        <p:txBody>
          <a:bodyPr wrap="square" lIns="71680" tIns="35841" rIns="71680" bIns="35841" rtlCol="0">
            <a:spAutoFit/>
          </a:bodyPr>
          <a:lstStyle/>
          <a:p>
            <a:endParaRPr lang="uk-UA" sz="2500" dirty="0"/>
          </a:p>
        </p:txBody>
      </p:sp>
      <p:sp>
        <p:nvSpPr>
          <p:cNvPr id="22" name="TextBox 21"/>
          <p:cNvSpPr txBox="1"/>
          <p:nvPr/>
        </p:nvSpPr>
        <p:spPr>
          <a:xfrm>
            <a:off x="6227781" y="3259935"/>
            <a:ext cx="672113" cy="457103"/>
          </a:xfrm>
          <a:prstGeom prst="rect">
            <a:avLst/>
          </a:prstGeom>
          <a:solidFill>
            <a:srgbClr val="3399FF"/>
          </a:solidFill>
        </p:spPr>
        <p:txBody>
          <a:bodyPr wrap="square" lIns="71680" tIns="35841" rIns="71680" bIns="35841" rtlCol="0">
            <a:spAutoFit/>
          </a:bodyPr>
          <a:lstStyle/>
          <a:p>
            <a:endParaRPr lang="uk-UA" sz="2500" dirty="0"/>
          </a:p>
        </p:txBody>
      </p:sp>
      <p:sp>
        <p:nvSpPr>
          <p:cNvPr id="23" name="TextBox 22"/>
          <p:cNvSpPr txBox="1"/>
          <p:nvPr/>
        </p:nvSpPr>
        <p:spPr>
          <a:xfrm>
            <a:off x="941369" y="1759737"/>
            <a:ext cx="249069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600" b="1" dirty="0" smtClean="0">
                <a:solidFill>
                  <a:srgbClr val="002060"/>
                </a:solidFill>
              </a:rPr>
              <a:t>323605 + 18936 = 342541</a:t>
            </a:r>
          </a:p>
        </p:txBody>
      </p:sp>
      <p:pic>
        <p:nvPicPr>
          <p:cNvPr id="24" name="Рисунок 23" descr="синий корабль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12873" y="2402679"/>
            <a:ext cx="857900" cy="818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кораблик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99021" y="2616993"/>
            <a:ext cx="882406" cy="9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7169150" cy="53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Рисунок 3" descr="грузовик машина 3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051" y="896133"/>
            <a:ext cx="596052" cy="354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4" descr="грузовик машина 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052" y="1344207"/>
            <a:ext cx="672125" cy="40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5" descr="грузовик машина 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041" y="1792283"/>
            <a:ext cx="690099" cy="410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1008144" y="672094"/>
            <a:ext cx="728123" cy="718713"/>
          </a:xfrm>
          <a:prstGeom prst="rect">
            <a:avLst/>
          </a:prstGeom>
          <a:noFill/>
        </p:spPr>
        <p:txBody>
          <a:bodyPr wrap="square" lIns="71680" tIns="35841" rIns="71680" bIns="35841">
            <a:spAutoFit/>
          </a:bodyPr>
          <a:lstStyle/>
          <a:p>
            <a:pPr>
              <a:defRPr/>
            </a:pPr>
            <a:r>
              <a:rPr lang="ru-RU" sz="4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?</a:t>
            </a:r>
            <a:endParaRPr lang="uk-UA" sz="42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76173" y="1176178"/>
            <a:ext cx="672113" cy="718713"/>
          </a:xfrm>
          <a:prstGeom prst="rect">
            <a:avLst/>
          </a:prstGeom>
          <a:noFill/>
        </p:spPr>
        <p:txBody>
          <a:bodyPr wrap="square" lIns="71680" tIns="35841" rIns="71680" bIns="35841">
            <a:spAutoFit/>
          </a:bodyPr>
          <a:lstStyle/>
          <a:p>
            <a:pPr>
              <a:defRPr/>
            </a:pPr>
            <a:r>
              <a:rPr lang="ru-RU" sz="4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?</a:t>
            </a:r>
            <a:endParaRPr lang="uk-UA" sz="42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76174" y="1680264"/>
            <a:ext cx="616103" cy="718713"/>
          </a:xfrm>
          <a:prstGeom prst="rect">
            <a:avLst/>
          </a:prstGeom>
          <a:noFill/>
        </p:spPr>
        <p:txBody>
          <a:bodyPr wrap="square" lIns="71680" tIns="35841" rIns="71680" bIns="35841">
            <a:spAutoFit/>
          </a:bodyPr>
          <a:lstStyle/>
          <a:p>
            <a:pPr>
              <a:defRPr/>
            </a:pPr>
            <a:r>
              <a:rPr lang="ru-RU" sz="42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?</a:t>
            </a:r>
            <a:endParaRPr lang="uk-UA" sz="42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Правая фигурная скобка 21"/>
          <p:cNvSpPr/>
          <p:nvPr/>
        </p:nvSpPr>
        <p:spPr>
          <a:xfrm>
            <a:off x="1624249" y="840123"/>
            <a:ext cx="280049" cy="952159"/>
          </a:xfrm>
          <a:prstGeom prst="rightBrace">
            <a:avLst>
              <a:gd name="adj1" fmla="val 33268"/>
              <a:gd name="adj2" fmla="val 50000"/>
            </a:avLst>
          </a:prstGeom>
          <a:ln w="76200">
            <a:solidFill>
              <a:srgbClr val="0000C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71680" tIns="35841" rIns="71680" bIns="35841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3" name="Правая фигурная скобка 22"/>
          <p:cNvSpPr/>
          <p:nvPr/>
        </p:nvSpPr>
        <p:spPr>
          <a:xfrm>
            <a:off x="2016314" y="1512234"/>
            <a:ext cx="259193" cy="728122"/>
          </a:xfrm>
          <a:prstGeom prst="rightBrace">
            <a:avLst>
              <a:gd name="adj1" fmla="val 33268"/>
              <a:gd name="adj2" fmla="val 50000"/>
            </a:avLst>
          </a:prstGeom>
          <a:ln w="76200">
            <a:solidFill>
              <a:srgbClr val="0000C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71680" tIns="35841" rIns="71680" bIns="35841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4" name="Правая фигурная скобка 23"/>
          <p:cNvSpPr/>
          <p:nvPr/>
        </p:nvSpPr>
        <p:spPr>
          <a:xfrm>
            <a:off x="3472557" y="840123"/>
            <a:ext cx="448061" cy="1512253"/>
          </a:xfrm>
          <a:prstGeom prst="rightBrace">
            <a:avLst>
              <a:gd name="adj1" fmla="val 33268"/>
              <a:gd name="adj2" fmla="val 50000"/>
            </a:avLst>
          </a:prstGeom>
          <a:ln w="76200">
            <a:solidFill>
              <a:srgbClr val="0000C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71680" tIns="35841" rIns="71680" bIns="35841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25" name="TextBox 24"/>
          <p:cNvSpPr txBox="1"/>
          <p:nvPr/>
        </p:nvSpPr>
        <p:spPr>
          <a:xfrm>
            <a:off x="1960304" y="1120169"/>
            <a:ext cx="1568263" cy="410936"/>
          </a:xfrm>
          <a:prstGeom prst="rect">
            <a:avLst/>
          </a:prstGeom>
          <a:noFill/>
        </p:spPr>
        <p:txBody>
          <a:bodyPr wrap="square" lIns="71680" tIns="35841" rIns="71680" bIns="35841">
            <a:spAutoFit/>
          </a:bodyPr>
          <a:lstStyle/>
          <a:p>
            <a:pPr>
              <a:defRPr/>
            </a:pPr>
            <a:r>
              <a:rPr lang="ru-RU" sz="2200" dirty="0" smtClean="0">
                <a:ln>
                  <a:solidFill>
                    <a:sysClr val="windowText" lastClr="000000"/>
                  </a:solidFill>
                </a:ln>
                <a:solidFill>
                  <a:srgbClr val="008600"/>
                </a:solidFill>
                <a:latin typeface="Arial Black" pitchFamily="34" charset="0"/>
              </a:rPr>
              <a:t>7470 кг</a:t>
            </a:r>
            <a:endParaRPr lang="uk-UA" sz="2200" dirty="0">
              <a:ln>
                <a:solidFill>
                  <a:sysClr val="windowText" lastClr="000000"/>
                </a:solidFill>
              </a:ln>
              <a:solidFill>
                <a:srgbClr val="008600"/>
              </a:solidFill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52370" y="1624253"/>
            <a:ext cx="1568263" cy="410936"/>
          </a:xfrm>
          <a:prstGeom prst="rect">
            <a:avLst/>
          </a:prstGeom>
          <a:noFill/>
        </p:spPr>
        <p:txBody>
          <a:bodyPr wrap="square" lIns="71680" tIns="35841" rIns="71680" bIns="35841">
            <a:spAutoFit/>
          </a:bodyPr>
          <a:lstStyle/>
          <a:p>
            <a:pPr>
              <a:defRPr/>
            </a:pPr>
            <a:r>
              <a:rPr lang="ru-RU" sz="2200" dirty="0" smtClean="0">
                <a:ln>
                  <a:solidFill>
                    <a:sysClr val="windowText" lastClr="000000"/>
                  </a:solidFill>
                </a:ln>
                <a:solidFill>
                  <a:srgbClr val="008600"/>
                </a:solidFill>
                <a:latin typeface="Arial Black" pitchFamily="34" charset="0"/>
              </a:rPr>
              <a:t>8380 кг</a:t>
            </a:r>
            <a:endParaRPr lang="uk-UA" sz="2200" dirty="0">
              <a:ln>
                <a:solidFill>
                  <a:sysClr val="windowText" lastClr="000000"/>
                </a:solidFill>
              </a:ln>
              <a:solidFill>
                <a:srgbClr val="008600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32652" y="1400218"/>
            <a:ext cx="2128330" cy="457103"/>
          </a:xfrm>
          <a:prstGeom prst="rect">
            <a:avLst/>
          </a:prstGeom>
          <a:solidFill>
            <a:schemeClr val="bg1"/>
          </a:solidFill>
        </p:spPr>
        <p:txBody>
          <a:bodyPr wrap="square" lIns="71680" tIns="35841" rIns="71680" bIns="35841">
            <a:spAutoFit/>
          </a:bodyPr>
          <a:lstStyle/>
          <a:p>
            <a:pPr>
              <a:defRPr/>
            </a:pPr>
            <a:r>
              <a:rPr lang="ru-RU" sz="2500" dirty="0" smtClean="0">
                <a:ln>
                  <a:solidFill>
                    <a:sysClr val="windowText" lastClr="000000"/>
                  </a:solidFill>
                </a:ln>
                <a:solidFill>
                  <a:srgbClr val="FF0066"/>
                </a:solidFill>
                <a:latin typeface="Arial Black" pitchFamily="34" charset="0"/>
              </a:rPr>
              <a:t>12670 </a:t>
            </a:r>
            <a:r>
              <a:rPr lang="ru-RU" sz="2500" dirty="0">
                <a:ln>
                  <a:solidFill>
                    <a:sysClr val="windowText" lastClr="000000"/>
                  </a:solidFill>
                </a:ln>
                <a:solidFill>
                  <a:srgbClr val="FF0066"/>
                </a:solidFill>
                <a:latin typeface="Arial Black" pitchFamily="34" charset="0"/>
              </a:rPr>
              <a:t>кг</a:t>
            </a:r>
            <a:endParaRPr lang="uk-UA" sz="2500" dirty="0">
              <a:ln>
                <a:solidFill>
                  <a:sysClr val="windowText" lastClr="000000"/>
                </a:solidFill>
              </a:ln>
              <a:solidFill>
                <a:srgbClr val="FF0066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 rot="10800000" flipV="1">
            <a:off x="168004" y="223481"/>
            <a:ext cx="5544927" cy="58021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1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ЗА МАЛЮНКОМ  СКЛАДИ ЗАДАЧУ ПРО ПІСОК ТА </a:t>
            </a:r>
            <a:r>
              <a:rPr lang="uk-UA" sz="1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en-US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ЯЖИ   ЇЇ</a:t>
            </a:r>
            <a:endParaRPr lang="uk-UA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Блок-схема: процесс 28"/>
          <p:cNvSpPr/>
          <p:nvPr/>
        </p:nvSpPr>
        <p:spPr>
          <a:xfrm>
            <a:off x="1624247" y="2464395"/>
            <a:ext cx="4480750" cy="1568263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0" name="TextBox 29"/>
          <p:cNvSpPr txBox="1"/>
          <p:nvPr/>
        </p:nvSpPr>
        <p:spPr>
          <a:xfrm>
            <a:off x="224012" y="2408385"/>
            <a:ext cx="1512253" cy="410936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uk-UA" sz="2200" b="1" u="sng" dirty="0" err="1" smtClean="0">
                <a:solidFill>
                  <a:srgbClr val="C00000"/>
                </a:solidFill>
              </a:rPr>
              <a:t>Розв</a:t>
            </a:r>
            <a:r>
              <a:rPr lang="en-US" sz="2200" b="1" u="sng" dirty="0" smtClean="0">
                <a:solidFill>
                  <a:srgbClr val="C00000"/>
                </a:solidFill>
              </a:rPr>
              <a:t>’</a:t>
            </a:r>
            <a:r>
              <a:rPr lang="uk-UA" sz="2200" b="1" u="sng" dirty="0" err="1" smtClean="0">
                <a:solidFill>
                  <a:srgbClr val="C00000"/>
                </a:solidFill>
              </a:rPr>
              <a:t>язок</a:t>
            </a:r>
            <a:endParaRPr lang="uk-UA" sz="2200" b="1" u="sng" dirty="0">
              <a:solidFill>
                <a:srgbClr val="C00000"/>
              </a:solidFill>
            </a:endParaRPr>
          </a:p>
        </p:txBody>
      </p:sp>
      <p:sp>
        <p:nvSpPr>
          <p:cNvPr id="31" name="Блок-схема: процесс 30"/>
          <p:cNvSpPr/>
          <p:nvPr/>
        </p:nvSpPr>
        <p:spPr>
          <a:xfrm>
            <a:off x="2576406" y="4088666"/>
            <a:ext cx="3472581" cy="50408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2" name="TextBox 31"/>
          <p:cNvSpPr txBox="1"/>
          <p:nvPr/>
        </p:nvSpPr>
        <p:spPr>
          <a:xfrm>
            <a:off x="1232182" y="4088667"/>
            <a:ext cx="1592103" cy="364770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en-US" sz="1900" b="1" dirty="0" smtClean="0">
                <a:solidFill>
                  <a:srgbClr val="C00000"/>
                </a:solidFill>
              </a:rPr>
              <a:t>  </a:t>
            </a:r>
            <a:r>
              <a:rPr lang="uk-UA" sz="1900" b="1" dirty="0" smtClean="0">
                <a:solidFill>
                  <a:srgbClr val="C00000"/>
                </a:solidFill>
              </a:rPr>
              <a:t>Відповідь</a:t>
            </a:r>
            <a:r>
              <a:rPr lang="en-US" sz="1900" b="1" dirty="0" smtClean="0">
                <a:solidFill>
                  <a:srgbClr val="C00000"/>
                </a:solidFill>
              </a:rPr>
              <a:t>:</a:t>
            </a:r>
            <a:endParaRPr lang="uk-UA" sz="19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1682"/>
            <a:ext cx="7169150" cy="53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 rot="10800000" flipV="1">
            <a:off x="1232181" y="288305"/>
            <a:ext cx="2912488" cy="4109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ПЕРЕВІР СЕБЕ!</a:t>
            </a:r>
            <a:endParaRPr lang="uk-UA" sz="2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336033" y="224020"/>
            <a:ext cx="672113" cy="784131"/>
          </a:xfrm>
          <a:prstGeom prst="downArrow">
            <a:avLst/>
          </a:prstGeom>
          <a:ln>
            <a:solidFill>
              <a:srgbClr val="00B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5" name="TextBox 4"/>
          <p:cNvSpPr txBox="1"/>
          <p:nvPr/>
        </p:nvSpPr>
        <p:spPr>
          <a:xfrm>
            <a:off x="1904295" y="728103"/>
            <a:ext cx="2240374" cy="410936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C00000"/>
                </a:solidFill>
              </a:rPr>
              <a:t> Задача</a:t>
            </a:r>
            <a:endParaRPr lang="uk-UA" sz="22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4012" y="1064161"/>
            <a:ext cx="6777135" cy="153432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algn="just"/>
            <a:r>
              <a:rPr lang="uk-UA" sz="1900" b="1" dirty="0" smtClean="0">
                <a:solidFill>
                  <a:schemeClr val="tx1">
                    <a:lumMod val="10000"/>
                  </a:schemeClr>
                </a:solidFill>
              </a:rPr>
              <a:t>     На   три   машини   навантажили  12670  кілограмів  піску.  На першу і другу  машини разом навантажили  7470 кг, а на другу і третю – 8380 кг. Скільки піску навантажили на третю (другу) машину? </a:t>
            </a:r>
            <a:r>
              <a:rPr lang="en-US" sz="1900" b="1" dirty="0" smtClean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uk-UA" sz="1900" b="1" dirty="0" smtClean="0">
                <a:solidFill>
                  <a:schemeClr val="tx1">
                    <a:lumMod val="10000"/>
                  </a:schemeClr>
                </a:solidFill>
              </a:rPr>
              <a:t>Скільки піску навантажили на кожну машину?</a:t>
            </a:r>
            <a:endParaRPr lang="uk-UA" sz="19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989" y="2688431"/>
            <a:ext cx="1512253" cy="410936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uk-UA" sz="2200" b="1" u="sng" dirty="0" err="1" smtClean="0">
                <a:solidFill>
                  <a:srgbClr val="C00000"/>
                </a:solidFill>
              </a:rPr>
              <a:t>Розв</a:t>
            </a:r>
            <a:r>
              <a:rPr lang="en-US" sz="2200" b="1" u="sng" dirty="0" smtClean="0">
                <a:solidFill>
                  <a:srgbClr val="C00000"/>
                </a:solidFill>
              </a:rPr>
              <a:t>’</a:t>
            </a:r>
            <a:r>
              <a:rPr lang="uk-UA" sz="2200" b="1" u="sng" dirty="0" err="1" smtClean="0">
                <a:solidFill>
                  <a:srgbClr val="C00000"/>
                </a:solidFill>
              </a:rPr>
              <a:t>язок</a:t>
            </a:r>
            <a:endParaRPr lang="uk-UA" sz="2200" b="1" u="sng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4245" y="3760001"/>
            <a:ext cx="1592103" cy="364770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en-US" sz="1900" b="1" dirty="0" smtClean="0">
                <a:solidFill>
                  <a:srgbClr val="C00000"/>
                </a:solidFill>
              </a:rPr>
              <a:t>  </a:t>
            </a:r>
            <a:r>
              <a:rPr lang="uk-UA" sz="1900" b="1" dirty="0" smtClean="0">
                <a:solidFill>
                  <a:srgbClr val="C00000"/>
                </a:solidFill>
              </a:rPr>
              <a:t>Відповідь</a:t>
            </a:r>
            <a:r>
              <a:rPr lang="en-US" sz="1900" b="1" dirty="0" smtClean="0">
                <a:solidFill>
                  <a:srgbClr val="C00000"/>
                </a:solidFill>
              </a:rPr>
              <a:t>:</a:t>
            </a:r>
            <a:endParaRPr lang="uk-UA" sz="19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27187" y="2759869"/>
            <a:ext cx="514353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uk-UA" sz="2000" b="1" dirty="0" smtClean="0">
                <a:solidFill>
                  <a:srgbClr val="002060"/>
                </a:solidFill>
              </a:rPr>
              <a:t>12670 – 8380  = 4290 (кг) – </a:t>
            </a:r>
            <a:r>
              <a:rPr lang="uk-UA" b="1" dirty="0" smtClean="0">
                <a:solidFill>
                  <a:srgbClr val="002060"/>
                </a:solidFill>
              </a:rPr>
              <a:t> на першій машині. </a:t>
            </a:r>
          </a:p>
          <a:p>
            <a:pPr marL="342900" indent="-342900">
              <a:buAutoNum type="arabicParenR"/>
            </a:pPr>
            <a:r>
              <a:rPr lang="uk-UA" sz="2000" b="1" dirty="0" smtClean="0">
                <a:solidFill>
                  <a:srgbClr val="002060"/>
                </a:solidFill>
              </a:rPr>
              <a:t>7470 – 4290 =  3180 (кг) – </a:t>
            </a:r>
            <a:r>
              <a:rPr lang="uk-UA" b="1" dirty="0" smtClean="0">
                <a:solidFill>
                  <a:srgbClr val="002060"/>
                </a:solidFill>
              </a:rPr>
              <a:t>на другій машині.</a:t>
            </a:r>
          </a:p>
          <a:p>
            <a:pPr marL="342900" indent="-342900">
              <a:buAutoNum type="arabicParenR"/>
            </a:pPr>
            <a:r>
              <a:rPr lang="uk-UA" sz="2000" b="1" dirty="0" smtClean="0">
                <a:solidFill>
                  <a:srgbClr val="002060"/>
                </a:solidFill>
              </a:rPr>
              <a:t>8380 – 3180 =  5200 (кг) – </a:t>
            </a:r>
            <a:r>
              <a:rPr lang="uk-UA" b="1" dirty="0" smtClean="0">
                <a:solidFill>
                  <a:srgbClr val="002060"/>
                </a:solidFill>
              </a:rPr>
              <a:t>на третій машині.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70129" y="3831439"/>
            <a:ext cx="3448380" cy="10156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5200 кілограмів піску на третій машині.</a:t>
            </a:r>
          </a:p>
          <a:p>
            <a:pPr algn="ctr"/>
            <a:r>
              <a:rPr lang="uk-UA" b="1" dirty="0" smtClean="0">
                <a:solidFill>
                  <a:srgbClr val="FF3300"/>
                </a:solidFill>
              </a:rPr>
              <a:t>Виконай перетворення і </a:t>
            </a:r>
          </a:p>
          <a:p>
            <a:pPr algn="ctr"/>
            <a:r>
              <a:rPr lang="uk-UA" b="1" dirty="0" smtClean="0">
                <a:solidFill>
                  <a:srgbClr val="FF3300"/>
                </a:solidFill>
              </a:rPr>
              <a:t>запиши відповідь!</a:t>
            </a:r>
          </a:p>
          <a:p>
            <a:pPr algn="ctr"/>
            <a:endParaRPr lang="uk-UA" sz="18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5" descr="грузовик машина 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4707" y="4617257"/>
            <a:ext cx="1285884" cy="621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1" y="0"/>
            <a:ext cx="7166909" cy="537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 rot="10800000" flipV="1">
            <a:off x="168004" y="346591"/>
            <a:ext cx="5544927" cy="33399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1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6. ДОДАВАННЯ У ВИПАДКУ КІЛЬКОХ ДОДАНКІВ </a:t>
            </a:r>
            <a:endParaRPr lang="uk-UA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989" y="831043"/>
            <a:ext cx="1857388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solidFill>
                  <a:srgbClr val="0000FF"/>
                </a:solidFill>
              </a:rPr>
              <a:t>Знайди помилку!</a:t>
            </a:r>
            <a:endParaRPr lang="uk-UA" sz="2000" dirty="0">
              <a:solidFill>
                <a:srgbClr val="0000FF"/>
              </a:solidFill>
            </a:endParaRPr>
          </a:p>
        </p:txBody>
      </p:sp>
      <p:sp>
        <p:nvSpPr>
          <p:cNvPr id="20" name="Вертикальный свиток 19"/>
          <p:cNvSpPr/>
          <p:nvPr/>
        </p:nvSpPr>
        <p:spPr>
          <a:xfrm>
            <a:off x="2012939" y="831043"/>
            <a:ext cx="1500198" cy="1857388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Вертикальный свиток 20"/>
          <p:cNvSpPr/>
          <p:nvPr/>
        </p:nvSpPr>
        <p:spPr>
          <a:xfrm>
            <a:off x="3441699" y="831043"/>
            <a:ext cx="1500198" cy="1857388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Вертикальный свиток 21"/>
          <p:cNvSpPr/>
          <p:nvPr/>
        </p:nvSpPr>
        <p:spPr>
          <a:xfrm>
            <a:off x="4870459" y="831043"/>
            <a:ext cx="1500198" cy="1857388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4" name="Рисунок 2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1894" y="1402547"/>
            <a:ext cx="857256" cy="1214446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25" name="Рисунок 2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4179" y="1545423"/>
            <a:ext cx="1201756" cy="107155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298427" y="2831307"/>
            <a:ext cx="1857388" cy="70788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solidFill>
                  <a:srgbClr val="0000FF"/>
                </a:solidFill>
              </a:rPr>
              <a:t>Виконай обчислення!</a:t>
            </a:r>
            <a:endParaRPr lang="uk-UA" sz="2000" dirty="0">
              <a:solidFill>
                <a:srgbClr val="0000FF"/>
              </a:solidFill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1584311" y="1902613"/>
            <a:ext cx="571504" cy="285752"/>
          </a:xfrm>
          <a:prstGeom prst="rightArrow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8" name="Рисунок 2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70129" y="2759869"/>
            <a:ext cx="300039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28"/>
          <p:cNvSpPr txBox="1"/>
          <p:nvPr/>
        </p:nvSpPr>
        <p:spPr>
          <a:xfrm>
            <a:off x="2227253" y="973919"/>
            <a:ext cx="10713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000" b="1" dirty="0" smtClean="0">
                <a:solidFill>
                  <a:srgbClr val="002060"/>
                </a:solidFill>
              </a:rPr>
              <a:t>     </a:t>
            </a:r>
            <a:r>
              <a:rPr lang="uk-UA" sz="2200" b="1" dirty="0" smtClean="0">
                <a:solidFill>
                  <a:srgbClr val="002060"/>
                </a:solidFill>
              </a:rPr>
              <a:t>174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15387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      96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15757</a:t>
            </a:r>
            <a:endParaRPr lang="uk-UA" sz="2200" b="1" dirty="0">
              <a:solidFill>
                <a:srgbClr val="002060"/>
              </a:solidFill>
            </a:endParaRPr>
          </a:p>
        </p:txBody>
      </p:sp>
      <p:sp>
        <p:nvSpPr>
          <p:cNvPr id="30" name="Минус 29"/>
          <p:cNvSpPr/>
          <p:nvPr/>
        </p:nvSpPr>
        <p:spPr>
          <a:xfrm>
            <a:off x="2370129" y="1974051"/>
            <a:ext cx="952159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1" name="Плюс 30"/>
          <p:cNvSpPr/>
          <p:nvPr/>
        </p:nvSpPr>
        <p:spPr>
          <a:xfrm>
            <a:off x="2298691" y="1616861"/>
            <a:ext cx="212831" cy="15682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2" name="TextBox 31"/>
          <p:cNvSpPr txBox="1"/>
          <p:nvPr/>
        </p:nvSpPr>
        <p:spPr>
          <a:xfrm>
            <a:off x="3656013" y="973919"/>
            <a:ext cx="10715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5200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3481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    99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9780</a:t>
            </a:r>
          </a:p>
        </p:txBody>
      </p:sp>
      <p:sp>
        <p:nvSpPr>
          <p:cNvPr id="33" name="Плюс 32"/>
          <p:cNvSpPr/>
          <p:nvPr/>
        </p:nvSpPr>
        <p:spPr>
          <a:xfrm>
            <a:off x="3798889" y="1616861"/>
            <a:ext cx="212831" cy="15682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4" name="Минус 33"/>
          <p:cNvSpPr/>
          <p:nvPr/>
        </p:nvSpPr>
        <p:spPr>
          <a:xfrm>
            <a:off x="3798889" y="2045489"/>
            <a:ext cx="952159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5" name="TextBox 34"/>
          <p:cNvSpPr txBox="1"/>
          <p:nvPr/>
        </p:nvSpPr>
        <p:spPr>
          <a:xfrm>
            <a:off x="5084773" y="973919"/>
            <a:ext cx="104895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17008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652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34590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13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42263</a:t>
            </a:r>
            <a:endParaRPr lang="uk-UA" sz="2200" b="1" dirty="0">
              <a:solidFill>
                <a:srgbClr val="002060"/>
              </a:solidFill>
            </a:endParaRPr>
          </a:p>
        </p:txBody>
      </p:sp>
      <p:sp>
        <p:nvSpPr>
          <p:cNvPr id="36" name="Минус 35"/>
          <p:cNvSpPr/>
          <p:nvPr/>
        </p:nvSpPr>
        <p:spPr>
          <a:xfrm>
            <a:off x="5156211" y="2331241"/>
            <a:ext cx="1023597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7" name="Плюс 36"/>
          <p:cNvSpPr/>
          <p:nvPr/>
        </p:nvSpPr>
        <p:spPr>
          <a:xfrm>
            <a:off x="5156211" y="1974051"/>
            <a:ext cx="212831" cy="15682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8" name="TextBox 37"/>
          <p:cNvSpPr txBox="1"/>
          <p:nvPr/>
        </p:nvSpPr>
        <p:spPr>
          <a:xfrm>
            <a:off x="3013071" y="3045621"/>
            <a:ext cx="890052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694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37298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72</a:t>
            </a:r>
            <a:endParaRPr lang="uk-UA" sz="2200" b="1" dirty="0">
              <a:solidFill>
                <a:srgbClr val="00206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41633" y="4117192"/>
            <a:ext cx="100013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40" name="Минус 39"/>
          <p:cNvSpPr/>
          <p:nvPr/>
        </p:nvSpPr>
        <p:spPr>
          <a:xfrm>
            <a:off x="2941633" y="4045753"/>
            <a:ext cx="952159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41" name="Стрелка углом вверх 40"/>
          <p:cNvSpPr/>
          <p:nvPr/>
        </p:nvSpPr>
        <p:spPr>
          <a:xfrm rot="5400000">
            <a:off x="1620030" y="3652844"/>
            <a:ext cx="714380" cy="642942"/>
          </a:xfrm>
          <a:prstGeom prst="bent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2" name="Плюс 41"/>
          <p:cNvSpPr/>
          <p:nvPr/>
        </p:nvSpPr>
        <p:spPr>
          <a:xfrm>
            <a:off x="2870195" y="3688563"/>
            <a:ext cx="212831" cy="15682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1" y="0"/>
            <a:ext cx="7166909" cy="537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1" y="0"/>
            <a:ext cx="7166909" cy="537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Вертикальный свиток 5"/>
          <p:cNvSpPr/>
          <p:nvPr/>
        </p:nvSpPr>
        <p:spPr>
          <a:xfrm>
            <a:off x="2012939" y="831043"/>
            <a:ext cx="1500198" cy="1857388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3441699" y="831043"/>
            <a:ext cx="1500198" cy="1857388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4870459" y="831043"/>
            <a:ext cx="1500198" cy="1857388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" name="Рисунок 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9865" y="973919"/>
            <a:ext cx="1416070" cy="1643059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2" name="Стрелка вправо 11"/>
          <p:cNvSpPr/>
          <p:nvPr/>
        </p:nvSpPr>
        <p:spPr>
          <a:xfrm>
            <a:off x="1584311" y="1902613"/>
            <a:ext cx="571504" cy="285752"/>
          </a:xfrm>
          <a:prstGeom prst="rightArrow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3" name="Рисунок 1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70129" y="2759869"/>
            <a:ext cx="278608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227253" y="973919"/>
            <a:ext cx="10713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000" b="1" dirty="0" smtClean="0">
                <a:solidFill>
                  <a:srgbClr val="002060"/>
                </a:solidFill>
              </a:rPr>
              <a:t>     </a:t>
            </a:r>
            <a:r>
              <a:rPr lang="uk-UA" sz="2200" b="1" dirty="0" smtClean="0">
                <a:solidFill>
                  <a:srgbClr val="002060"/>
                </a:solidFill>
              </a:rPr>
              <a:t>174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15387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      96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15657</a:t>
            </a:r>
            <a:endParaRPr lang="uk-UA" sz="2200" b="1" dirty="0">
              <a:solidFill>
                <a:srgbClr val="002060"/>
              </a:solidFill>
            </a:endParaRPr>
          </a:p>
        </p:txBody>
      </p:sp>
      <p:sp>
        <p:nvSpPr>
          <p:cNvPr id="15" name="Минус 14"/>
          <p:cNvSpPr/>
          <p:nvPr/>
        </p:nvSpPr>
        <p:spPr>
          <a:xfrm>
            <a:off x="2298691" y="1974051"/>
            <a:ext cx="952159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6" name="Плюс 15"/>
          <p:cNvSpPr/>
          <p:nvPr/>
        </p:nvSpPr>
        <p:spPr>
          <a:xfrm>
            <a:off x="2298691" y="1616861"/>
            <a:ext cx="212831" cy="15682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3656013" y="973919"/>
            <a:ext cx="10715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5200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3481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    99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8780</a:t>
            </a:r>
          </a:p>
        </p:txBody>
      </p:sp>
      <p:sp>
        <p:nvSpPr>
          <p:cNvPr id="19" name="Минус 18"/>
          <p:cNvSpPr/>
          <p:nvPr/>
        </p:nvSpPr>
        <p:spPr>
          <a:xfrm>
            <a:off x="3798889" y="1974051"/>
            <a:ext cx="952159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0" name="Плюс 19"/>
          <p:cNvSpPr/>
          <p:nvPr/>
        </p:nvSpPr>
        <p:spPr>
          <a:xfrm>
            <a:off x="3798889" y="1616861"/>
            <a:ext cx="212831" cy="15682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1" name="TextBox 20"/>
          <p:cNvSpPr txBox="1"/>
          <p:nvPr/>
        </p:nvSpPr>
        <p:spPr>
          <a:xfrm>
            <a:off x="5084773" y="973919"/>
            <a:ext cx="104895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17008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652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34590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13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52263</a:t>
            </a:r>
            <a:endParaRPr lang="uk-UA" sz="2200" b="1" dirty="0">
              <a:solidFill>
                <a:srgbClr val="002060"/>
              </a:solidFill>
            </a:endParaRPr>
          </a:p>
        </p:txBody>
      </p:sp>
      <p:sp>
        <p:nvSpPr>
          <p:cNvPr id="22" name="Минус 21"/>
          <p:cNvSpPr/>
          <p:nvPr/>
        </p:nvSpPr>
        <p:spPr>
          <a:xfrm>
            <a:off x="5227649" y="2331241"/>
            <a:ext cx="952159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3" name="Плюс 22"/>
          <p:cNvSpPr/>
          <p:nvPr/>
        </p:nvSpPr>
        <p:spPr>
          <a:xfrm>
            <a:off x="5084773" y="1974051"/>
            <a:ext cx="212831" cy="15682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4" name="TextBox 23"/>
          <p:cNvSpPr txBox="1"/>
          <p:nvPr/>
        </p:nvSpPr>
        <p:spPr>
          <a:xfrm>
            <a:off x="3013071" y="3045621"/>
            <a:ext cx="890052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694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37298</a:t>
            </a:r>
          </a:p>
          <a:p>
            <a:pPr algn="r"/>
            <a:r>
              <a:rPr lang="uk-UA" sz="2200" b="1" dirty="0" smtClean="0">
                <a:solidFill>
                  <a:srgbClr val="002060"/>
                </a:solidFill>
              </a:rPr>
              <a:t>72</a:t>
            </a:r>
            <a:endParaRPr lang="uk-UA" sz="2200" b="1" dirty="0">
              <a:solidFill>
                <a:srgbClr val="002060"/>
              </a:solidFill>
            </a:endParaRPr>
          </a:p>
        </p:txBody>
      </p:sp>
      <p:sp>
        <p:nvSpPr>
          <p:cNvPr id="25" name="Минус 24"/>
          <p:cNvSpPr/>
          <p:nvPr/>
        </p:nvSpPr>
        <p:spPr>
          <a:xfrm>
            <a:off x="2941633" y="4045753"/>
            <a:ext cx="952159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6" name="TextBox 25"/>
          <p:cNvSpPr txBox="1"/>
          <p:nvPr/>
        </p:nvSpPr>
        <p:spPr>
          <a:xfrm>
            <a:off x="2941633" y="4117192"/>
            <a:ext cx="1000132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002060"/>
                </a:solidFill>
              </a:rPr>
              <a:t> 38064</a:t>
            </a:r>
            <a:endParaRPr lang="uk-UA" sz="2200" b="1" dirty="0">
              <a:solidFill>
                <a:srgbClr val="002060"/>
              </a:solidFill>
            </a:endParaRPr>
          </a:p>
        </p:txBody>
      </p:sp>
      <p:sp>
        <p:nvSpPr>
          <p:cNvPr id="27" name="Стрелка углом вверх 26"/>
          <p:cNvSpPr/>
          <p:nvPr/>
        </p:nvSpPr>
        <p:spPr>
          <a:xfrm rot="5400000">
            <a:off x="1477154" y="2509836"/>
            <a:ext cx="642942" cy="1000132"/>
          </a:xfrm>
          <a:prstGeom prst="bentUpArrow">
            <a:avLst>
              <a:gd name="adj1" fmla="val 22241"/>
              <a:gd name="adj2" fmla="val 25000"/>
              <a:gd name="adj3" fmla="val 25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8" name="TextBox 27"/>
          <p:cNvSpPr txBox="1"/>
          <p:nvPr/>
        </p:nvSpPr>
        <p:spPr>
          <a:xfrm rot="10800000" flipV="1">
            <a:off x="1232181" y="288305"/>
            <a:ext cx="2912488" cy="4109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ПЕРЕВІР СЕБЕ!</a:t>
            </a:r>
            <a:endParaRPr lang="uk-UA" sz="2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трелка вниз 28"/>
          <p:cNvSpPr/>
          <p:nvPr/>
        </p:nvSpPr>
        <p:spPr>
          <a:xfrm>
            <a:off x="441303" y="188101"/>
            <a:ext cx="500066" cy="616729"/>
          </a:xfrm>
          <a:prstGeom prst="downArrow">
            <a:avLst/>
          </a:prstGeom>
          <a:ln>
            <a:solidFill>
              <a:srgbClr val="00B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pic>
        <p:nvPicPr>
          <p:cNvPr id="30" name="Рисунок 29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48315" y="3545687"/>
            <a:ext cx="1420835" cy="183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Плюс 30"/>
          <p:cNvSpPr/>
          <p:nvPr/>
        </p:nvSpPr>
        <p:spPr>
          <a:xfrm>
            <a:off x="2870195" y="3688563"/>
            <a:ext cx="212831" cy="15682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1682"/>
            <a:ext cx="7169150" cy="53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41" y="0"/>
            <a:ext cx="7166909" cy="537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26989" y="116663"/>
            <a:ext cx="3357586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58402" indent="-358402" algn="ctr"/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uk-UA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ЯЖИ ЗАДАЧУ </a:t>
            </a:r>
            <a:endParaRPr lang="uk-UA" sz="1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427" y="1259671"/>
            <a:ext cx="5572164" cy="124193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algn="just"/>
            <a:r>
              <a:rPr lang="uk-UA" sz="1900" b="1" dirty="0" smtClean="0">
                <a:solidFill>
                  <a:schemeClr val="tx1">
                    <a:lumMod val="10000"/>
                  </a:schemeClr>
                </a:solidFill>
              </a:rPr>
              <a:t>     Шкільний сад має форму прямокутника. Учні обміряли його і дізналися, що периметр становить 1080 м, а ширина – на 120 м менша від довжини. Яка ширина і яка довжина саду?</a:t>
            </a:r>
            <a:endParaRPr lang="uk-UA" sz="19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8427" y="759605"/>
            <a:ext cx="13453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C00000"/>
                </a:solidFill>
              </a:rPr>
              <a:t> </a:t>
            </a:r>
            <a:r>
              <a:rPr lang="uk-UA" sz="2800" b="1" dirty="0" smtClean="0">
                <a:solidFill>
                  <a:srgbClr val="C00000"/>
                </a:solidFill>
              </a:rPr>
              <a:t>Задача</a:t>
            </a:r>
            <a:endParaRPr lang="uk-UA" sz="2800" b="1" dirty="0">
              <a:solidFill>
                <a:srgbClr val="C00000"/>
              </a:solidFill>
            </a:endParaRPr>
          </a:p>
        </p:txBody>
      </p:sp>
      <p:pic>
        <p:nvPicPr>
          <p:cNvPr id="31746" name="Picture 2" descr="http://buchachnews.com/wp-content/uploads/2011/04/IMG_479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27451" y="116663"/>
            <a:ext cx="1762137" cy="1143008"/>
          </a:xfrm>
          <a:prstGeom prst="rect">
            <a:avLst/>
          </a:prstGeom>
          <a:noFill/>
        </p:spPr>
      </p:pic>
      <p:sp>
        <p:nvSpPr>
          <p:cNvPr id="9" name="Блок-схема: процесс 8"/>
          <p:cNvSpPr/>
          <p:nvPr/>
        </p:nvSpPr>
        <p:spPr>
          <a:xfrm>
            <a:off x="1624247" y="2464395"/>
            <a:ext cx="4480750" cy="1568263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2576406" y="4088666"/>
            <a:ext cx="3472581" cy="50408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1" name="Прямоугольник 10"/>
          <p:cNvSpPr/>
          <p:nvPr/>
        </p:nvSpPr>
        <p:spPr>
          <a:xfrm>
            <a:off x="226989" y="2616993"/>
            <a:ext cx="13052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u="sng" dirty="0" err="1" smtClean="0">
                <a:solidFill>
                  <a:srgbClr val="C00000"/>
                </a:solidFill>
              </a:rPr>
              <a:t>Розв</a:t>
            </a:r>
            <a:r>
              <a:rPr lang="en-US" sz="2000" b="1" u="sng" dirty="0" smtClean="0">
                <a:solidFill>
                  <a:srgbClr val="C00000"/>
                </a:solidFill>
              </a:rPr>
              <a:t>’</a:t>
            </a:r>
            <a:r>
              <a:rPr lang="uk-UA" sz="2000" b="1" u="sng" dirty="0" err="1" smtClean="0">
                <a:solidFill>
                  <a:srgbClr val="C00000"/>
                </a:solidFill>
              </a:rPr>
              <a:t>язок</a:t>
            </a:r>
            <a:endParaRPr lang="uk-UA" sz="2000" b="1" u="sng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32182" y="4088667"/>
            <a:ext cx="1592103" cy="364770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en-US" sz="1900" b="1" dirty="0" smtClean="0">
                <a:solidFill>
                  <a:srgbClr val="C00000"/>
                </a:solidFill>
              </a:rPr>
              <a:t>  </a:t>
            </a:r>
            <a:r>
              <a:rPr lang="uk-UA" sz="1900" b="1" dirty="0" smtClean="0">
                <a:solidFill>
                  <a:srgbClr val="C00000"/>
                </a:solidFill>
              </a:rPr>
              <a:t>Відповідь</a:t>
            </a:r>
            <a:r>
              <a:rPr lang="en-US" sz="1900" b="1" dirty="0" smtClean="0">
                <a:solidFill>
                  <a:srgbClr val="C00000"/>
                </a:solidFill>
              </a:rPr>
              <a:t>:</a:t>
            </a:r>
            <a:endParaRPr lang="uk-UA" sz="19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363"/>
            <a:ext cx="7169150" cy="53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98625" y="1259671"/>
            <a:ext cx="4714908" cy="163121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uk-UA" sz="2000" b="1" dirty="0" smtClean="0">
                <a:solidFill>
                  <a:srgbClr val="002060"/>
                </a:solidFill>
              </a:rPr>
              <a:t>120 + 120 = 240 (м) – на стільки більша довжина.</a:t>
            </a:r>
          </a:p>
          <a:p>
            <a:pPr marL="342900" indent="-342900">
              <a:buAutoNum type="arabicParenR"/>
            </a:pPr>
            <a:r>
              <a:rPr lang="uk-UA" sz="2000" b="1" dirty="0" smtClean="0">
                <a:solidFill>
                  <a:srgbClr val="002060"/>
                </a:solidFill>
              </a:rPr>
              <a:t>1080 – 240 = 840 (м) </a:t>
            </a:r>
          </a:p>
          <a:p>
            <a:pPr marL="342900" indent="-342900">
              <a:buAutoNum type="arabicParenR"/>
            </a:pPr>
            <a:r>
              <a:rPr lang="uk-UA" sz="2000" b="1" dirty="0" smtClean="0">
                <a:solidFill>
                  <a:srgbClr val="002060"/>
                </a:solidFill>
              </a:rPr>
              <a:t>840 : 4 = 210 (м) – ширина.</a:t>
            </a:r>
          </a:p>
          <a:p>
            <a:pPr marL="342900" indent="-342900">
              <a:buAutoNum type="arabicParenR"/>
            </a:pPr>
            <a:r>
              <a:rPr lang="uk-UA" sz="2000" b="1" dirty="0" smtClean="0">
                <a:solidFill>
                  <a:srgbClr val="002060"/>
                </a:solidFill>
              </a:rPr>
              <a:t>210 + 120 = 330 (м) – довжина.</a:t>
            </a:r>
            <a:endParaRPr lang="uk-UA" sz="20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1232181" y="288305"/>
            <a:ext cx="2912488" cy="4109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ПЕРЕВІР СЕБЕ!</a:t>
            </a:r>
            <a:endParaRPr lang="uk-UA" sz="2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336033" y="224020"/>
            <a:ext cx="672113" cy="784131"/>
          </a:xfrm>
          <a:prstGeom prst="downArrow">
            <a:avLst/>
          </a:prstGeom>
          <a:ln>
            <a:solidFill>
              <a:srgbClr val="00B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226989" y="1331109"/>
            <a:ext cx="1512253" cy="4109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r>
              <a:rPr lang="uk-UA" sz="2200" b="1" u="sng" dirty="0" err="1" smtClean="0">
                <a:solidFill>
                  <a:srgbClr val="C00000"/>
                </a:solidFill>
              </a:rPr>
              <a:t>Розв</a:t>
            </a:r>
            <a:r>
              <a:rPr lang="en-US" sz="2200" b="1" u="sng" dirty="0" smtClean="0">
                <a:solidFill>
                  <a:srgbClr val="C00000"/>
                </a:solidFill>
              </a:rPr>
              <a:t>’</a:t>
            </a:r>
            <a:r>
              <a:rPr lang="uk-UA" sz="2200" b="1" u="sng" dirty="0" err="1" smtClean="0">
                <a:solidFill>
                  <a:srgbClr val="C00000"/>
                </a:solidFill>
              </a:rPr>
              <a:t>язок</a:t>
            </a:r>
            <a:r>
              <a:rPr lang="uk-UA" sz="2200" b="1" u="sng" dirty="0" smtClean="0">
                <a:solidFill>
                  <a:srgbClr val="C00000"/>
                </a:solidFill>
              </a:rPr>
              <a:t>:</a:t>
            </a:r>
            <a:endParaRPr lang="uk-UA" sz="2200" b="1" u="sng" dirty="0">
              <a:solidFill>
                <a:srgbClr val="C0000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2513005" y="3259935"/>
            <a:ext cx="3472581" cy="714380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r>
              <a:rPr lang="uk-UA" dirty="0" err="1" smtClean="0"/>
              <a:t>ддовжина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727055" y="3259935"/>
            <a:ext cx="1592103" cy="36477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r>
              <a:rPr lang="en-US" sz="1900" b="1" dirty="0" smtClean="0">
                <a:solidFill>
                  <a:srgbClr val="C00000"/>
                </a:solidFill>
              </a:rPr>
              <a:t>  </a:t>
            </a:r>
            <a:r>
              <a:rPr lang="uk-UA" sz="1900" b="1" dirty="0" smtClean="0">
                <a:solidFill>
                  <a:srgbClr val="C00000"/>
                </a:solidFill>
              </a:rPr>
              <a:t>Відповідь</a:t>
            </a:r>
            <a:r>
              <a:rPr lang="en-US" sz="1900" b="1" dirty="0" smtClean="0">
                <a:solidFill>
                  <a:srgbClr val="C00000"/>
                </a:solidFill>
              </a:rPr>
              <a:t>:</a:t>
            </a:r>
            <a:endParaRPr lang="uk-UA" sz="19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3005" y="3259935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1800" b="1" dirty="0" smtClean="0">
                <a:solidFill>
                  <a:srgbClr val="002060"/>
                </a:solidFill>
              </a:rPr>
              <a:t>Довжина саду 330 метрів,</a:t>
            </a:r>
          </a:p>
          <a:p>
            <a:pPr algn="just"/>
            <a:r>
              <a:rPr lang="uk-UA" sz="1800" b="1" dirty="0" smtClean="0">
                <a:solidFill>
                  <a:srgbClr val="002060"/>
                </a:solidFill>
              </a:rPr>
              <a:t>ш</a:t>
            </a:r>
            <a:r>
              <a:rPr lang="uk-UA" sz="1800" b="1" dirty="0" smtClean="0">
                <a:solidFill>
                  <a:srgbClr val="002060"/>
                </a:solidFill>
              </a:rPr>
              <a:t>ирина  -  210 метрів. </a:t>
            </a:r>
            <a:endParaRPr lang="ru-RU" sz="1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169150" cy="537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41303" y="116663"/>
            <a:ext cx="535785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58402" indent="-358402" algn="ctr"/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uk-UA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Виконай </a:t>
            </a:r>
            <a:r>
              <a:rPr lang="uk-UA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завдання </a:t>
            </a:r>
            <a:endParaRPr lang="uk-UA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1302" y="616729"/>
            <a:ext cx="5357851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chemeClr val="tx1">
                    <a:lumMod val="10000"/>
                  </a:schemeClr>
                </a:solidFill>
              </a:rPr>
              <a:t>           Як  розставити  дужки, </a:t>
            </a:r>
          </a:p>
          <a:p>
            <a:r>
              <a:rPr lang="uk-UA" sz="2800" b="1" dirty="0" smtClean="0">
                <a:solidFill>
                  <a:schemeClr val="tx1">
                    <a:lumMod val="10000"/>
                  </a:schemeClr>
                </a:solidFill>
              </a:rPr>
              <a:t>щоб рівність була правильною?</a:t>
            </a:r>
          </a:p>
          <a:p>
            <a:pPr algn="ctr"/>
            <a:endParaRPr lang="uk-UA" sz="2800" b="1" dirty="0" smtClean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9865" y="2116927"/>
            <a:ext cx="6215106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uk-UA" sz="2400" b="1" dirty="0" smtClean="0">
              <a:solidFill>
                <a:schemeClr val="tx1">
                  <a:lumMod val="10000"/>
                </a:schemeClr>
              </a:solidFill>
            </a:endParaRPr>
          </a:p>
          <a:p>
            <a:pPr algn="ctr"/>
            <a:r>
              <a:rPr lang="uk-UA" sz="4800" b="1" dirty="0" smtClean="0">
                <a:solidFill>
                  <a:srgbClr val="C00000"/>
                </a:solidFill>
              </a:rPr>
              <a:t>5772 : 39 + 2 ∙ 4 = 600</a:t>
            </a:r>
            <a:endParaRPr lang="uk-UA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7169150" cy="537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 rot="10800000" flipV="1">
            <a:off x="1369997" y="259539"/>
            <a:ext cx="2912488" cy="4109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ПЕРЕВІР СЕБЕ!</a:t>
            </a:r>
            <a:endParaRPr lang="uk-UA" sz="2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989" y="1759737"/>
            <a:ext cx="6215106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uk-UA" sz="2400" b="1" dirty="0" smtClean="0">
              <a:solidFill>
                <a:schemeClr val="tx1">
                  <a:lumMod val="10000"/>
                </a:schemeClr>
              </a:solidFill>
            </a:endParaRPr>
          </a:p>
          <a:p>
            <a:pPr algn="ctr"/>
            <a:r>
              <a:rPr lang="uk-UA" sz="4800" b="1" dirty="0" smtClean="0">
                <a:solidFill>
                  <a:srgbClr val="002060"/>
                </a:solidFill>
              </a:rPr>
              <a:t>(</a:t>
            </a:r>
            <a:r>
              <a:rPr lang="uk-UA" sz="4800" b="1" dirty="0" smtClean="0">
                <a:solidFill>
                  <a:srgbClr val="C00000"/>
                </a:solidFill>
              </a:rPr>
              <a:t>5772 : 39 + 2</a:t>
            </a:r>
            <a:r>
              <a:rPr lang="uk-UA" sz="4800" b="1" dirty="0" smtClean="0">
                <a:solidFill>
                  <a:srgbClr val="002060"/>
                </a:solidFill>
              </a:rPr>
              <a:t>)</a:t>
            </a:r>
            <a:r>
              <a:rPr lang="uk-UA" sz="4800" b="1" dirty="0" smtClean="0">
                <a:solidFill>
                  <a:srgbClr val="C00000"/>
                </a:solidFill>
              </a:rPr>
              <a:t> ∙ 4 = 600</a:t>
            </a:r>
            <a:endParaRPr lang="uk-UA" sz="48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6989" y="1045357"/>
            <a:ext cx="5929354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chemeClr val="tx1">
                    <a:lumMod val="10000"/>
                  </a:schemeClr>
                </a:solidFill>
              </a:rPr>
              <a:t>           Дужки слід  розставити так: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441303" y="116663"/>
            <a:ext cx="672113" cy="784131"/>
          </a:xfrm>
          <a:prstGeom prst="downArrow">
            <a:avLst/>
          </a:prstGeom>
          <a:ln>
            <a:solidFill>
              <a:srgbClr val="00B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1682"/>
            <a:ext cx="7169150" cy="53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26989" y="1116795"/>
            <a:ext cx="5500726" cy="138499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       </a:t>
            </a:r>
            <a:r>
              <a:rPr lang="uk-UA" b="1" dirty="0" smtClean="0">
                <a:solidFill>
                  <a:schemeClr val="tx1">
                    <a:lumMod val="10000"/>
                  </a:schemeClr>
                </a:solidFill>
              </a:rPr>
              <a:t>Мама </a:t>
            </a:r>
            <a:r>
              <a:rPr lang="uk-UA" b="1" dirty="0" smtClean="0">
                <a:solidFill>
                  <a:schemeClr val="tx1">
                    <a:lumMod val="10000"/>
                  </a:schemeClr>
                </a:solidFill>
              </a:rPr>
              <a:t>залишила вранці для трьох дочок сливи. Старша дочка прокинулась першою і з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’</a:t>
            </a:r>
            <a:r>
              <a:rPr lang="uk-UA" b="1" dirty="0" smtClean="0">
                <a:solidFill>
                  <a:schemeClr val="tx1">
                    <a:lumMod val="10000"/>
                  </a:schemeClr>
                </a:solidFill>
              </a:rPr>
              <a:t>їла 9 слив, що становило ⅓  всіх, і пішла. Другою прокинулась середня дочка, з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’</a:t>
            </a:r>
            <a:r>
              <a:rPr lang="uk-UA" b="1" dirty="0" smtClean="0">
                <a:solidFill>
                  <a:schemeClr val="tx1">
                    <a:lumMod val="10000"/>
                  </a:schemeClr>
                </a:solidFill>
              </a:rPr>
              <a:t>їла ⅓ того, що залишилося, і теж пішла. Молодша дочка подумала, що сестри ще не їли слив, і з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’</a:t>
            </a:r>
            <a:r>
              <a:rPr lang="uk-UA" b="1" dirty="0" smtClean="0">
                <a:solidFill>
                  <a:schemeClr val="tx1">
                    <a:lumMod val="10000"/>
                  </a:schemeClr>
                </a:solidFill>
              </a:rPr>
              <a:t>їла ⅓ того, що побачила на тарілці. Скільки слив залишилося на тарілці?</a:t>
            </a:r>
            <a:endParaRPr lang="uk-UA" dirty="0"/>
          </a:p>
        </p:txBody>
      </p:sp>
      <p:pic>
        <p:nvPicPr>
          <p:cNvPr id="27650" name="Picture 2" descr="http://t0.gstatic.com/images?q=tbn:ANd9GcSvL19AmQe3l0g3v8NzcaiGP0ZjEcVyN4Jj0jCUtiM0n5fchi__J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27451" y="188101"/>
            <a:ext cx="1071554" cy="803666"/>
          </a:xfrm>
          <a:prstGeom prst="rect">
            <a:avLst/>
          </a:prstGeom>
          <a:noFill/>
        </p:spPr>
      </p:pic>
      <p:pic>
        <p:nvPicPr>
          <p:cNvPr id="27658" name="Picture 10" descr="http://lvivmarket.net/modules/goods/images/686_13340054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9153" y="1473985"/>
            <a:ext cx="714380" cy="71438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9865" y="116663"/>
            <a:ext cx="2928958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58402" indent="-358402" algn="ctr"/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ЯЖИ ЗАДАЧУ </a:t>
            </a:r>
            <a:endParaRPr lang="uk-UA" sz="1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27121" y="545291"/>
            <a:ext cx="1345305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C00000"/>
                </a:solidFill>
              </a:rPr>
              <a:t> </a:t>
            </a:r>
            <a:r>
              <a:rPr lang="uk-UA" sz="2800" b="1" dirty="0" smtClean="0">
                <a:solidFill>
                  <a:srgbClr val="C00000"/>
                </a:solidFill>
              </a:rPr>
              <a:t>Задача</a:t>
            </a:r>
            <a:endParaRPr lang="uk-UA" sz="2800" b="1" dirty="0">
              <a:solidFill>
                <a:srgbClr val="C00000"/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2012939" y="2545555"/>
            <a:ext cx="4088684" cy="1344225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9" name="TextBox 8"/>
          <p:cNvSpPr txBox="1"/>
          <p:nvPr/>
        </p:nvSpPr>
        <p:spPr>
          <a:xfrm>
            <a:off x="441303" y="2616993"/>
            <a:ext cx="1512253" cy="41093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r>
              <a:rPr lang="uk-UA" sz="2200" b="1" u="sng" dirty="0" err="1" smtClean="0">
                <a:solidFill>
                  <a:srgbClr val="C00000"/>
                </a:solidFill>
              </a:rPr>
              <a:t>Розв</a:t>
            </a:r>
            <a:r>
              <a:rPr lang="en-US" sz="2200" b="1" u="sng" dirty="0" smtClean="0">
                <a:solidFill>
                  <a:srgbClr val="C00000"/>
                </a:solidFill>
              </a:rPr>
              <a:t>’</a:t>
            </a:r>
            <a:r>
              <a:rPr lang="uk-UA" sz="2200" b="1" u="sng" dirty="0" err="1" smtClean="0">
                <a:solidFill>
                  <a:srgbClr val="C00000"/>
                </a:solidFill>
              </a:rPr>
              <a:t>язок</a:t>
            </a:r>
            <a:endParaRPr lang="uk-UA" sz="2200" b="1" u="sng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98757" y="3974315"/>
            <a:ext cx="2948314" cy="36933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uk-UA" sz="18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8559" y="3974315"/>
            <a:ext cx="1357322" cy="36477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r>
              <a:rPr lang="en-US" sz="1900" b="1" dirty="0" smtClean="0">
                <a:solidFill>
                  <a:srgbClr val="C00000"/>
                </a:solidFill>
              </a:rPr>
              <a:t>  </a:t>
            </a:r>
            <a:r>
              <a:rPr lang="uk-UA" sz="1800" b="1" dirty="0" smtClean="0">
                <a:solidFill>
                  <a:srgbClr val="C00000"/>
                </a:solidFill>
              </a:rPr>
              <a:t>Відповідь</a:t>
            </a:r>
            <a:r>
              <a:rPr lang="en-US" sz="1800" b="1" dirty="0" smtClean="0">
                <a:solidFill>
                  <a:srgbClr val="C00000"/>
                </a:solidFill>
              </a:rPr>
              <a:t>:</a:t>
            </a:r>
            <a:endParaRPr lang="uk-UA" sz="1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169150" cy="537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69865" y="188101"/>
            <a:ext cx="6072230" cy="4196588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Вступ</a:t>
            </a:r>
            <a:r>
              <a:rPr lang="uk-UA" sz="19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/>
            <a:r>
              <a:rPr lang="uk-UA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Хто сказав, що вчитися нецікаво?</a:t>
            </a:r>
          </a:p>
          <a:p>
            <a:pPr algn="ctr"/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Вчитися легко, цікаво та просто!</a:t>
            </a:r>
          </a:p>
          <a:p>
            <a:pPr algn="ctr"/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 якщо  на  допомогу  приходять  герої казок та мультфільмів, то ще й </a:t>
            </a:r>
            <a:r>
              <a:rPr lang="uk-UA" sz="16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ШВИДКО!</a:t>
            </a:r>
          </a:p>
          <a:p>
            <a:pPr algn="ctr">
              <a:buFont typeface="Wingdings" pitchFamily="2" charset="2"/>
              <a:buChar char="Ø"/>
            </a:pP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У 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посібнику містяться картки із завданнями до 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теми</a:t>
            </a:r>
            <a:r>
              <a:rPr lang="en-US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1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600" b="1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“Додавання</a:t>
            </a:r>
            <a:r>
              <a:rPr lang="uk-UA" sz="16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і віднімання багатоцифрових </a:t>
            </a:r>
            <a:r>
              <a:rPr lang="uk-UA" sz="1600" b="1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чисел</a:t>
            </a:r>
            <a:r>
              <a:rPr lang="uk-UA" sz="1600" b="1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uk-UA" sz="1600" b="1" i="1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1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Ø"/>
            </a:pP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осібник містить цікаві завдання з математики для 4 класу,  які 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можуть використовуватись на уроках і в позаурочний час.</a:t>
            </a:r>
          </a:p>
          <a:p>
            <a:pPr algn="ctr">
              <a:buFont typeface="Wingdings" pitchFamily="2" charset="2"/>
              <a:buChar char="Ø"/>
            </a:pP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Завдання сприятимуть розвитку творчих здібностей, логічного мислення,  самоконтролю та самоперевірки учнів. 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1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§"/>
            </a:pPr>
            <a:endParaRPr lang="uk-UA" sz="1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Ø"/>
            </a:pP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ля вчителів початкових класів, учнів, батьків.</a:t>
            </a:r>
            <a:r>
              <a:rPr lang="uk-UA" sz="19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1900" b="1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sz="19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1682"/>
            <a:ext cx="7169150" cy="53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12741" y="1545423"/>
            <a:ext cx="6000792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uk-UA" sz="1800" b="1" dirty="0" smtClean="0">
                <a:solidFill>
                  <a:srgbClr val="002060"/>
                </a:solidFill>
              </a:rPr>
              <a:t>9 ∙ 3 = 27 (сл.) – всього було слив.</a:t>
            </a:r>
          </a:p>
          <a:p>
            <a:pPr marL="342900" indent="-342900">
              <a:buAutoNum type="arabicParenR"/>
            </a:pPr>
            <a:r>
              <a:rPr lang="uk-UA" sz="1800" b="1" dirty="0" smtClean="0">
                <a:solidFill>
                  <a:srgbClr val="002060"/>
                </a:solidFill>
              </a:rPr>
              <a:t>27 – 9 = 18 (сл.) – залишилося після старшої дочки.</a:t>
            </a:r>
          </a:p>
          <a:p>
            <a:pPr marL="342900" indent="-342900">
              <a:buAutoNum type="arabicParenR"/>
            </a:pPr>
            <a:r>
              <a:rPr lang="uk-UA" sz="1800" b="1" dirty="0" smtClean="0">
                <a:solidFill>
                  <a:srgbClr val="002060"/>
                </a:solidFill>
              </a:rPr>
              <a:t>18 : 3 = 6 (сл.) – з</a:t>
            </a:r>
            <a:r>
              <a:rPr lang="en-US" sz="1800" b="1" dirty="0" smtClean="0">
                <a:solidFill>
                  <a:srgbClr val="002060"/>
                </a:solidFill>
              </a:rPr>
              <a:t>’</a:t>
            </a:r>
            <a:r>
              <a:rPr lang="uk-UA" sz="1800" b="1" dirty="0" smtClean="0">
                <a:solidFill>
                  <a:srgbClr val="002060"/>
                </a:solidFill>
              </a:rPr>
              <a:t>їла середня дочка.</a:t>
            </a:r>
          </a:p>
          <a:p>
            <a:pPr marL="342900" indent="-342900">
              <a:buAutoNum type="arabicParenR"/>
            </a:pPr>
            <a:r>
              <a:rPr lang="uk-UA" sz="1800" b="1" dirty="0" smtClean="0">
                <a:solidFill>
                  <a:srgbClr val="002060"/>
                </a:solidFill>
              </a:rPr>
              <a:t>18 – 6 = 12 (сл.) – залишилося після середньої.</a:t>
            </a:r>
          </a:p>
          <a:p>
            <a:pPr marL="342900" indent="-342900">
              <a:buAutoNum type="arabicParenR"/>
            </a:pPr>
            <a:r>
              <a:rPr lang="uk-UA" sz="1800" b="1" dirty="0" smtClean="0">
                <a:solidFill>
                  <a:srgbClr val="002060"/>
                </a:solidFill>
              </a:rPr>
              <a:t>12 : 3 = 4 (сл.) –  з</a:t>
            </a:r>
            <a:r>
              <a:rPr lang="en-US" sz="1800" b="1" dirty="0" smtClean="0">
                <a:solidFill>
                  <a:srgbClr val="002060"/>
                </a:solidFill>
              </a:rPr>
              <a:t>’</a:t>
            </a:r>
            <a:r>
              <a:rPr lang="uk-UA" sz="1800" b="1" dirty="0" smtClean="0">
                <a:solidFill>
                  <a:srgbClr val="002060"/>
                </a:solidFill>
              </a:rPr>
              <a:t>їла молодша дочка. </a:t>
            </a:r>
          </a:p>
          <a:p>
            <a:pPr marL="342900" indent="-342900">
              <a:buAutoNum type="arabicParenR"/>
            </a:pPr>
            <a:r>
              <a:rPr lang="uk-UA" sz="1800" b="1" dirty="0" smtClean="0">
                <a:solidFill>
                  <a:srgbClr val="002060"/>
                </a:solidFill>
              </a:rPr>
              <a:t>12 – 4 = 8 (сл.) – залишилося на тарілці.</a:t>
            </a:r>
            <a:endParaRPr lang="uk-UA" sz="18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1369997" y="259539"/>
            <a:ext cx="2912488" cy="4109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ПЕРЕВІР СЕБЕ!</a:t>
            </a:r>
            <a:endParaRPr lang="uk-UA" sz="2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41303" y="116663"/>
            <a:ext cx="672113" cy="784131"/>
          </a:xfrm>
          <a:prstGeom prst="downArrow">
            <a:avLst/>
          </a:prstGeom>
          <a:ln>
            <a:solidFill>
              <a:srgbClr val="00B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512741" y="1116795"/>
            <a:ext cx="1512253" cy="41093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r>
              <a:rPr lang="uk-UA" sz="2200" b="1" u="sng" dirty="0" err="1" smtClean="0">
                <a:solidFill>
                  <a:srgbClr val="C00000"/>
                </a:solidFill>
              </a:rPr>
              <a:t>Розв</a:t>
            </a:r>
            <a:r>
              <a:rPr lang="en-US" sz="2200" b="1" u="sng" dirty="0" smtClean="0">
                <a:solidFill>
                  <a:srgbClr val="C00000"/>
                </a:solidFill>
              </a:rPr>
              <a:t>’</a:t>
            </a:r>
            <a:r>
              <a:rPr lang="uk-UA" sz="2200" b="1" u="sng" dirty="0" err="1" smtClean="0">
                <a:solidFill>
                  <a:srgbClr val="C00000"/>
                </a:solidFill>
              </a:rPr>
              <a:t>язок</a:t>
            </a:r>
            <a:endParaRPr lang="uk-UA" sz="2200" b="1" u="sng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98757" y="3974315"/>
            <a:ext cx="2948314" cy="64633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1800" b="1" dirty="0" smtClean="0">
                <a:solidFill>
                  <a:srgbClr val="002060"/>
                </a:solidFill>
              </a:rPr>
              <a:t>На тарілці залишилося 8 слив.</a:t>
            </a:r>
            <a:endParaRPr lang="uk-UA" sz="18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8559" y="3974315"/>
            <a:ext cx="1357322" cy="36477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r>
              <a:rPr lang="en-US" sz="1900" b="1" dirty="0" smtClean="0">
                <a:solidFill>
                  <a:srgbClr val="C00000"/>
                </a:solidFill>
              </a:rPr>
              <a:t>  </a:t>
            </a:r>
            <a:r>
              <a:rPr lang="uk-UA" sz="1800" b="1" dirty="0" smtClean="0">
                <a:solidFill>
                  <a:srgbClr val="C00000"/>
                </a:solidFill>
              </a:rPr>
              <a:t>Відповідь</a:t>
            </a:r>
            <a:r>
              <a:rPr lang="en-US" sz="1800" b="1" dirty="0" smtClean="0">
                <a:solidFill>
                  <a:srgbClr val="C00000"/>
                </a:solidFill>
              </a:rPr>
              <a:t>:</a:t>
            </a:r>
            <a:endParaRPr lang="uk-UA" sz="1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169150" cy="53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55683" y="1188233"/>
          <a:ext cx="4929222" cy="3071835"/>
        </p:xfrm>
        <a:graphic>
          <a:graphicData uri="http://schemas.openxmlformats.org/drawingml/2006/table">
            <a:tbl>
              <a:tblPr/>
              <a:tblGrid>
                <a:gridCol w="4929222"/>
              </a:tblGrid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spc="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826x1001</a:t>
                      </a:r>
                      <a:r>
                        <a:rPr lang="uk-UA" sz="2400" b="1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2400" b="1" spc="20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=_________________</a:t>
                      </a:r>
                      <a:endParaRPr lang="ru-RU" sz="2400" b="1" dirty="0">
                        <a:solidFill>
                          <a:schemeClr val="tx1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spc="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245x1001</a:t>
                      </a:r>
                      <a:r>
                        <a:rPr lang="uk-UA" sz="2400" b="1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2400" b="1" spc="20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=_________________</a:t>
                      </a:r>
                      <a:endParaRPr lang="ru-RU" sz="2400" b="1" dirty="0">
                        <a:solidFill>
                          <a:schemeClr val="tx1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spc="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937x1001</a:t>
                      </a:r>
                      <a:r>
                        <a:rPr lang="uk-UA" sz="2400" b="1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2400" b="1" spc="20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=_________________</a:t>
                      </a:r>
                      <a:endParaRPr lang="ru-RU" sz="2400" b="1" dirty="0">
                        <a:solidFill>
                          <a:schemeClr val="tx1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spc="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849x1001</a:t>
                      </a:r>
                      <a:r>
                        <a:rPr lang="uk-UA" sz="2400" b="1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2400" b="1" spc="20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=_________________</a:t>
                      </a:r>
                      <a:endParaRPr lang="ru-RU" sz="2400" b="1" dirty="0">
                        <a:solidFill>
                          <a:schemeClr val="tx1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spc="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564x1001</a:t>
                      </a:r>
                      <a:r>
                        <a:rPr lang="uk-UA" sz="2400" b="1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2400" b="1" spc="20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=_________________</a:t>
                      </a:r>
                      <a:endParaRPr lang="ru-RU" sz="2400" b="1" dirty="0">
                        <a:solidFill>
                          <a:schemeClr val="tx1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84179" y="545291"/>
            <a:ext cx="5000660" cy="61555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603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МНОЖЕННЯ НА 1001</a:t>
            </a:r>
            <a:endParaRPr kumimoji="0" lang="uk-UA" sz="1800" b="1" i="0" u="none" strike="noStrike" cap="none" normalizeH="0" baseline="0" dirty="0" smtClean="0">
              <a:ln>
                <a:noFill/>
              </a:ln>
              <a:solidFill>
                <a:schemeClr val="tx1">
                  <a:lumMod val="1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735 х 1001 = 735 </a:t>
            </a:r>
            <a:r>
              <a:rPr kumimoji="0" lang="uk-UA" sz="18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1000 + 735 = 735735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155551" y="116663"/>
            <a:ext cx="4357718" cy="4109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10. В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иконай завдання за зразком:</a:t>
            </a:r>
            <a:endParaRPr lang="uk-UA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1682"/>
            <a:ext cx="7169150" cy="53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69931" y="902481"/>
          <a:ext cx="4929222" cy="3071835"/>
        </p:xfrm>
        <a:graphic>
          <a:graphicData uri="http://schemas.openxmlformats.org/drawingml/2006/table">
            <a:tbl>
              <a:tblPr/>
              <a:tblGrid>
                <a:gridCol w="4929222"/>
              </a:tblGrid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spc="20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826x1001</a:t>
                      </a:r>
                      <a:r>
                        <a:rPr lang="uk-UA" sz="2000" b="1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2000" b="1" spc="20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=826х</a:t>
                      </a:r>
                      <a:r>
                        <a:rPr lang="uk-UA" sz="2000" b="1" spc="200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1000+826= 826826</a:t>
                      </a:r>
                      <a:endParaRPr lang="ru-RU" sz="2000" b="1" dirty="0">
                        <a:solidFill>
                          <a:schemeClr val="tx1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spc="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245x1001</a:t>
                      </a:r>
                      <a:r>
                        <a:rPr lang="uk-UA" sz="2000" b="1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2000" b="1" spc="20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=245х1000+245= 245245</a:t>
                      </a:r>
                      <a:endParaRPr lang="ru-RU" sz="2000" b="1" dirty="0">
                        <a:solidFill>
                          <a:schemeClr val="tx1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spc="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937x1001</a:t>
                      </a:r>
                      <a:r>
                        <a:rPr lang="uk-UA" sz="2000" b="1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2000" b="1" spc="20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=937х1000+937= 937937</a:t>
                      </a:r>
                      <a:endParaRPr lang="ru-RU" sz="2000" b="1" dirty="0">
                        <a:solidFill>
                          <a:schemeClr val="tx1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spc="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849x1001</a:t>
                      </a:r>
                      <a:r>
                        <a:rPr lang="uk-UA" sz="2000" b="1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2000" b="1" spc="20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=849х1000+849= 849849</a:t>
                      </a:r>
                      <a:endParaRPr lang="ru-RU" sz="2000" b="1" dirty="0">
                        <a:solidFill>
                          <a:schemeClr val="tx1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spc="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564x1001</a:t>
                      </a:r>
                      <a:r>
                        <a:rPr lang="uk-UA" sz="2000" b="1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2000" b="1" spc="20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=564х1000+564= 564564</a:t>
                      </a:r>
                      <a:endParaRPr lang="ru-RU" sz="2000" b="1" dirty="0">
                        <a:solidFill>
                          <a:schemeClr val="tx1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Стрелка вниз 3"/>
          <p:cNvSpPr/>
          <p:nvPr/>
        </p:nvSpPr>
        <p:spPr>
          <a:xfrm>
            <a:off x="441303" y="116663"/>
            <a:ext cx="672113" cy="784131"/>
          </a:xfrm>
          <a:prstGeom prst="downArrow">
            <a:avLst/>
          </a:prstGeom>
          <a:ln>
            <a:solidFill>
              <a:srgbClr val="00B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1369997" y="259539"/>
            <a:ext cx="2912488" cy="4109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ПЕРЕВІР СЕБЕ!</a:t>
            </a:r>
            <a:endParaRPr lang="uk-UA" sz="2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41567" y="4873594"/>
            <a:ext cx="2394863" cy="50326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71680" tIns="35841" rIns="71680" bIns="35841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МОЛОДЕЦЬ!</a:t>
            </a:r>
            <a:endParaRPr lang="uk-UA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1435" y="4045753"/>
            <a:ext cx="1016204" cy="36477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r>
              <a:rPr lang="uk-UA" sz="1900" b="1" dirty="0" smtClean="0">
                <a:solidFill>
                  <a:srgbClr val="FF0000"/>
                </a:solidFill>
              </a:rPr>
              <a:t>Порада              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84443" y="3974315"/>
            <a:ext cx="3214710" cy="6879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7030A0"/>
                </a:solidFill>
              </a:rPr>
              <a:t>Спробуй </a:t>
            </a:r>
            <a:r>
              <a:rPr lang="uk-UA" sz="2000" b="1" dirty="0" smtClean="0">
                <a:solidFill>
                  <a:srgbClr val="7030A0"/>
                </a:solidFill>
              </a:rPr>
              <a:t>самостійно скласти подібні вирази</a:t>
            </a:r>
            <a:r>
              <a:rPr lang="uk-UA" sz="2000" b="1" dirty="0" smtClean="0">
                <a:solidFill>
                  <a:srgbClr val="7030A0"/>
                </a:solidFill>
              </a:rPr>
              <a:t>!</a:t>
            </a:r>
            <a:endParaRPr lang="uk-UA" sz="2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169150" cy="537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98427" y="616729"/>
            <a:ext cx="5643602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</a:t>
            </a: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Множення на 11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26 х11 = 26 х 10+ 26 = 286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90550" algn="l"/>
              </a:tabLst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42x11 = __________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90550" algn="l"/>
              </a:tabLst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36x11 = __________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90550" algn="l"/>
              </a:tabLst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58x11 = __________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90550" algn="l"/>
              </a:tabLst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97x11 = __________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tx1">
                  <a:lumMod val="1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29x11 = __________        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155551" y="116663"/>
            <a:ext cx="4357718" cy="4109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11. В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иконай завдання за зразком:</a:t>
            </a:r>
            <a:endParaRPr lang="uk-UA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7870854" cy="5903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84179" y="902481"/>
            <a:ext cx="5500726" cy="26776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90550" algn="l"/>
              </a:tabLst>
            </a:pPr>
            <a:r>
              <a:rPr lang="uk-UA" sz="4000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uk-UA" sz="3200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42x11 </a:t>
            </a:r>
            <a:r>
              <a:rPr lang="uk-UA" sz="3200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lang="uk-UA" sz="3200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42х10 + 42 = 452                          </a:t>
            </a:r>
            <a:endParaRPr lang="ru-RU" sz="3200" dirty="0" smtClean="0">
              <a:solidFill>
                <a:schemeClr val="tx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90550" algn="l"/>
              </a:tabLst>
            </a:pPr>
            <a:r>
              <a:rPr lang="uk-UA" sz="3200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uk-UA" sz="3200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36x11 = 36х10 + 36 = 396</a:t>
            </a:r>
            <a:endParaRPr lang="ru-RU" sz="3200" dirty="0" smtClean="0">
              <a:solidFill>
                <a:schemeClr val="tx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90550" algn="l"/>
              </a:tabLst>
            </a:pPr>
            <a:r>
              <a:rPr lang="uk-UA" sz="3200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uk-UA" sz="3200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58x11 = 58х10 + 58 = 638</a:t>
            </a:r>
            <a:endParaRPr lang="ru-RU" sz="3200" dirty="0" smtClean="0">
              <a:solidFill>
                <a:schemeClr val="tx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90550" algn="l"/>
              </a:tabLst>
            </a:pPr>
            <a:r>
              <a:rPr lang="uk-UA" sz="3200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uk-UA" sz="3200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97x11 = 97х10 + 97 = 1067</a:t>
            </a:r>
            <a:endParaRPr lang="uk-UA" sz="3200" dirty="0" smtClean="0">
              <a:solidFill>
                <a:schemeClr val="tx1">
                  <a:lumMod val="1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90550" algn="l"/>
              </a:tabLst>
            </a:pPr>
            <a:r>
              <a:rPr lang="uk-UA" sz="3200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uk-UA" sz="3200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29x11 = 29х10 + 29 = 319</a:t>
            </a:r>
            <a:endParaRPr lang="ru-RU" sz="3200" dirty="0"/>
          </a:p>
        </p:txBody>
      </p:sp>
      <p:sp>
        <p:nvSpPr>
          <p:cNvPr id="5" name="Стрелка вниз 4"/>
          <p:cNvSpPr/>
          <p:nvPr/>
        </p:nvSpPr>
        <p:spPr>
          <a:xfrm>
            <a:off x="441303" y="116663"/>
            <a:ext cx="672113" cy="784131"/>
          </a:xfrm>
          <a:prstGeom prst="downArrow">
            <a:avLst/>
          </a:prstGeom>
          <a:ln>
            <a:solidFill>
              <a:srgbClr val="00B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1369997" y="259539"/>
            <a:ext cx="2912488" cy="4109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ПЕРЕВІР СЕБЕ!</a:t>
            </a:r>
            <a:endParaRPr lang="uk-UA" sz="2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27253" y="4117191"/>
            <a:ext cx="2394863" cy="50326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71680" tIns="35841" rIns="71680" bIns="35841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МОЛОДЕЦЬ!</a:t>
            </a:r>
            <a:endParaRPr lang="uk-U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1682"/>
            <a:ext cx="7169150" cy="53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84179" y="1188233"/>
            <a:ext cx="5201069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2 2 2 = 3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90550" algn="l"/>
              </a:tabLst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2 2 2 2 = 4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90550" algn="l"/>
              </a:tabLst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2 2 2 2 = 5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90550" algn="l"/>
              </a:tabLst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2 2 2 2 = 6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90550" algn="l"/>
              </a:tabLst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2 2 2 2 = 111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90550" algn="l"/>
              </a:tabLst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2 2 2 2 2 = 28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90550" algn="l"/>
              </a:tabLst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2 2 2 2 2 2 2 2 = 8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155551" y="116663"/>
            <a:ext cx="4357718" cy="102648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Р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озставити знаки дій </a:t>
            </a:r>
          </a:p>
          <a:p>
            <a:pPr marL="358402" indent="-358402" algn="ctr"/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(можна використовувати дужки):</a:t>
            </a:r>
          </a:p>
          <a:p>
            <a:pPr marL="358402" indent="-358402" algn="ctr"/>
            <a:endParaRPr lang="uk-UA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1682"/>
            <a:ext cx="7169150" cy="53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 rot="10800000" flipV="1">
            <a:off x="155551" y="116663"/>
            <a:ext cx="4357718" cy="102648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Р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озставити знаки дій </a:t>
            </a:r>
          </a:p>
          <a:p>
            <a:pPr marL="358402" indent="-358402" algn="ctr"/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(можна використовувати дужки):</a:t>
            </a:r>
          </a:p>
          <a:p>
            <a:pPr marL="358402" indent="-358402" algn="ctr"/>
            <a:endParaRPr lang="uk-UA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55749" y="1331109"/>
            <a:ext cx="3929090" cy="3477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90550" algn="l"/>
              </a:tabLst>
            </a:pPr>
            <a:r>
              <a:rPr lang="uk-UA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3 3 3 3 3 = 31</a:t>
            </a:r>
            <a:endParaRPr lang="ru-RU" sz="44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90550" algn="l"/>
              </a:tabLst>
            </a:pPr>
            <a:r>
              <a:rPr lang="uk-UA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3 3 3 3 3 = 100</a:t>
            </a:r>
            <a:endParaRPr lang="ru-RU" sz="44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90550" algn="l"/>
              </a:tabLst>
            </a:pPr>
            <a:r>
              <a:rPr lang="uk-UA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4 4 4 = 1</a:t>
            </a:r>
            <a:endParaRPr lang="ru-RU" sz="44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90550" algn="l"/>
              </a:tabLst>
            </a:pPr>
            <a:r>
              <a:rPr lang="uk-UA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4 4 4 = 2</a:t>
            </a:r>
            <a:endParaRPr lang="ru-RU" sz="44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90550" algn="l"/>
              </a:tabLst>
            </a:pPr>
            <a:r>
              <a:rPr lang="uk-UA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4 4 4 = 9</a:t>
            </a:r>
            <a:endParaRPr lang="ru-RU" sz="4400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1" y="0"/>
            <a:ext cx="7166909" cy="537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 rot="10800000" flipV="1">
            <a:off x="155551" y="116663"/>
            <a:ext cx="4357718" cy="102648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Р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озставити знаки дій </a:t>
            </a:r>
          </a:p>
          <a:p>
            <a:pPr marL="358402" indent="-358402" algn="ctr"/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(можна використовувати дужки):</a:t>
            </a:r>
          </a:p>
          <a:p>
            <a:pPr marL="358402" indent="-358402" algn="ctr"/>
            <a:endParaRPr lang="uk-UA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8493" y="1188233"/>
            <a:ext cx="55721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90550" algn="l"/>
              </a:tabLst>
            </a:pPr>
            <a:r>
              <a:rPr lang="uk-UA" sz="36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</a:t>
            </a:r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5 5 = 2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90550" algn="l"/>
              </a:tabLst>
            </a:pPr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5 5 5 5 5 = 31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90550" algn="l"/>
              </a:tabLst>
            </a:pPr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5 5 5 5 5 = 100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90550" algn="l"/>
              </a:tabLst>
            </a:pPr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1 2 3 4 5 = 100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90550" algn="l"/>
              </a:tabLst>
            </a:pPr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1 2 3 4 5 6 7 = 100</a:t>
            </a:r>
            <a:endParaRPr lang="ru-RU" sz="36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590550" algn="l"/>
              </a:tabLst>
            </a:pPr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8 7 6 5 4 3 2 1 = 99</a:t>
            </a:r>
            <a:endParaRPr lang="ru-RU" sz="36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7169150" cy="53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 rot="10800000" flipV="1">
            <a:off x="336031" y="195972"/>
            <a:ext cx="4088684" cy="59560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>
              <a:buAutoNum type="arabicPeriod"/>
            </a:pPr>
            <a:r>
              <a:rPr lang="uk-UA" sz="1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ПИСЬМОВЕ   ДОДАВАННЯ </a:t>
            </a:r>
          </a:p>
          <a:p>
            <a:pPr marL="358402" indent="-358402" algn="ctr"/>
            <a:r>
              <a:rPr lang="uk-UA" sz="1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І   ВІДНІМАННЯ</a:t>
            </a:r>
            <a:endParaRPr lang="uk-UA" sz="17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504058" y="1456226"/>
            <a:ext cx="1335707" cy="716915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560070" y="2184348"/>
            <a:ext cx="1220999" cy="11761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912464" y="2184348"/>
            <a:ext cx="1220999" cy="11761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6" name="Прямоугольник 15"/>
          <p:cNvSpPr/>
          <p:nvPr/>
        </p:nvSpPr>
        <p:spPr>
          <a:xfrm>
            <a:off x="1792278" y="3752611"/>
            <a:ext cx="1220999" cy="12322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32652" y="3752611"/>
            <a:ext cx="1220999" cy="12322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264857" y="2184348"/>
            <a:ext cx="1220999" cy="11761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r>
              <a:rPr lang="uk-UA" dirty="0" smtClean="0"/>
              <a:t>25</a:t>
            </a:r>
            <a:endParaRPr lang="uk-UA" dirty="0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2856453" y="1456226"/>
            <a:ext cx="1335707" cy="716915"/>
          </a:xfrm>
          <a:prstGeom prst="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1736265" y="3024489"/>
            <a:ext cx="1335707" cy="716915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976641" y="3024489"/>
            <a:ext cx="1335707" cy="716915"/>
          </a:xfrm>
          <a:prstGeom prst="triangl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5208846" y="1456226"/>
            <a:ext cx="1335707" cy="716915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pic>
        <p:nvPicPr>
          <p:cNvPr id="25" name="Рисунок 2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041" y="896133"/>
            <a:ext cx="672113" cy="616103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1176172" y="840123"/>
            <a:ext cx="4424741" cy="657157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uk-UA" sz="19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Times New Roman" pitchFamily="18" charset="0"/>
              </a:rPr>
              <a:t>   </a:t>
            </a:r>
            <a:r>
              <a:rPr lang="uk-UA" sz="1900" b="1" dirty="0" smtClean="0">
                <a:solidFill>
                  <a:srgbClr val="0070C0"/>
                </a:solidFill>
                <a:latin typeface="+mj-lt"/>
                <a:cs typeface="Times New Roman" pitchFamily="18" charset="0"/>
              </a:rPr>
              <a:t>Обчисли і запиши число, яке проживає у будиночку </a:t>
            </a:r>
            <a:endParaRPr lang="uk-UA" sz="1900" b="1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7" name="Плюс 26"/>
          <p:cNvSpPr/>
          <p:nvPr/>
        </p:nvSpPr>
        <p:spPr>
          <a:xfrm>
            <a:off x="672090" y="2464395"/>
            <a:ext cx="212831" cy="15682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8" name="TextBox 27"/>
          <p:cNvSpPr txBox="1"/>
          <p:nvPr/>
        </p:nvSpPr>
        <p:spPr>
          <a:xfrm>
            <a:off x="616080" y="2184347"/>
            <a:ext cx="1176197" cy="410936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4807</a:t>
            </a:r>
            <a:endParaRPr lang="uk-UA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40117" y="2520403"/>
            <a:ext cx="784131" cy="410936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uk-UA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7326</a:t>
            </a:r>
            <a:endParaRPr lang="uk-UA" sz="2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Минус 29"/>
          <p:cNvSpPr/>
          <p:nvPr/>
        </p:nvSpPr>
        <p:spPr>
          <a:xfrm>
            <a:off x="728098" y="2856462"/>
            <a:ext cx="896151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2" name="TextBox 31"/>
          <p:cNvSpPr txBox="1"/>
          <p:nvPr/>
        </p:nvSpPr>
        <p:spPr>
          <a:xfrm>
            <a:off x="3136501" y="2184349"/>
            <a:ext cx="952159" cy="749490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13015</a:t>
            </a:r>
          </a:p>
          <a:p>
            <a:pPr algn="ctr"/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4189</a:t>
            </a:r>
            <a:endParaRPr lang="uk-UA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Минус 32"/>
          <p:cNvSpPr/>
          <p:nvPr/>
        </p:nvSpPr>
        <p:spPr>
          <a:xfrm>
            <a:off x="2968474" y="2520403"/>
            <a:ext cx="280047" cy="16802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5" name="Минус 34"/>
          <p:cNvSpPr/>
          <p:nvPr/>
        </p:nvSpPr>
        <p:spPr>
          <a:xfrm flipV="1">
            <a:off x="3192511" y="2856462"/>
            <a:ext cx="952159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pic>
        <p:nvPicPr>
          <p:cNvPr id="37" name="Рисунок 3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8519" y="3920638"/>
            <a:ext cx="560095" cy="504084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38" name="Рисунок 3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68708" y="1568246"/>
            <a:ext cx="560095" cy="50408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40" name="TextBox 39"/>
          <p:cNvSpPr txBox="1"/>
          <p:nvPr/>
        </p:nvSpPr>
        <p:spPr>
          <a:xfrm>
            <a:off x="5488895" y="2184349"/>
            <a:ext cx="896151" cy="749490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35823</a:t>
            </a:r>
          </a:p>
          <a:p>
            <a:pPr algn="ctr"/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20717</a:t>
            </a:r>
            <a:endParaRPr lang="uk-UA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Минус 40"/>
          <p:cNvSpPr/>
          <p:nvPr/>
        </p:nvSpPr>
        <p:spPr>
          <a:xfrm>
            <a:off x="5432887" y="2856462"/>
            <a:ext cx="952159" cy="3584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42" name="Плюс 41"/>
          <p:cNvSpPr/>
          <p:nvPr/>
        </p:nvSpPr>
        <p:spPr>
          <a:xfrm>
            <a:off x="5320867" y="2576414"/>
            <a:ext cx="212831" cy="15682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44" name="TextBox 43"/>
          <p:cNvSpPr txBox="1"/>
          <p:nvPr/>
        </p:nvSpPr>
        <p:spPr>
          <a:xfrm>
            <a:off x="1792275" y="3808619"/>
            <a:ext cx="1232207" cy="749490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60464</a:t>
            </a:r>
          </a:p>
          <a:p>
            <a:pPr algn="ctr"/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18945</a:t>
            </a:r>
            <a:endParaRPr lang="uk-UA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Минус 44"/>
          <p:cNvSpPr/>
          <p:nvPr/>
        </p:nvSpPr>
        <p:spPr>
          <a:xfrm>
            <a:off x="1792276" y="4144675"/>
            <a:ext cx="280047" cy="16802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46" name="Минус 45"/>
          <p:cNvSpPr/>
          <p:nvPr/>
        </p:nvSpPr>
        <p:spPr>
          <a:xfrm flipV="1">
            <a:off x="1960304" y="4480733"/>
            <a:ext cx="952159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48" name="TextBox 47"/>
          <p:cNvSpPr txBox="1"/>
          <p:nvPr/>
        </p:nvSpPr>
        <p:spPr>
          <a:xfrm>
            <a:off x="4032651" y="3808620"/>
            <a:ext cx="1232207" cy="749490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r"/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235673</a:t>
            </a:r>
          </a:p>
          <a:p>
            <a:pPr algn="r"/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68445</a:t>
            </a:r>
            <a:endParaRPr lang="uk-UA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Минус 48"/>
          <p:cNvSpPr/>
          <p:nvPr/>
        </p:nvSpPr>
        <p:spPr>
          <a:xfrm>
            <a:off x="4088660" y="4144675"/>
            <a:ext cx="280047" cy="16802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50" name="Минус 49"/>
          <p:cNvSpPr/>
          <p:nvPr/>
        </p:nvSpPr>
        <p:spPr>
          <a:xfrm flipV="1">
            <a:off x="4144669" y="4480734"/>
            <a:ext cx="1176197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7169150" cy="53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288191" y="448057"/>
            <a:ext cx="3752628" cy="4109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ПЕРЕВІР</a:t>
            </a:r>
            <a:r>
              <a:rPr lang="uk-UA" sz="2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СЕБЕ</a:t>
            </a:r>
            <a:r>
              <a:rPr lang="uk-UA" sz="2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uk-UA" sz="2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80023" y="168010"/>
            <a:ext cx="840141" cy="1008169"/>
          </a:xfrm>
          <a:prstGeom prst="downArrow">
            <a:avLst/>
          </a:prstGeom>
          <a:ln>
            <a:solidFill>
              <a:srgbClr val="00B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680256" y="2912470"/>
            <a:ext cx="1335707" cy="716915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2856453" y="1400217"/>
            <a:ext cx="1335707" cy="716915"/>
          </a:xfrm>
          <a:prstGeom prst="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504058" y="1400217"/>
            <a:ext cx="1335707" cy="716915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3976641" y="2912470"/>
            <a:ext cx="1335707" cy="716915"/>
          </a:xfrm>
          <a:prstGeom prst="triangl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5096827" y="1456226"/>
            <a:ext cx="1335707" cy="716915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1" name="Прямоугольник 10"/>
          <p:cNvSpPr/>
          <p:nvPr/>
        </p:nvSpPr>
        <p:spPr>
          <a:xfrm>
            <a:off x="560070" y="2128339"/>
            <a:ext cx="1220999" cy="11761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36267" y="3640593"/>
            <a:ext cx="1220999" cy="11761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152840" y="2184348"/>
            <a:ext cx="1220999" cy="11761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912464" y="2128339"/>
            <a:ext cx="1220999" cy="11761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32652" y="3640593"/>
            <a:ext cx="1220999" cy="11761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 dirty="0"/>
          </a:p>
        </p:txBody>
      </p:sp>
      <p:pic>
        <p:nvPicPr>
          <p:cNvPr id="16" name="Рисунок 1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4295" y="1176180"/>
            <a:ext cx="825196" cy="858802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2698" y="1120170"/>
            <a:ext cx="784131" cy="728122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840117" y="2128339"/>
            <a:ext cx="707829" cy="749490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4807</a:t>
            </a:r>
          </a:p>
          <a:p>
            <a:pPr algn="ctr"/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7326</a:t>
            </a:r>
            <a:endParaRPr lang="uk-UA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люс 20"/>
          <p:cNvSpPr/>
          <p:nvPr/>
        </p:nvSpPr>
        <p:spPr>
          <a:xfrm>
            <a:off x="672090" y="2408386"/>
            <a:ext cx="212831" cy="15682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2" name="Минус 21"/>
          <p:cNvSpPr/>
          <p:nvPr/>
        </p:nvSpPr>
        <p:spPr>
          <a:xfrm flipV="1">
            <a:off x="672089" y="2800451"/>
            <a:ext cx="1008169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5" name="TextBox 24"/>
          <p:cNvSpPr txBox="1"/>
          <p:nvPr/>
        </p:nvSpPr>
        <p:spPr>
          <a:xfrm>
            <a:off x="3136502" y="2128339"/>
            <a:ext cx="848591" cy="749490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13015</a:t>
            </a:r>
          </a:p>
          <a:p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4189</a:t>
            </a:r>
            <a:endParaRPr lang="uk-UA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Минус 25"/>
          <p:cNvSpPr/>
          <p:nvPr/>
        </p:nvSpPr>
        <p:spPr>
          <a:xfrm>
            <a:off x="2968474" y="2464395"/>
            <a:ext cx="280047" cy="16802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7" name="Минус 26"/>
          <p:cNvSpPr/>
          <p:nvPr/>
        </p:nvSpPr>
        <p:spPr>
          <a:xfrm>
            <a:off x="3136501" y="2800452"/>
            <a:ext cx="896151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9" name="TextBox 28"/>
          <p:cNvSpPr txBox="1"/>
          <p:nvPr/>
        </p:nvSpPr>
        <p:spPr>
          <a:xfrm>
            <a:off x="5376877" y="2184349"/>
            <a:ext cx="848591" cy="749490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35823</a:t>
            </a:r>
          </a:p>
          <a:p>
            <a:pPr algn="ctr"/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20717</a:t>
            </a:r>
            <a:endParaRPr lang="uk-UA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Минус 30"/>
          <p:cNvSpPr/>
          <p:nvPr/>
        </p:nvSpPr>
        <p:spPr>
          <a:xfrm>
            <a:off x="5264858" y="2856462"/>
            <a:ext cx="1008169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3" name="TextBox 32"/>
          <p:cNvSpPr txBox="1"/>
          <p:nvPr/>
        </p:nvSpPr>
        <p:spPr>
          <a:xfrm>
            <a:off x="1904295" y="3640592"/>
            <a:ext cx="952159" cy="749490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60464</a:t>
            </a:r>
          </a:p>
          <a:p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18945</a:t>
            </a:r>
            <a:endParaRPr lang="uk-UA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Минус 33"/>
          <p:cNvSpPr/>
          <p:nvPr/>
        </p:nvSpPr>
        <p:spPr>
          <a:xfrm flipV="1">
            <a:off x="1848285" y="4312705"/>
            <a:ext cx="1008169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7" name="Минус 36"/>
          <p:cNvSpPr/>
          <p:nvPr/>
        </p:nvSpPr>
        <p:spPr>
          <a:xfrm>
            <a:off x="1736267" y="3920638"/>
            <a:ext cx="280047" cy="16802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8" name="Плюс 37"/>
          <p:cNvSpPr/>
          <p:nvPr/>
        </p:nvSpPr>
        <p:spPr>
          <a:xfrm>
            <a:off x="5208848" y="2464395"/>
            <a:ext cx="212831" cy="15682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9" name="TextBox 38"/>
          <p:cNvSpPr txBox="1"/>
          <p:nvPr/>
        </p:nvSpPr>
        <p:spPr>
          <a:xfrm>
            <a:off x="4256688" y="3640592"/>
            <a:ext cx="1008169" cy="749490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235673</a:t>
            </a:r>
          </a:p>
          <a:p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68445</a:t>
            </a:r>
            <a:endParaRPr lang="uk-UA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Минус 39"/>
          <p:cNvSpPr/>
          <p:nvPr/>
        </p:nvSpPr>
        <p:spPr>
          <a:xfrm>
            <a:off x="4032651" y="3920638"/>
            <a:ext cx="280047" cy="16802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41" name="Минус 40"/>
          <p:cNvSpPr/>
          <p:nvPr/>
        </p:nvSpPr>
        <p:spPr>
          <a:xfrm flipV="1">
            <a:off x="4200679" y="4312705"/>
            <a:ext cx="1120188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44" name="TextBox 43"/>
          <p:cNvSpPr txBox="1"/>
          <p:nvPr/>
        </p:nvSpPr>
        <p:spPr>
          <a:xfrm rot="10800000" flipV="1">
            <a:off x="672087" y="2818247"/>
            <a:ext cx="918972" cy="410936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12133</a:t>
            </a:r>
            <a:endParaRPr lang="uk-UA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248522" y="2800450"/>
            <a:ext cx="709017" cy="410936"/>
          </a:xfrm>
          <a:prstGeom prst="rect">
            <a:avLst/>
          </a:prstGeom>
          <a:noFill/>
        </p:spPr>
        <p:txBody>
          <a:bodyPr wrap="none" lIns="71680" tIns="35841" rIns="71680" bIns="35841" rtlCol="0">
            <a:spAutoFit/>
          </a:bodyPr>
          <a:lstStyle/>
          <a:p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8826</a:t>
            </a:r>
            <a:endParaRPr lang="uk-UA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376878" y="2856460"/>
            <a:ext cx="850081" cy="410936"/>
          </a:xfrm>
          <a:prstGeom prst="rect">
            <a:avLst/>
          </a:prstGeom>
          <a:noFill/>
        </p:spPr>
        <p:txBody>
          <a:bodyPr wrap="none" lIns="71680" tIns="35841" rIns="71680" bIns="35841" rtlCol="0">
            <a:spAutoFit/>
          </a:bodyPr>
          <a:lstStyle/>
          <a:p>
            <a:r>
              <a:rPr lang="uk-UA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56540</a:t>
            </a:r>
            <a:endParaRPr lang="uk-UA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960304" y="4312704"/>
            <a:ext cx="981329" cy="410936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uk-UA" sz="2200" b="1" dirty="0" smtClean="0">
                <a:solidFill>
                  <a:srgbClr val="002060"/>
                </a:solidFill>
              </a:rPr>
              <a:t>41519</a:t>
            </a:r>
            <a:endParaRPr lang="uk-UA" sz="2200" b="1" dirty="0">
              <a:solidFill>
                <a:srgbClr val="00206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256688" y="4312704"/>
            <a:ext cx="1008169" cy="410936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uk-UA" sz="2200" b="1" dirty="0" smtClean="0">
                <a:solidFill>
                  <a:srgbClr val="002060"/>
                </a:solidFill>
              </a:rPr>
              <a:t>167228</a:t>
            </a:r>
            <a:endParaRPr lang="uk-UA" sz="2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1" y="-1681"/>
            <a:ext cx="7166909" cy="537854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88427" y="224019"/>
            <a:ext cx="1904318" cy="560094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4012" y="224020"/>
            <a:ext cx="2464413" cy="56482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1680" tIns="35841" rIns="71680" bIns="35841">
            <a:spAutoFit/>
          </a:bodyPr>
          <a:lstStyle/>
          <a:p>
            <a:pPr marL="358402" indent="-358402" algn="ctr"/>
            <a:r>
              <a:rPr lang="uk-UA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   СКЛАДЕНА ЗАДАЧА</a:t>
            </a:r>
            <a:endParaRPr lang="uk-UA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4012" y="784112"/>
            <a:ext cx="5936994" cy="8572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algn="just"/>
            <a:r>
              <a:rPr lang="uk-UA" sz="1700" b="1" dirty="0" smtClean="0">
                <a:solidFill>
                  <a:srgbClr val="002060"/>
                </a:solidFill>
              </a:rPr>
              <a:t>     У трьох цистернах було 10720 л пального. У першій і третій</a:t>
            </a:r>
            <a:r>
              <a:rPr lang="en-US" sz="1700" b="1" dirty="0" smtClean="0">
                <a:solidFill>
                  <a:srgbClr val="002060"/>
                </a:solidFill>
              </a:rPr>
              <a:t>  </a:t>
            </a:r>
            <a:r>
              <a:rPr lang="uk-UA" sz="1700" b="1" dirty="0" smtClean="0">
                <a:solidFill>
                  <a:srgbClr val="002060"/>
                </a:solidFill>
              </a:rPr>
              <a:t> цистернах </a:t>
            </a:r>
            <a:r>
              <a:rPr lang="en-US" sz="1700" b="1" dirty="0" smtClean="0">
                <a:solidFill>
                  <a:srgbClr val="002060"/>
                </a:solidFill>
              </a:rPr>
              <a:t>  </a:t>
            </a:r>
            <a:r>
              <a:rPr lang="uk-UA" sz="1700" b="1" dirty="0" smtClean="0">
                <a:solidFill>
                  <a:srgbClr val="002060"/>
                </a:solidFill>
              </a:rPr>
              <a:t>разом</a:t>
            </a:r>
            <a:r>
              <a:rPr lang="en-US" sz="1700" b="1" dirty="0" smtClean="0">
                <a:solidFill>
                  <a:srgbClr val="002060"/>
                </a:solidFill>
              </a:rPr>
              <a:t> </a:t>
            </a:r>
            <a:r>
              <a:rPr lang="uk-UA" sz="1700" b="1" dirty="0" smtClean="0">
                <a:solidFill>
                  <a:srgbClr val="002060"/>
                </a:solidFill>
              </a:rPr>
              <a:t> було </a:t>
            </a:r>
            <a:r>
              <a:rPr lang="en-US" sz="1700" b="1" dirty="0" smtClean="0">
                <a:solidFill>
                  <a:srgbClr val="002060"/>
                </a:solidFill>
              </a:rPr>
              <a:t> </a:t>
            </a:r>
            <a:r>
              <a:rPr lang="uk-UA" sz="1700" b="1" dirty="0" smtClean="0">
                <a:solidFill>
                  <a:srgbClr val="002060"/>
                </a:solidFill>
              </a:rPr>
              <a:t>7870л, </a:t>
            </a:r>
            <a:r>
              <a:rPr lang="en-US" sz="1700" b="1" dirty="0" smtClean="0">
                <a:solidFill>
                  <a:srgbClr val="002060"/>
                </a:solidFill>
              </a:rPr>
              <a:t> </a:t>
            </a:r>
            <a:r>
              <a:rPr lang="uk-UA" sz="1700" b="1" dirty="0" smtClean="0">
                <a:solidFill>
                  <a:srgbClr val="002060"/>
                </a:solidFill>
              </a:rPr>
              <a:t>у</a:t>
            </a:r>
            <a:r>
              <a:rPr lang="en-US" sz="1700" b="1" dirty="0" smtClean="0">
                <a:solidFill>
                  <a:srgbClr val="002060"/>
                </a:solidFill>
              </a:rPr>
              <a:t> </a:t>
            </a:r>
            <a:r>
              <a:rPr lang="uk-UA" sz="1700" b="1" dirty="0" smtClean="0">
                <a:solidFill>
                  <a:srgbClr val="002060"/>
                </a:solidFill>
              </a:rPr>
              <a:t> другій </a:t>
            </a:r>
            <a:r>
              <a:rPr lang="en-US" sz="1700" b="1" dirty="0" smtClean="0">
                <a:solidFill>
                  <a:srgbClr val="002060"/>
                </a:solidFill>
              </a:rPr>
              <a:t> </a:t>
            </a:r>
            <a:r>
              <a:rPr lang="uk-UA" sz="1700" b="1" dirty="0" smtClean="0">
                <a:solidFill>
                  <a:srgbClr val="002060"/>
                </a:solidFill>
              </a:rPr>
              <a:t>і </a:t>
            </a:r>
            <a:r>
              <a:rPr lang="en-US" sz="1700" b="1" dirty="0" smtClean="0">
                <a:solidFill>
                  <a:srgbClr val="002060"/>
                </a:solidFill>
              </a:rPr>
              <a:t> </a:t>
            </a:r>
            <a:r>
              <a:rPr lang="uk-UA" sz="1700" b="1" dirty="0" smtClean="0">
                <a:solidFill>
                  <a:srgbClr val="002060"/>
                </a:solidFill>
              </a:rPr>
              <a:t>третій – </a:t>
            </a:r>
            <a:endParaRPr lang="en-US" sz="1700" b="1" dirty="0" smtClean="0">
              <a:solidFill>
                <a:srgbClr val="002060"/>
              </a:solidFill>
            </a:endParaRPr>
          </a:p>
          <a:p>
            <a:pPr algn="just"/>
            <a:r>
              <a:rPr lang="uk-UA" sz="1700" b="1" dirty="0" smtClean="0">
                <a:solidFill>
                  <a:srgbClr val="002060"/>
                </a:solidFill>
              </a:rPr>
              <a:t>6020 л. Скільки літрів пального було в третій цистерні?  </a:t>
            </a:r>
            <a:r>
              <a:rPr lang="uk-UA" sz="1700" dirty="0" smtClean="0"/>
              <a:t> </a:t>
            </a:r>
            <a:endParaRPr lang="uk-UA" sz="1700" dirty="0"/>
          </a:p>
        </p:txBody>
      </p:sp>
      <p:sp>
        <p:nvSpPr>
          <p:cNvPr id="8" name="TextBox 7"/>
          <p:cNvSpPr txBox="1"/>
          <p:nvPr/>
        </p:nvSpPr>
        <p:spPr>
          <a:xfrm>
            <a:off x="840116" y="1736274"/>
            <a:ext cx="4394962" cy="31860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71680" tIns="35841" rIns="71680" bIns="35841" rtlCol="0">
            <a:spAutoFit/>
          </a:bodyPr>
          <a:lstStyle/>
          <a:p>
            <a:r>
              <a:rPr lang="uk-UA" sz="1600" b="1" dirty="0" smtClean="0">
                <a:solidFill>
                  <a:srgbClr val="7030A0"/>
                </a:solidFill>
              </a:rPr>
              <a:t>Склади короткий запис задачі та </a:t>
            </a:r>
            <a:r>
              <a:rPr lang="uk-UA" sz="1600" b="1" dirty="0" err="1" smtClean="0">
                <a:solidFill>
                  <a:srgbClr val="7030A0"/>
                </a:solidFill>
              </a:rPr>
              <a:t>розв</a:t>
            </a:r>
            <a:r>
              <a:rPr lang="en-US" sz="1600" b="1" dirty="0" smtClean="0">
                <a:solidFill>
                  <a:srgbClr val="7030A0"/>
                </a:solidFill>
              </a:rPr>
              <a:t>’</a:t>
            </a:r>
            <a:r>
              <a:rPr lang="uk-UA" sz="1600" b="1" dirty="0" err="1" smtClean="0">
                <a:solidFill>
                  <a:srgbClr val="7030A0"/>
                </a:solidFill>
              </a:rPr>
              <a:t>яжи</a:t>
            </a:r>
            <a:r>
              <a:rPr lang="uk-UA" sz="1600" b="1" dirty="0" smtClean="0">
                <a:solidFill>
                  <a:srgbClr val="7030A0"/>
                </a:solidFill>
              </a:rPr>
              <a:t> її. </a:t>
            </a:r>
            <a:endParaRPr lang="uk-UA" sz="1600" b="1" dirty="0">
              <a:solidFill>
                <a:srgbClr val="7030A0"/>
              </a:solidFill>
            </a:endParaRPr>
          </a:p>
        </p:txBody>
      </p:sp>
      <p:sp>
        <p:nvSpPr>
          <p:cNvPr id="10" name="Левая фигурная скобка 9"/>
          <p:cNvSpPr/>
          <p:nvPr/>
        </p:nvSpPr>
        <p:spPr>
          <a:xfrm>
            <a:off x="1624247" y="2240358"/>
            <a:ext cx="224039" cy="616103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3" name="TextBox 12"/>
          <p:cNvSpPr txBox="1"/>
          <p:nvPr/>
        </p:nvSpPr>
        <p:spPr>
          <a:xfrm>
            <a:off x="2016314" y="2128339"/>
            <a:ext cx="898171" cy="811046"/>
          </a:xfrm>
          <a:prstGeom prst="rect">
            <a:avLst/>
          </a:prstGeom>
          <a:noFill/>
        </p:spPr>
        <p:txBody>
          <a:bodyPr wrap="none" lIns="71680" tIns="35841" rIns="71680" bIns="35841" rtlCol="0">
            <a:spAutoFit/>
          </a:bodyPr>
          <a:lstStyle/>
          <a:p>
            <a:r>
              <a:rPr lang="uk-UA" sz="1600" b="1" dirty="0" smtClean="0">
                <a:solidFill>
                  <a:srgbClr val="002060"/>
                </a:solidFill>
              </a:rPr>
              <a:t>І      –  ? </a:t>
            </a:r>
          </a:p>
          <a:p>
            <a:r>
              <a:rPr lang="uk-UA" sz="1600" b="1" dirty="0" smtClean="0">
                <a:solidFill>
                  <a:srgbClr val="002060"/>
                </a:solidFill>
              </a:rPr>
              <a:t>ІІ     –  ?</a:t>
            </a:r>
          </a:p>
          <a:p>
            <a:r>
              <a:rPr lang="uk-UA" sz="1600" b="1" dirty="0" smtClean="0">
                <a:solidFill>
                  <a:srgbClr val="002060"/>
                </a:solidFill>
              </a:rPr>
              <a:t>ІІІ   –   ?</a:t>
            </a:r>
            <a:endParaRPr lang="uk-UA" sz="16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0023" y="2408384"/>
            <a:ext cx="1176197" cy="392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6" name="Правая круглая скобка 15"/>
          <p:cNvSpPr/>
          <p:nvPr/>
        </p:nvSpPr>
        <p:spPr>
          <a:xfrm>
            <a:off x="2912463" y="2296367"/>
            <a:ext cx="224039" cy="504084"/>
          </a:xfrm>
          <a:prstGeom prst="rightBracket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7" name="Прямоугольник 16"/>
          <p:cNvSpPr/>
          <p:nvPr/>
        </p:nvSpPr>
        <p:spPr>
          <a:xfrm>
            <a:off x="3360538" y="2408385"/>
            <a:ext cx="1008169" cy="2800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8" name="Правая фигурная скобка 17"/>
          <p:cNvSpPr/>
          <p:nvPr/>
        </p:nvSpPr>
        <p:spPr>
          <a:xfrm>
            <a:off x="4480727" y="2520404"/>
            <a:ext cx="280047" cy="280047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4928800" y="2520404"/>
            <a:ext cx="1120188" cy="280047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1792276" y="2968479"/>
            <a:ext cx="4088684" cy="1344225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1" name="TextBox 20"/>
          <p:cNvSpPr txBox="1"/>
          <p:nvPr/>
        </p:nvSpPr>
        <p:spPr>
          <a:xfrm>
            <a:off x="392041" y="3192515"/>
            <a:ext cx="1512253" cy="410936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uk-UA" sz="2200" b="1" u="sng" dirty="0" err="1" smtClean="0">
                <a:solidFill>
                  <a:srgbClr val="C00000"/>
                </a:solidFill>
              </a:rPr>
              <a:t>Розв</a:t>
            </a:r>
            <a:r>
              <a:rPr lang="en-US" sz="2200" b="1" u="sng" dirty="0" smtClean="0">
                <a:solidFill>
                  <a:srgbClr val="C00000"/>
                </a:solidFill>
              </a:rPr>
              <a:t>’</a:t>
            </a:r>
            <a:r>
              <a:rPr lang="uk-UA" sz="2200" b="1" u="sng" dirty="0" err="1" smtClean="0">
                <a:solidFill>
                  <a:srgbClr val="C00000"/>
                </a:solidFill>
              </a:rPr>
              <a:t>язок</a:t>
            </a:r>
            <a:endParaRPr lang="uk-UA" sz="2200" b="1" u="sng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00210" y="4368714"/>
            <a:ext cx="1592103" cy="364770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en-US" sz="1900" b="1" dirty="0" smtClean="0">
                <a:solidFill>
                  <a:srgbClr val="C00000"/>
                </a:solidFill>
              </a:rPr>
              <a:t>  </a:t>
            </a:r>
            <a:r>
              <a:rPr lang="uk-UA" sz="1900" b="1" dirty="0" smtClean="0">
                <a:solidFill>
                  <a:srgbClr val="C00000"/>
                </a:solidFill>
              </a:rPr>
              <a:t>Відповідь</a:t>
            </a:r>
            <a:r>
              <a:rPr lang="en-US" sz="1900" b="1" dirty="0" smtClean="0">
                <a:solidFill>
                  <a:srgbClr val="C00000"/>
                </a:solidFill>
              </a:rPr>
              <a:t>:</a:t>
            </a:r>
            <a:endParaRPr lang="uk-UA" sz="1900" b="1" dirty="0">
              <a:solidFill>
                <a:srgbClr val="C00000"/>
              </a:solidFill>
            </a:endParaRPr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2744434" y="4368713"/>
            <a:ext cx="3136525" cy="50408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1" y="0"/>
            <a:ext cx="7166909" cy="537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288193" y="336037"/>
            <a:ext cx="2968497" cy="4109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ПЕРЕВІР</a:t>
            </a:r>
            <a:r>
              <a:rPr lang="uk-UA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СЕБЕ!</a:t>
            </a:r>
            <a:endParaRPr lang="uk-UA" sz="2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48051" y="224020"/>
            <a:ext cx="840141" cy="1008169"/>
          </a:xfrm>
          <a:prstGeom prst="downArrow">
            <a:avLst/>
          </a:prstGeom>
          <a:ln>
            <a:solidFill>
              <a:srgbClr val="00B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1848284" y="1344207"/>
            <a:ext cx="896151" cy="718713"/>
          </a:xfrm>
          <a:prstGeom prst="rect">
            <a:avLst/>
          </a:prstGeom>
        </p:spPr>
        <p:txBody>
          <a:bodyPr wrap="square" lIns="71680" tIns="35841" rIns="71680" bIns="35841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І      –  ? </a:t>
            </a:r>
          </a:p>
          <a:p>
            <a:r>
              <a:rPr lang="uk-UA" b="1" dirty="0" smtClean="0">
                <a:solidFill>
                  <a:srgbClr val="002060"/>
                </a:solidFill>
              </a:rPr>
              <a:t>ІІ     –  ?</a:t>
            </a:r>
          </a:p>
          <a:p>
            <a:r>
              <a:rPr lang="uk-UA" b="1" dirty="0" smtClean="0">
                <a:solidFill>
                  <a:srgbClr val="002060"/>
                </a:solidFill>
              </a:rPr>
              <a:t>ІІІ   –   ?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7" name="Левая фигурная скобка 6"/>
          <p:cNvSpPr/>
          <p:nvPr/>
        </p:nvSpPr>
        <p:spPr>
          <a:xfrm>
            <a:off x="1512230" y="1400218"/>
            <a:ext cx="224039" cy="616103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71680" tIns="35841" rIns="71680" bIns="35841" rtlCol="0" anchor="ctr"/>
          <a:lstStyle/>
          <a:p>
            <a:pPr algn="ctr"/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8" name="Правая круглая скобка 7"/>
          <p:cNvSpPr/>
          <p:nvPr/>
        </p:nvSpPr>
        <p:spPr>
          <a:xfrm>
            <a:off x="2688426" y="1456226"/>
            <a:ext cx="224039" cy="504084"/>
          </a:xfrm>
          <a:prstGeom prst="rightBracket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280023" y="1512235"/>
            <a:ext cx="1176197" cy="392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r>
              <a:rPr lang="en-US" dirty="0" err="1" smtClean="0"/>
              <a:t>jjjjhj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36502" y="1624253"/>
            <a:ext cx="1008169" cy="2800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r>
              <a:rPr lang="en-US" dirty="0" smtClean="0"/>
              <a:t>78</a:t>
            </a:r>
            <a:endParaRPr lang="uk-UA" dirty="0"/>
          </a:p>
        </p:txBody>
      </p:sp>
      <p:sp>
        <p:nvSpPr>
          <p:cNvPr id="11" name="Правая фигурная скобка 10"/>
          <p:cNvSpPr/>
          <p:nvPr/>
        </p:nvSpPr>
        <p:spPr>
          <a:xfrm>
            <a:off x="4312699" y="1736273"/>
            <a:ext cx="280047" cy="280047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4704763" y="1736273"/>
            <a:ext cx="1120188" cy="280047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3" name="TextBox 12"/>
          <p:cNvSpPr txBox="1"/>
          <p:nvPr/>
        </p:nvSpPr>
        <p:spPr>
          <a:xfrm>
            <a:off x="336031" y="1512235"/>
            <a:ext cx="1120188" cy="410936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10720</a:t>
            </a:r>
            <a:endParaRPr lang="uk-UA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04529" y="1568244"/>
            <a:ext cx="707829" cy="410936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en-US" sz="2200" b="1" dirty="0" smtClean="0">
                <a:solidFill>
                  <a:srgbClr val="002060"/>
                </a:solidFill>
              </a:rPr>
              <a:t>7870</a:t>
            </a:r>
            <a:endParaRPr lang="uk-UA" sz="22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28801" y="1680263"/>
            <a:ext cx="707829" cy="410936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en-US" sz="2200" b="1" dirty="0" smtClean="0">
                <a:solidFill>
                  <a:srgbClr val="002060"/>
                </a:solidFill>
              </a:rPr>
              <a:t>6020</a:t>
            </a:r>
            <a:endParaRPr lang="uk-UA" sz="2200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0022" y="2240358"/>
            <a:ext cx="1232207" cy="364770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uk-UA" sz="1900" b="1" u="sng" dirty="0" err="1" smtClean="0">
                <a:solidFill>
                  <a:srgbClr val="0000FF"/>
                </a:solidFill>
              </a:rPr>
              <a:t>Розв</a:t>
            </a:r>
            <a:r>
              <a:rPr lang="en-US" sz="1900" b="1" u="sng" dirty="0" smtClean="0">
                <a:solidFill>
                  <a:srgbClr val="0000FF"/>
                </a:solidFill>
              </a:rPr>
              <a:t>’</a:t>
            </a:r>
            <a:r>
              <a:rPr lang="uk-UA" sz="1900" b="1" u="sng" dirty="0" err="1" smtClean="0">
                <a:solidFill>
                  <a:srgbClr val="0000FF"/>
                </a:solidFill>
              </a:rPr>
              <a:t>язок</a:t>
            </a:r>
            <a:endParaRPr lang="uk-UA" sz="1900" b="1" u="sng" dirty="0">
              <a:solidFill>
                <a:srgbClr val="0000FF"/>
              </a:solidFill>
            </a:endParaRPr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1456221" y="2240358"/>
            <a:ext cx="5096853" cy="1176197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 dirty="0"/>
          </a:p>
        </p:txBody>
      </p:sp>
      <p:sp>
        <p:nvSpPr>
          <p:cNvPr id="18" name="TextBox 17"/>
          <p:cNvSpPr txBox="1"/>
          <p:nvPr/>
        </p:nvSpPr>
        <p:spPr>
          <a:xfrm>
            <a:off x="1441435" y="2259803"/>
            <a:ext cx="5159608" cy="1241933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marL="358402" indent="-358402">
              <a:buAutoNum type="arabicParenR"/>
            </a:pPr>
            <a:r>
              <a:rPr lang="en-US" sz="1900" b="1" dirty="0" smtClean="0">
                <a:solidFill>
                  <a:srgbClr val="002060"/>
                </a:solidFill>
              </a:rPr>
              <a:t>10720</a:t>
            </a:r>
            <a:r>
              <a:rPr lang="uk-UA" sz="1900" b="1" dirty="0" smtClean="0">
                <a:solidFill>
                  <a:srgbClr val="002060"/>
                </a:solidFill>
              </a:rPr>
              <a:t> </a:t>
            </a:r>
            <a:r>
              <a:rPr lang="en-US" sz="1900" b="1" dirty="0" smtClean="0">
                <a:solidFill>
                  <a:srgbClr val="002060"/>
                </a:solidFill>
              </a:rPr>
              <a:t> </a:t>
            </a:r>
            <a:r>
              <a:rPr lang="uk-UA" sz="1900" b="1" dirty="0" smtClean="0">
                <a:solidFill>
                  <a:srgbClr val="002060"/>
                </a:solidFill>
              </a:rPr>
              <a:t>-  7870 =  2850 (л) – </a:t>
            </a:r>
            <a:r>
              <a:rPr lang="uk-UA" b="1" dirty="0" smtClean="0">
                <a:solidFill>
                  <a:srgbClr val="002060"/>
                </a:solidFill>
              </a:rPr>
              <a:t>у другій цистерні.</a:t>
            </a:r>
          </a:p>
          <a:p>
            <a:pPr marL="358402" indent="-358402">
              <a:buAutoNum type="arabicParenR"/>
            </a:pPr>
            <a:r>
              <a:rPr lang="uk-UA" sz="1900" b="1" dirty="0" smtClean="0">
                <a:solidFill>
                  <a:srgbClr val="002060"/>
                </a:solidFill>
              </a:rPr>
              <a:t>10720  -  6020 = 4700  (л) – </a:t>
            </a:r>
            <a:r>
              <a:rPr lang="uk-UA" b="1" dirty="0" smtClean="0">
                <a:solidFill>
                  <a:srgbClr val="002060"/>
                </a:solidFill>
              </a:rPr>
              <a:t>у першій цистерні.</a:t>
            </a:r>
          </a:p>
          <a:p>
            <a:pPr marL="358402" indent="-358402">
              <a:buAutoNum type="arabicParenR"/>
            </a:pPr>
            <a:r>
              <a:rPr lang="uk-UA" sz="1900" b="1" dirty="0" smtClean="0">
                <a:solidFill>
                  <a:srgbClr val="002060"/>
                </a:solidFill>
              </a:rPr>
              <a:t>7870 – 4700 = 3170 (л) – </a:t>
            </a:r>
            <a:r>
              <a:rPr lang="uk-UA" b="1" dirty="0" smtClean="0">
                <a:solidFill>
                  <a:srgbClr val="002060"/>
                </a:solidFill>
              </a:rPr>
              <a:t>у третій цистерні.</a:t>
            </a:r>
          </a:p>
          <a:p>
            <a:pPr marL="358402" indent="-358402">
              <a:buAutoNum type="arabicParenR"/>
            </a:pPr>
            <a:endParaRPr lang="uk-UA" sz="1900" b="1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56220" y="3472564"/>
            <a:ext cx="1347333" cy="364770"/>
          </a:xfrm>
          <a:prstGeom prst="rect">
            <a:avLst/>
          </a:prstGeom>
        </p:spPr>
        <p:txBody>
          <a:bodyPr wrap="none" lIns="71680" tIns="35841" rIns="71680" bIns="35841">
            <a:spAutoFit/>
          </a:bodyPr>
          <a:lstStyle/>
          <a:p>
            <a:r>
              <a:rPr lang="en-US" sz="1900" b="1" dirty="0" smtClean="0">
                <a:solidFill>
                  <a:srgbClr val="0070C0"/>
                </a:solidFill>
              </a:rPr>
              <a:t> </a:t>
            </a:r>
            <a:r>
              <a:rPr lang="uk-UA" sz="1900" b="1" dirty="0" smtClean="0">
                <a:solidFill>
                  <a:srgbClr val="0000FF"/>
                </a:solidFill>
              </a:rPr>
              <a:t>Відповідь</a:t>
            </a:r>
            <a:r>
              <a:rPr lang="en-US" sz="1900" b="1" dirty="0" smtClean="0">
                <a:solidFill>
                  <a:srgbClr val="0070C0"/>
                </a:solidFill>
              </a:rPr>
              <a:t>:</a:t>
            </a:r>
            <a:endParaRPr lang="uk-UA" sz="1900" dirty="0">
              <a:solidFill>
                <a:srgbClr val="0070C0"/>
              </a:solidFill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2856454" y="3472563"/>
            <a:ext cx="2520422" cy="33605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r>
              <a:rPr lang="uk-UA" sz="1900" b="1" dirty="0" smtClean="0">
                <a:solidFill>
                  <a:srgbClr val="002060"/>
                </a:solidFill>
              </a:rPr>
              <a:t>3170 літрів пального.</a:t>
            </a:r>
            <a:endParaRPr lang="uk-UA" sz="1900" dirty="0"/>
          </a:p>
        </p:txBody>
      </p:sp>
      <p:sp>
        <p:nvSpPr>
          <p:cNvPr id="21" name="TextBox 20"/>
          <p:cNvSpPr txBox="1"/>
          <p:nvPr/>
        </p:nvSpPr>
        <p:spPr>
          <a:xfrm>
            <a:off x="1568239" y="3920639"/>
            <a:ext cx="2464413" cy="364770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uk-UA" sz="1900" b="1" dirty="0" smtClean="0">
                <a:solidFill>
                  <a:srgbClr val="FF0000"/>
                </a:solidFill>
              </a:rPr>
              <a:t>Порада  від            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8284" y="4256695"/>
            <a:ext cx="560095" cy="462267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ffectLst/>
        </p:spPr>
      </p:pic>
      <p:sp>
        <p:nvSpPr>
          <p:cNvPr id="29" name="Стрелка вправо с вырезом 28"/>
          <p:cNvSpPr/>
          <p:nvPr/>
        </p:nvSpPr>
        <p:spPr>
          <a:xfrm>
            <a:off x="2464388" y="4368713"/>
            <a:ext cx="504084" cy="224038"/>
          </a:xfrm>
          <a:prstGeom prst="notched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0" name="Прямоугольник 29"/>
          <p:cNvSpPr/>
          <p:nvPr/>
        </p:nvSpPr>
        <p:spPr>
          <a:xfrm>
            <a:off x="3024483" y="3920638"/>
            <a:ext cx="2576430" cy="1232206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1" name="TextBox 30"/>
          <p:cNvSpPr txBox="1"/>
          <p:nvPr/>
        </p:nvSpPr>
        <p:spPr>
          <a:xfrm>
            <a:off x="3136500" y="3864630"/>
            <a:ext cx="2128356" cy="1303488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7030A0"/>
                </a:solidFill>
              </a:rPr>
              <a:t>Спробуй </a:t>
            </a:r>
            <a:r>
              <a:rPr lang="uk-UA" sz="2000" b="1" dirty="0" err="1" smtClean="0">
                <a:solidFill>
                  <a:srgbClr val="7030A0"/>
                </a:solidFill>
              </a:rPr>
              <a:t>розв</a:t>
            </a:r>
            <a:r>
              <a:rPr lang="en-US" sz="2000" b="1" dirty="0" smtClean="0">
                <a:solidFill>
                  <a:srgbClr val="7030A0"/>
                </a:solidFill>
              </a:rPr>
              <a:t>’</a:t>
            </a:r>
            <a:r>
              <a:rPr lang="uk-UA" sz="2000" b="1" dirty="0" err="1" smtClean="0">
                <a:solidFill>
                  <a:srgbClr val="7030A0"/>
                </a:solidFill>
              </a:rPr>
              <a:t>язати</a:t>
            </a:r>
            <a:r>
              <a:rPr lang="uk-UA" sz="2000" b="1" dirty="0" smtClean="0">
                <a:solidFill>
                  <a:srgbClr val="7030A0"/>
                </a:solidFill>
              </a:rPr>
              <a:t> цю задачу іншим способом!</a:t>
            </a:r>
            <a:endParaRPr lang="uk-UA" sz="2000" b="1" dirty="0">
              <a:solidFill>
                <a:srgbClr val="7030A0"/>
              </a:solidFill>
            </a:endParaRPr>
          </a:p>
        </p:txBody>
      </p:sp>
      <p:pic>
        <p:nvPicPr>
          <p:cNvPr id="32" name="Рисунок 3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80492" y="784113"/>
            <a:ext cx="2128356" cy="672113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7169150" cy="53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с одним скругленным углом 2"/>
          <p:cNvSpPr/>
          <p:nvPr/>
        </p:nvSpPr>
        <p:spPr>
          <a:xfrm>
            <a:off x="336032" y="952142"/>
            <a:ext cx="3136525" cy="616103"/>
          </a:xfrm>
          <a:prstGeom prst="round1Rect">
            <a:avLst/>
          </a:prstGeom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71680" tIns="35841" rIns="71680" bIns="35841" anchor="ctr"/>
          <a:lstStyle/>
          <a:p>
            <a:pPr algn="ctr">
              <a:defRPr/>
            </a:pPr>
            <a:r>
              <a:rPr lang="uk-UA" sz="2800" dirty="0">
                <a:ln>
                  <a:solidFill>
                    <a:sysClr val="windowText" lastClr="000000"/>
                  </a:solidFill>
                </a:ln>
                <a:solidFill>
                  <a:srgbClr val="0000CC"/>
                </a:solidFill>
                <a:latin typeface="Arial Black" pitchFamily="34" charset="0"/>
              </a:rPr>
              <a:t>а = 3 575</a:t>
            </a:r>
          </a:p>
        </p:txBody>
      </p:sp>
      <p:sp>
        <p:nvSpPr>
          <p:cNvPr id="4" name="Прямоугольник с одним скругленным углом 3"/>
          <p:cNvSpPr/>
          <p:nvPr/>
        </p:nvSpPr>
        <p:spPr>
          <a:xfrm>
            <a:off x="3584576" y="952142"/>
            <a:ext cx="2968497" cy="616103"/>
          </a:xfrm>
          <a:prstGeom prst="round1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71680" tIns="35841" rIns="71680" bIns="35841" anchor="ctr"/>
          <a:lstStyle/>
          <a:p>
            <a:pPr algn="ctr">
              <a:defRPr/>
            </a:pPr>
            <a:r>
              <a:rPr lang="en-US" sz="2800" dirty="0">
                <a:ln>
                  <a:solidFill>
                    <a:sysClr val="windowText" lastClr="000000"/>
                  </a:solidFill>
                </a:ln>
                <a:solidFill>
                  <a:srgbClr val="00FF00"/>
                </a:solidFill>
                <a:latin typeface="Arial Black" pitchFamily="34" charset="0"/>
              </a:rPr>
              <a:t>b = 75 431</a:t>
            </a:r>
            <a:endParaRPr lang="uk-UA" sz="2800" dirty="0">
              <a:ln>
                <a:solidFill>
                  <a:sysClr val="windowText" lastClr="000000"/>
                </a:solidFill>
              </a:ln>
              <a:solidFill>
                <a:srgbClr val="00FF00"/>
              </a:solidFill>
              <a:latin typeface="Arial Black" pitchFamily="34" charset="0"/>
            </a:endParaRPr>
          </a:p>
        </p:txBody>
      </p:sp>
      <p:sp>
        <p:nvSpPr>
          <p:cNvPr id="5" name="Пятиугольник 4"/>
          <p:cNvSpPr/>
          <p:nvPr/>
        </p:nvSpPr>
        <p:spPr>
          <a:xfrm rot="5400000">
            <a:off x="1596244" y="476062"/>
            <a:ext cx="616103" cy="3136525"/>
          </a:xfrm>
          <a:prstGeom prst="homePlate">
            <a:avLst>
              <a:gd name="adj" fmla="val 57357"/>
            </a:avLst>
          </a:prstGeom>
          <a:ln>
            <a:solidFill>
              <a:srgbClr val="00B05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71680" tIns="35841" rIns="71680" bIns="35841" anchor="ctr"/>
          <a:lstStyle/>
          <a:p>
            <a:pPr algn="ctr">
              <a:defRPr/>
            </a:pPr>
            <a:endParaRPr lang="uk-UA" sz="420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0800000" flipV="1">
            <a:off x="336031" y="195971"/>
            <a:ext cx="4088684" cy="59560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en-US" sz="1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1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 ЗНАЙДИ   ЗНАЧЕННЯ   ВИРАЗУ </a:t>
            </a:r>
          </a:p>
          <a:p>
            <a:pPr marL="358402" indent="-358402" algn="ctr"/>
            <a:r>
              <a:rPr lang="uk-UA" sz="1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ТА  ЗРОБИ   ПЕРЕВІРКУ</a:t>
            </a:r>
            <a:endParaRPr lang="uk-UA" sz="17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0022" y="1624253"/>
            <a:ext cx="3192534" cy="811046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en-US" sz="3400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a + b</a:t>
            </a:r>
            <a:endParaRPr lang="uk-UA" sz="3400" dirty="0" smtClean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Arial Black" pitchFamily="34" charset="0"/>
            </a:endParaRPr>
          </a:p>
          <a:p>
            <a:pPr algn="ctr"/>
            <a:endParaRPr lang="uk-UA" dirty="0"/>
          </a:p>
        </p:txBody>
      </p:sp>
      <p:sp>
        <p:nvSpPr>
          <p:cNvPr id="11" name="Пятиугольник 10"/>
          <p:cNvSpPr/>
          <p:nvPr/>
        </p:nvSpPr>
        <p:spPr>
          <a:xfrm rot="5400000">
            <a:off x="4788779" y="532071"/>
            <a:ext cx="616103" cy="3024506"/>
          </a:xfrm>
          <a:prstGeom prst="homePlate">
            <a:avLst>
              <a:gd name="adj" fmla="val 5735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1680" tIns="35841" rIns="71680" bIns="35841" anchor="ctr"/>
          <a:lstStyle/>
          <a:p>
            <a:pPr algn="ctr"/>
            <a:endParaRPr lang="uk-UA" sz="4200" dirty="0" smtClean="0">
              <a:ln>
                <a:solidFill>
                  <a:sysClr val="windowText" lastClr="000000"/>
                </a:solidFill>
              </a:ln>
              <a:solidFill>
                <a:srgbClr val="FF0066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84575" y="1624252"/>
            <a:ext cx="3024506" cy="1118822"/>
          </a:xfrm>
          <a:prstGeom prst="rect">
            <a:avLst/>
          </a:prstGeom>
          <a:noFill/>
          <a:ln>
            <a:noFill/>
          </a:ln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en-US" sz="3400" dirty="0" smtClean="0">
                <a:ln>
                  <a:solidFill>
                    <a:sysClr val="windowText" lastClr="000000"/>
                  </a:solidFill>
                </a:ln>
                <a:solidFill>
                  <a:srgbClr val="FF0066"/>
                </a:solidFill>
                <a:latin typeface="Arial Black" pitchFamily="34" charset="0"/>
              </a:rPr>
              <a:t>b – a</a:t>
            </a:r>
            <a:endParaRPr lang="uk-UA" sz="3400" dirty="0" smtClean="0">
              <a:ln>
                <a:solidFill>
                  <a:sysClr val="windowText" lastClr="000000"/>
                </a:solidFill>
              </a:ln>
              <a:solidFill>
                <a:srgbClr val="FF0066"/>
              </a:solidFill>
              <a:latin typeface="Arial Black" pitchFamily="34" charset="0"/>
            </a:endParaRPr>
          </a:p>
          <a:p>
            <a:pPr algn="ctr"/>
            <a:endParaRPr lang="uk-UA" sz="3400" dirty="0"/>
          </a:p>
        </p:txBody>
      </p:sp>
      <p:pic>
        <p:nvPicPr>
          <p:cNvPr id="13" name="Рисунок 1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0726" y="168010"/>
            <a:ext cx="672113" cy="616103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869931" y="2545555"/>
            <a:ext cx="1512253" cy="123220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5" name="Прямоугольник 14"/>
          <p:cNvSpPr/>
          <p:nvPr/>
        </p:nvSpPr>
        <p:spPr>
          <a:xfrm>
            <a:off x="1941501" y="3902877"/>
            <a:ext cx="1512253" cy="123220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6" name="Прямоугольник 15"/>
          <p:cNvSpPr/>
          <p:nvPr/>
        </p:nvSpPr>
        <p:spPr>
          <a:xfrm>
            <a:off x="4656145" y="2545555"/>
            <a:ext cx="1512253" cy="123220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7" name="Прямоугольник 16"/>
          <p:cNvSpPr/>
          <p:nvPr/>
        </p:nvSpPr>
        <p:spPr>
          <a:xfrm>
            <a:off x="3513137" y="3902877"/>
            <a:ext cx="1512253" cy="123220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8" name="Прямоугольник 17"/>
          <p:cNvSpPr/>
          <p:nvPr/>
        </p:nvSpPr>
        <p:spPr>
          <a:xfrm>
            <a:off x="2798757" y="2402679"/>
            <a:ext cx="1485891" cy="13034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1680" tIns="35841" rIns="71680" bIns="35841">
            <a:spAutoFit/>
          </a:bodyPr>
          <a:lstStyle/>
          <a:p>
            <a:pPr algn="ctr"/>
            <a:r>
              <a:rPr lang="uk-UA" sz="1600" b="1" dirty="0" smtClean="0">
                <a:solidFill>
                  <a:srgbClr val="A0207E"/>
                </a:solidFill>
                <a:latin typeface="Times New Roman" pitchFamily="18" charset="0"/>
                <a:cs typeface="Times New Roman" pitchFamily="18" charset="0"/>
              </a:rPr>
              <a:t>СПРОБУЙ    ОБЧИСЛИТИ   ЗА  </a:t>
            </a:r>
          </a:p>
          <a:p>
            <a:pPr algn="ctr"/>
            <a:r>
              <a:rPr lang="uk-UA" sz="1600" b="1" dirty="0" smtClean="0">
                <a:solidFill>
                  <a:srgbClr val="A0207E"/>
                </a:solidFill>
                <a:latin typeface="Times New Roman" pitchFamily="18" charset="0"/>
                <a:cs typeface="Times New Roman" pitchFamily="18" charset="0"/>
              </a:rPr>
              <a:t>1   ХВИЛИНУ! </a:t>
            </a:r>
            <a:endParaRPr lang="uk-UA" sz="1600" b="1" dirty="0">
              <a:solidFill>
                <a:srgbClr val="A020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84377" y="3831439"/>
            <a:ext cx="1189661" cy="349381"/>
          </a:xfrm>
          <a:prstGeom prst="rect">
            <a:avLst/>
          </a:prstGeom>
          <a:noFill/>
        </p:spPr>
        <p:txBody>
          <a:bodyPr wrap="none" lIns="71680" tIns="35841" rIns="71680" bIns="35841" rtlCol="0">
            <a:spAutoFit/>
          </a:bodyPr>
          <a:lstStyle/>
          <a:p>
            <a:r>
              <a:rPr lang="uk-UA" sz="1800" dirty="0" smtClean="0">
                <a:solidFill>
                  <a:schemeClr val="tx1">
                    <a:lumMod val="10000"/>
                  </a:schemeClr>
                </a:solidFill>
              </a:rPr>
              <a:t>Перевірка </a:t>
            </a:r>
            <a:endParaRPr lang="uk-UA" sz="1800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56013" y="3831439"/>
            <a:ext cx="1176837" cy="349381"/>
          </a:xfrm>
          <a:prstGeom prst="rect">
            <a:avLst/>
          </a:prstGeom>
          <a:noFill/>
        </p:spPr>
        <p:txBody>
          <a:bodyPr wrap="none" lIns="71680" tIns="35841" rIns="71680" bIns="35841" rtlCol="0">
            <a:spAutoFit/>
          </a:bodyPr>
          <a:lstStyle/>
          <a:p>
            <a:pPr algn="ctr"/>
            <a:r>
              <a:rPr lang="uk-UA" sz="1800" dirty="0" smtClean="0">
                <a:solidFill>
                  <a:schemeClr val="tx1">
                    <a:lumMod val="10000"/>
                  </a:schemeClr>
                </a:solidFill>
              </a:rPr>
              <a:t>Перевірка</a:t>
            </a:r>
            <a:r>
              <a:rPr lang="uk-UA" dirty="0" smtClean="0">
                <a:solidFill>
                  <a:schemeClr val="tx1">
                    <a:lumMod val="10000"/>
                  </a:schemeClr>
                </a:solidFill>
              </a:rPr>
              <a:t> </a:t>
            </a:r>
            <a:endParaRPr lang="uk-UA" dirty="0">
              <a:solidFill>
                <a:schemeClr val="tx1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169150" cy="53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 rot="10800000" flipV="1">
            <a:off x="1232181" y="288305"/>
            <a:ext cx="2912488" cy="4109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ПЕРЕВІР СЕБЕ!</a:t>
            </a:r>
            <a:endParaRPr lang="uk-UA" sz="2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ятиугольник 3"/>
          <p:cNvSpPr/>
          <p:nvPr/>
        </p:nvSpPr>
        <p:spPr>
          <a:xfrm rot="5400000">
            <a:off x="1602071" y="-43973"/>
            <a:ext cx="672113" cy="3136525"/>
          </a:xfrm>
          <a:prstGeom prst="homePlate">
            <a:avLst>
              <a:gd name="adj" fmla="val 57357"/>
            </a:avLst>
          </a:prstGeom>
          <a:ln>
            <a:solidFill>
              <a:srgbClr val="00B05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71680" tIns="35841" rIns="71680" bIns="35841" anchor="ctr"/>
          <a:lstStyle/>
          <a:p>
            <a:pPr algn="ctr">
              <a:defRPr/>
            </a:pPr>
            <a:endParaRPr lang="uk-UA" sz="420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 rot="5400000">
            <a:off x="4704763" y="55992"/>
            <a:ext cx="784131" cy="3024506"/>
          </a:xfrm>
          <a:prstGeom prst="homePlate">
            <a:avLst>
              <a:gd name="adj" fmla="val 5735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1680" tIns="35841" rIns="71680" bIns="35841" anchor="ctr"/>
          <a:lstStyle/>
          <a:p>
            <a:pPr algn="ctr"/>
            <a:endParaRPr lang="uk-UA" sz="4200" dirty="0" smtClean="0">
              <a:ln>
                <a:solidFill>
                  <a:sysClr val="windowText" lastClr="000000"/>
                </a:solidFill>
              </a:ln>
              <a:solidFill>
                <a:srgbClr val="FF0066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0022" y="1064159"/>
            <a:ext cx="3192534" cy="811046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en-US" sz="3400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a + b</a:t>
            </a:r>
            <a:endParaRPr lang="uk-UA" sz="3400" dirty="0" smtClean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Arial Black" pitchFamily="34" charset="0"/>
            </a:endParaRPr>
          </a:p>
          <a:p>
            <a:pPr algn="ctr"/>
            <a:endParaRPr lang="uk-UA" dirty="0"/>
          </a:p>
        </p:txBody>
      </p:sp>
      <p:sp>
        <p:nvSpPr>
          <p:cNvPr id="8" name="Стрелка вниз 7"/>
          <p:cNvSpPr/>
          <p:nvPr/>
        </p:nvSpPr>
        <p:spPr>
          <a:xfrm>
            <a:off x="336033" y="224020"/>
            <a:ext cx="672113" cy="784131"/>
          </a:xfrm>
          <a:prstGeom prst="downArrow">
            <a:avLst/>
          </a:prstGeom>
          <a:ln>
            <a:solidFill>
              <a:srgbClr val="00B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9" name="TextBox 8"/>
          <p:cNvSpPr txBox="1"/>
          <p:nvPr/>
        </p:nvSpPr>
        <p:spPr>
          <a:xfrm>
            <a:off x="3584575" y="1064161"/>
            <a:ext cx="3024506" cy="595602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en-US" sz="3400" dirty="0" smtClean="0">
                <a:ln>
                  <a:solidFill>
                    <a:sysClr val="windowText" lastClr="000000"/>
                  </a:solidFill>
                </a:ln>
                <a:solidFill>
                  <a:srgbClr val="FF0066"/>
                </a:solidFill>
                <a:latin typeface="Arial Black" pitchFamily="34" charset="0"/>
              </a:rPr>
              <a:t>b – a</a:t>
            </a:r>
            <a:endParaRPr lang="uk-UA" sz="3400" dirty="0" smtClean="0">
              <a:ln>
                <a:solidFill>
                  <a:sysClr val="windowText" lastClr="000000"/>
                </a:solidFill>
              </a:ln>
              <a:solidFill>
                <a:srgbClr val="FF0066"/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9931" y="1902613"/>
            <a:ext cx="1512253" cy="123220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1" name="Прямоугольник 10"/>
          <p:cNvSpPr/>
          <p:nvPr/>
        </p:nvSpPr>
        <p:spPr>
          <a:xfrm>
            <a:off x="1584311" y="3617125"/>
            <a:ext cx="1512253" cy="123220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1680" tIns="35841" rIns="71680" bIns="35841" rtlCol="0" anchor="ctr"/>
          <a:lstStyle/>
          <a:p>
            <a:pPr algn="ctr"/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84707" y="1974051"/>
            <a:ext cx="1512253" cy="123220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3" name="Прямоугольник 12"/>
          <p:cNvSpPr/>
          <p:nvPr/>
        </p:nvSpPr>
        <p:spPr>
          <a:xfrm>
            <a:off x="3870327" y="3617125"/>
            <a:ext cx="1512253" cy="123220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pic>
        <p:nvPicPr>
          <p:cNvPr id="14" name="Рисунок 1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0195" y="2045489"/>
            <a:ext cx="1232195" cy="1232188"/>
          </a:xfrm>
          <a:prstGeom prst="rect">
            <a:avLst/>
          </a:prstGeom>
          <a:noFill/>
          <a:ln w="9525">
            <a:solidFill>
              <a:schemeClr val="tx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798493" y="1974051"/>
            <a:ext cx="1456244" cy="964934"/>
          </a:xfrm>
          <a:prstGeom prst="rect">
            <a:avLst/>
          </a:prstGeom>
        </p:spPr>
        <p:txBody>
          <a:bodyPr wrap="square" lIns="71680" tIns="35841" rIns="71680" bIns="35841">
            <a:spAutoFit/>
          </a:bodyPr>
          <a:lstStyle/>
          <a:p>
            <a:pPr algn="ctr">
              <a:defRPr/>
            </a:pPr>
            <a:r>
              <a:rPr lang="uk-UA" sz="2200" b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   </a:t>
            </a:r>
            <a:r>
              <a:rPr lang="uk-UA" sz="220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3575</a:t>
            </a:r>
          </a:p>
          <a:p>
            <a:pPr algn="ctr">
              <a:defRPr/>
            </a:pPr>
            <a:r>
              <a:rPr lang="uk-UA" sz="220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 75431</a:t>
            </a:r>
          </a:p>
          <a:p>
            <a:pPr algn="ctr">
              <a:defRPr/>
            </a:pPr>
            <a:endParaRPr lang="uk-UA" dirty="0">
              <a:ln>
                <a:solidFill>
                  <a:sysClr val="windowText" lastClr="000000"/>
                </a:solidFill>
              </a:ln>
              <a:solidFill>
                <a:srgbClr val="0000CC"/>
              </a:solidFill>
              <a:latin typeface="Arial Black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69931" y="2688431"/>
            <a:ext cx="1285884" cy="410936"/>
          </a:xfrm>
          <a:prstGeom prst="rect">
            <a:avLst/>
          </a:prstGeom>
        </p:spPr>
        <p:txBody>
          <a:bodyPr wrap="square" lIns="71680" tIns="35841" rIns="71680" bIns="35841">
            <a:spAutoFit/>
          </a:bodyPr>
          <a:lstStyle/>
          <a:p>
            <a:pPr algn="ctr">
              <a:defRPr/>
            </a:pPr>
            <a:r>
              <a:rPr lang="uk-UA" sz="220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220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7</a:t>
            </a:r>
            <a:r>
              <a:rPr lang="uk-UA" sz="220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9006</a:t>
            </a:r>
            <a:endParaRPr lang="uk-UA" sz="2200" dirty="0">
              <a:ln>
                <a:solidFill>
                  <a:sysClr val="windowText" lastClr="00000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8" name="Минус 17"/>
          <p:cNvSpPr/>
          <p:nvPr/>
        </p:nvSpPr>
        <p:spPr>
          <a:xfrm>
            <a:off x="1084245" y="2688431"/>
            <a:ext cx="952159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19" name="Плюс 18"/>
          <p:cNvSpPr/>
          <p:nvPr/>
        </p:nvSpPr>
        <p:spPr>
          <a:xfrm>
            <a:off x="1012807" y="2259803"/>
            <a:ext cx="212831" cy="15682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0" name="TextBox 19"/>
          <p:cNvSpPr txBox="1"/>
          <p:nvPr/>
        </p:nvSpPr>
        <p:spPr>
          <a:xfrm>
            <a:off x="1584311" y="3688563"/>
            <a:ext cx="1512253" cy="1426599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en-US" sz="220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7</a:t>
            </a:r>
            <a:r>
              <a:rPr lang="uk-UA" sz="220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9006</a:t>
            </a:r>
          </a:p>
          <a:p>
            <a:pPr algn="ctr"/>
            <a:r>
              <a:rPr lang="uk-UA" sz="220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75431</a:t>
            </a:r>
          </a:p>
          <a:p>
            <a:pPr algn="ctr"/>
            <a:r>
              <a:rPr lang="uk-UA" sz="220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  3575</a:t>
            </a:r>
          </a:p>
          <a:p>
            <a:pPr algn="ctr"/>
            <a:endParaRPr lang="uk-UA" sz="2200" dirty="0"/>
          </a:p>
        </p:txBody>
      </p:sp>
      <p:sp>
        <p:nvSpPr>
          <p:cNvPr id="21" name="Минус 20"/>
          <p:cNvSpPr/>
          <p:nvPr/>
        </p:nvSpPr>
        <p:spPr>
          <a:xfrm>
            <a:off x="1727187" y="3974315"/>
            <a:ext cx="280047" cy="16802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2" name="Минус 21"/>
          <p:cNvSpPr/>
          <p:nvPr/>
        </p:nvSpPr>
        <p:spPr>
          <a:xfrm flipV="1">
            <a:off x="1870063" y="4402943"/>
            <a:ext cx="952159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3" name="Прямоугольник 22"/>
          <p:cNvSpPr/>
          <p:nvPr/>
        </p:nvSpPr>
        <p:spPr>
          <a:xfrm>
            <a:off x="4584707" y="1974051"/>
            <a:ext cx="1512253" cy="1088045"/>
          </a:xfrm>
          <a:prstGeom prst="rect">
            <a:avLst/>
          </a:prstGeom>
        </p:spPr>
        <p:txBody>
          <a:bodyPr wrap="square" lIns="71680" tIns="35841" rIns="71680" bIns="35841">
            <a:spAutoFit/>
          </a:bodyPr>
          <a:lstStyle/>
          <a:p>
            <a:pPr algn="ctr">
              <a:defRPr/>
            </a:pPr>
            <a:r>
              <a:rPr lang="uk-UA" sz="220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75431</a:t>
            </a:r>
          </a:p>
          <a:p>
            <a:pPr algn="ctr">
              <a:defRPr/>
            </a:pPr>
            <a:r>
              <a:rPr lang="uk-UA" sz="220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  3575</a:t>
            </a:r>
          </a:p>
          <a:p>
            <a:pPr algn="ctr">
              <a:defRPr/>
            </a:pPr>
            <a:r>
              <a:rPr lang="uk-UA" sz="220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71856</a:t>
            </a:r>
            <a:endParaRPr lang="uk-UA" sz="2200" dirty="0"/>
          </a:p>
        </p:txBody>
      </p:sp>
      <p:sp>
        <p:nvSpPr>
          <p:cNvPr id="24" name="Минус 23"/>
          <p:cNvSpPr/>
          <p:nvPr/>
        </p:nvSpPr>
        <p:spPr>
          <a:xfrm flipV="1">
            <a:off x="4870459" y="2688431"/>
            <a:ext cx="952159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5" name="Минус 24"/>
          <p:cNvSpPr/>
          <p:nvPr/>
        </p:nvSpPr>
        <p:spPr>
          <a:xfrm>
            <a:off x="4727583" y="2259803"/>
            <a:ext cx="280047" cy="16802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28" name="TextBox 27"/>
          <p:cNvSpPr txBox="1"/>
          <p:nvPr/>
        </p:nvSpPr>
        <p:spPr>
          <a:xfrm>
            <a:off x="3870327" y="3617125"/>
            <a:ext cx="1512253" cy="1088045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002060"/>
                </a:solidFill>
              </a:rPr>
              <a:t>71856</a:t>
            </a:r>
          </a:p>
          <a:p>
            <a:pPr algn="ctr"/>
            <a:r>
              <a:rPr lang="uk-UA" sz="2200" b="1" dirty="0" smtClean="0">
                <a:solidFill>
                  <a:srgbClr val="002060"/>
                </a:solidFill>
              </a:rPr>
              <a:t>  3575</a:t>
            </a:r>
          </a:p>
          <a:p>
            <a:pPr algn="ctr"/>
            <a:r>
              <a:rPr lang="en-US" sz="2200" b="1" dirty="0" smtClean="0">
                <a:solidFill>
                  <a:srgbClr val="002060"/>
                </a:solidFill>
              </a:rPr>
              <a:t>75431</a:t>
            </a:r>
            <a:endParaRPr lang="uk-UA" sz="2200" b="1" dirty="0">
              <a:solidFill>
                <a:srgbClr val="002060"/>
              </a:solidFill>
            </a:endParaRPr>
          </a:p>
        </p:txBody>
      </p:sp>
      <p:sp>
        <p:nvSpPr>
          <p:cNvPr id="29" name="Минус 28"/>
          <p:cNvSpPr/>
          <p:nvPr/>
        </p:nvSpPr>
        <p:spPr>
          <a:xfrm flipV="1">
            <a:off x="4156079" y="4331505"/>
            <a:ext cx="952159" cy="5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  <p:sp>
        <p:nvSpPr>
          <p:cNvPr id="31" name="TextBox 30"/>
          <p:cNvSpPr txBox="1"/>
          <p:nvPr/>
        </p:nvSpPr>
        <p:spPr>
          <a:xfrm>
            <a:off x="1655749" y="3331373"/>
            <a:ext cx="1189661" cy="349381"/>
          </a:xfrm>
          <a:prstGeom prst="rect">
            <a:avLst/>
          </a:prstGeom>
          <a:noFill/>
        </p:spPr>
        <p:txBody>
          <a:bodyPr wrap="none" lIns="71680" tIns="35841" rIns="71680" bIns="35841" rtlCol="0">
            <a:spAutoFit/>
          </a:bodyPr>
          <a:lstStyle/>
          <a:p>
            <a:r>
              <a:rPr lang="uk-UA" sz="1800" dirty="0" smtClean="0">
                <a:solidFill>
                  <a:schemeClr val="tx1">
                    <a:lumMod val="10000"/>
                  </a:schemeClr>
                </a:solidFill>
              </a:rPr>
              <a:t>Перевірка </a:t>
            </a:r>
            <a:endParaRPr lang="uk-UA" sz="1800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084641" y="3331373"/>
            <a:ext cx="1176837" cy="349381"/>
          </a:xfrm>
          <a:prstGeom prst="rect">
            <a:avLst/>
          </a:prstGeom>
          <a:noFill/>
        </p:spPr>
        <p:txBody>
          <a:bodyPr wrap="none" lIns="71680" tIns="35841" rIns="71680" bIns="35841" rtlCol="0">
            <a:spAutoFit/>
          </a:bodyPr>
          <a:lstStyle/>
          <a:p>
            <a:r>
              <a:rPr lang="uk-UA" sz="1800" dirty="0" smtClean="0">
                <a:solidFill>
                  <a:schemeClr val="tx1">
                    <a:lumMod val="10000"/>
                  </a:schemeClr>
                </a:solidFill>
              </a:rPr>
              <a:t>Перевірка</a:t>
            </a:r>
            <a:r>
              <a:rPr lang="uk-UA" dirty="0" smtClean="0">
                <a:solidFill>
                  <a:schemeClr val="tx1">
                    <a:lumMod val="10000"/>
                  </a:schemeClr>
                </a:solidFill>
              </a:rPr>
              <a:t> </a:t>
            </a:r>
            <a:endParaRPr lang="uk-UA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33" name="Плюс 32"/>
          <p:cNvSpPr/>
          <p:nvPr/>
        </p:nvSpPr>
        <p:spPr>
          <a:xfrm>
            <a:off x="4084641" y="3902877"/>
            <a:ext cx="212831" cy="15682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680" tIns="35841" rIns="71680" bIns="35841"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7169150" cy="537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Рисунок 1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051" y="784112"/>
            <a:ext cx="2968497" cy="2464413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2912464" y="2016319"/>
            <a:ext cx="1680281" cy="287826"/>
          </a:xfrm>
          <a:prstGeom prst="rect">
            <a:avLst/>
          </a:prstGeom>
          <a:noFill/>
        </p:spPr>
        <p:txBody>
          <a:bodyPr wrap="square" lIns="71680" tIns="35841" rIns="71680" bIns="35841" rtlCol="0">
            <a:spAutoFit/>
          </a:bodyPr>
          <a:lstStyle/>
          <a:p>
            <a:r>
              <a:rPr lang="uk-UA" dirty="0" smtClean="0"/>
              <a:t>Х + </a:t>
            </a:r>
            <a:endParaRPr lang="uk-UA" dirty="0"/>
          </a:p>
        </p:txBody>
      </p:sp>
      <p:sp>
        <p:nvSpPr>
          <p:cNvPr id="23" name="TextBox 22"/>
          <p:cNvSpPr txBox="1"/>
          <p:nvPr/>
        </p:nvSpPr>
        <p:spPr>
          <a:xfrm rot="10800000" flipV="1">
            <a:off x="336031" y="326776"/>
            <a:ext cx="4088684" cy="33399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1680" tIns="35841" rIns="71680" bIns="35841" rtlCol="0">
            <a:spAutoFit/>
          </a:bodyPr>
          <a:lstStyle/>
          <a:p>
            <a:pPr marL="358402" indent="-358402" algn="ctr"/>
            <a:r>
              <a:rPr lang="uk-UA" sz="1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   </a:t>
            </a:r>
            <a:r>
              <a:rPr lang="uk-UA" sz="17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en-US" sz="1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ЯЖИ РІВНЯННЯ</a:t>
            </a:r>
            <a:endParaRPr lang="uk-UA" sz="17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52135" y="896133"/>
            <a:ext cx="2184366" cy="364770"/>
          </a:xfrm>
          <a:prstGeom prst="rect">
            <a:avLst/>
          </a:prstGeom>
          <a:solidFill>
            <a:schemeClr val="bg1"/>
          </a:solidFill>
        </p:spPr>
        <p:txBody>
          <a:bodyPr wrap="square" lIns="71680" tIns="35841" rIns="71680" bIns="35841" rtlCol="0">
            <a:spAutoFit/>
          </a:bodyPr>
          <a:lstStyle/>
          <a:p>
            <a:r>
              <a:rPr lang="uk-UA" sz="1900" b="1" i="1" dirty="0" smtClean="0">
                <a:solidFill>
                  <a:srgbClr val="002060"/>
                </a:solidFill>
              </a:rPr>
              <a:t> х + </a:t>
            </a:r>
            <a:r>
              <a:rPr lang="uk-UA" sz="1900" b="1" dirty="0" smtClean="0">
                <a:solidFill>
                  <a:srgbClr val="002060"/>
                </a:solidFill>
              </a:rPr>
              <a:t>18936 = 342541</a:t>
            </a:r>
            <a:endParaRPr lang="uk-UA" sz="1900" b="1" dirty="0">
              <a:solidFill>
                <a:srgbClr val="002060"/>
              </a:solidFill>
            </a:endParaRPr>
          </a:p>
        </p:txBody>
      </p:sp>
      <p:pic>
        <p:nvPicPr>
          <p:cNvPr id="27" name="Рисунок 2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4576" y="1064159"/>
            <a:ext cx="2968497" cy="2576432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32" name="Рисунок 3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0726" y="168010"/>
            <a:ext cx="672113" cy="616103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4144670" y="1120170"/>
            <a:ext cx="1989817" cy="364770"/>
          </a:xfrm>
          <a:prstGeom prst="rect">
            <a:avLst/>
          </a:prstGeom>
          <a:solidFill>
            <a:schemeClr val="bg1"/>
          </a:solidFill>
        </p:spPr>
        <p:txBody>
          <a:bodyPr wrap="none" lIns="71680" tIns="35841" rIns="71680" bIns="35841" rtlCol="0">
            <a:spAutoFit/>
          </a:bodyPr>
          <a:lstStyle/>
          <a:p>
            <a:r>
              <a:rPr lang="uk-UA" sz="1900" b="1" dirty="0" smtClean="0">
                <a:solidFill>
                  <a:srgbClr val="002060"/>
                </a:solidFill>
              </a:rPr>
              <a:t>30743 – </a:t>
            </a:r>
            <a:r>
              <a:rPr lang="uk-UA" sz="1900" b="1" i="1" dirty="0" smtClean="0">
                <a:solidFill>
                  <a:srgbClr val="002060"/>
                </a:solidFill>
              </a:rPr>
              <a:t>х</a:t>
            </a:r>
            <a:r>
              <a:rPr lang="uk-UA" sz="1900" b="1" dirty="0" smtClean="0">
                <a:solidFill>
                  <a:srgbClr val="002060"/>
                </a:solidFill>
              </a:rPr>
              <a:t> = 27648</a:t>
            </a:r>
          </a:p>
        </p:txBody>
      </p:sp>
      <p:pic>
        <p:nvPicPr>
          <p:cNvPr id="35" name="Рисунок 34" descr="синий корабль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12229" y="3192517"/>
            <a:ext cx="1960314" cy="187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Рисунок 35" descr="кораблик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6549" y="3024488"/>
            <a:ext cx="1843318" cy="2016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>
          <a:xfrm>
            <a:off x="2744435" y="2800451"/>
            <a:ext cx="672113" cy="457103"/>
          </a:xfrm>
          <a:prstGeom prst="rect">
            <a:avLst/>
          </a:prstGeom>
          <a:solidFill>
            <a:srgbClr val="3399FF"/>
          </a:solidFill>
        </p:spPr>
        <p:txBody>
          <a:bodyPr wrap="square" lIns="71680" tIns="35841" rIns="71680" bIns="35841" rtlCol="0">
            <a:spAutoFit/>
          </a:bodyPr>
          <a:lstStyle/>
          <a:p>
            <a:endParaRPr lang="uk-UA" sz="2500" dirty="0"/>
          </a:p>
        </p:txBody>
      </p:sp>
      <p:sp>
        <p:nvSpPr>
          <p:cNvPr id="40" name="TextBox 39"/>
          <p:cNvSpPr txBox="1"/>
          <p:nvPr/>
        </p:nvSpPr>
        <p:spPr>
          <a:xfrm>
            <a:off x="5936970" y="3136508"/>
            <a:ext cx="672113" cy="457103"/>
          </a:xfrm>
          <a:prstGeom prst="rect">
            <a:avLst/>
          </a:prstGeom>
          <a:solidFill>
            <a:srgbClr val="3399FF"/>
          </a:solidFill>
        </p:spPr>
        <p:txBody>
          <a:bodyPr wrap="square" lIns="71680" tIns="35841" rIns="71680" bIns="35841" rtlCol="0">
            <a:spAutoFit/>
          </a:bodyPr>
          <a:lstStyle/>
          <a:p>
            <a:endParaRPr lang="uk-UA" sz="25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2">
      <a:dk1>
        <a:srgbClr val="FF9999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FF0000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1323</TotalTime>
  <Words>1311</Words>
  <Application>Microsoft Office PowerPoint</Application>
  <PresentationFormat>B5 (ISO) (176x250 мм)</PresentationFormat>
  <Paragraphs>276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Ural SoftPERM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Рома</dc:creator>
  <cp:lastModifiedBy>Рома</cp:lastModifiedBy>
  <cp:revision>141</cp:revision>
  <dcterms:created xsi:type="dcterms:W3CDTF">2012-11-01T16:32:49Z</dcterms:created>
  <dcterms:modified xsi:type="dcterms:W3CDTF">2013-04-03T00:04:23Z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471908</vt:lpwstr>
  </property>
  <property fmtid="{D5CDD505-2E9C-101B-9397-08002B2CF9AE}" name="NXPowerLiteVersion" pid="3">
    <vt:lpwstr>D4.1.4</vt:lpwstr>
  </property>
</Properties>
</file>