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60" r:id="rId2"/>
    <p:sldId id="266" r:id="rId3"/>
    <p:sldId id="264" r:id="rId4"/>
    <p:sldId id="261" r:id="rId5"/>
    <p:sldId id="319" r:id="rId6"/>
    <p:sldId id="320" r:id="rId7"/>
    <p:sldId id="318" r:id="rId8"/>
    <p:sldId id="312" r:id="rId9"/>
    <p:sldId id="267" r:id="rId10"/>
    <p:sldId id="268" r:id="rId11"/>
    <p:sldId id="297" r:id="rId12"/>
    <p:sldId id="299" r:id="rId13"/>
    <p:sldId id="294" r:id="rId14"/>
    <p:sldId id="263" r:id="rId15"/>
    <p:sldId id="293" r:id="rId16"/>
    <p:sldId id="309" r:id="rId17"/>
    <p:sldId id="324" r:id="rId18"/>
    <p:sldId id="303" r:id="rId19"/>
    <p:sldId id="300" r:id="rId20"/>
    <p:sldId id="302" r:id="rId21"/>
    <p:sldId id="308" r:id="rId22"/>
    <p:sldId id="306" r:id="rId23"/>
    <p:sldId id="305" r:id="rId24"/>
    <p:sldId id="257" r:id="rId25"/>
    <p:sldId id="311" r:id="rId26"/>
    <p:sldId id="310" r:id="rId27"/>
    <p:sldId id="314" r:id="rId28"/>
    <p:sldId id="315" r:id="rId29"/>
    <p:sldId id="316" r:id="rId30"/>
    <p:sldId id="317" r:id="rId31"/>
    <p:sldId id="321" r:id="rId32"/>
    <p:sldId id="301" r:id="rId33"/>
    <p:sldId id="32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9933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7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D6EDE5-51A2-48BA-80E6-D55C94A62BF3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7C6481-9149-4852-A737-9916DCE18A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1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C6481-9149-4852-A737-9916DCE18A64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7348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C6481-9149-4852-A737-9916DCE18A6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060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C6481-9149-4852-A737-9916DCE18A6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095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C6481-9149-4852-A737-9916DCE18A6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8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C6481-9149-4852-A737-9916DCE18A64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873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C6481-9149-4852-A737-9916DCE18A64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601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 ?><Relationships xmlns="http://schemas.openxmlformats.org/package/2006/relationships"><Relationship Id="rId3" Target="../media/image76.jpeg" Type="http://schemas.openxmlformats.org/officeDocument/2006/relationships/image"/><Relationship Id="rId7" Target="../media/image80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3.xml" Type="http://schemas.openxmlformats.org/officeDocument/2006/relationships/slideLayout"/><Relationship Id="rId6" Target="../media/image79.jpeg" Type="http://schemas.openxmlformats.org/officeDocument/2006/relationships/image"/><Relationship Id="rId5" Target="../media/image78.jpeg" Type="http://schemas.openxmlformats.org/officeDocument/2006/relationships/image"/><Relationship Id="rId4" Target="../media/image77.jpeg" Type="http://schemas.openxmlformats.org/officeDocument/2006/relationships/image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 ?><Relationships xmlns="http://schemas.openxmlformats.org/package/2006/relationships"><Relationship Id="rId8" Target="../media/image110.jpeg" Type="http://schemas.openxmlformats.org/officeDocument/2006/relationships/image"/><Relationship Id="rId3" Target="../media/image105.jpeg" Type="http://schemas.openxmlformats.org/officeDocument/2006/relationships/image"/><Relationship Id="rId7" Target="../media/image109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3.xml" Type="http://schemas.openxmlformats.org/officeDocument/2006/relationships/slideLayout"/><Relationship Id="rId6" Target="../media/image108.jpeg" Type="http://schemas.openxmlformats.org/officeDocument/2006/relationships/image"/><Relationship Id="rId5" Target="../media/image107.jpeg" Type="http://schemas.openxmlformats.org/officeDocument/2006/relationships/image"/><Relationship Id="rId10" Target="../media/image112.jpeg" Type="http://schemas.openxmlformats.org/officeDocument/2006/relationships/image"/><Relationship Id="rId4" Target="../media/image106.jpeg" Type="http://schemas.openxmlformats.org/officeDocument/2006/relationships/image"/><Relationship Id="rId9" Target="../media/image111.jpe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857224" y="44624"/>
            <a:ext cx="8286776" cy="2907754"/>
          </a:xfrm>
        </p:spPr>
        <p:txBody>
          <a:bodyPr>
            <a:normAutofit/>
          </a:bodyPr>
          <a:lstStyle/>
          <a:p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“Формування практичних умінь учнів з реалізації основних принципів стійкого розвитку”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3" descr="C:\Users\Вика\Desktop\Рисунок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342170"/>
            <a:ext cx="4644008" cy="3363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2285992"/>
            <a:ext cx="4628058" cy="150019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uk-UA" sz="2400" b="1" dirty="0" smtClean="0">
                <a:solidFill>
                  <a:srgbClr val="0000CC"/>
                </a:solidFill>
              </a:rPr>
              <a:t>Комунальний заклад </a:t>
            </a:r>
            <a:r>
              <a:rPr lang="uk-UA" sz="2400" b="1" dirty="0">
                <a:solidFill>
                  <a:srgbClr val="0000CC"/>
                </a:solidFill>
              </a:rPr>
              <a:t>освіти “Спеціалізована школа № 115” Дніпропетровської міської ради</a:t>
            </a:r>
            <a:endParaRPr lang="ru-RU" sz="2400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ярмарка\IMG_35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5849" y="3849609"/>
            <a:ext cx="3407894" cy="255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F:\ярмарка\Фото0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635163"/>
            <a:ext cx="3408000" cy="255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F:\ярмарка\IMG_35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5189" y="1635031"/>
            <a:ext cx="3407894" cy="255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80106" y="5317769"/>
            <a:ext cx="386246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</a:rPr>
              <a:t>Оператор </a:t>
            </a:r>
            <a:endParaRPr lang="en-US" sz="2800" b="1" dirty="0" smtClean="0">
              <a:solidFill>
                <a:srgbClr val="0000CC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00CC"/>
                </a:solidFill>
              </a:rPr>
              <a:t>комп</a:t>
            </a:r>
            <a:r>
              <a:rPr lang="uk-UA" sz="2800" b="1" dirty="0" smtClean="0">
                <a:solidFill>
                  <a:srgbClr val="0000CC"/>
                </a:solidFill>
              </a:rPr>
              <a:t>’</a:t>
            </a:r>
            <a:r>
              <a:rPr lang="uk-UA" sz="2800" b="1" dirty="0" err="1" smtClean="0">
                <a:solidFill>
                  <a:srgbClr val="0000CC"/>
                </a:solidFill>
              </a:rPr>
              <a:t>ютерного</a:t>
            </a:r>
            <a:r>
              <a:rPr lang="ru-RU" sz="2800" b="1" dirty="0" smtClean="0">
                <a:solidFill>
                  <a:srgbClr val="0000CC"/>
                </a:solidFill>
              </a:rPr>
              <a:t> набору</a:t>
            </a:r>
            <a:endParaRPr lang="ru-RU" sz="2800" b="1" dirty="0">
              <a:solidFill>
                <a:srgbClr val="0000CC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60475" y="374649"/>
            <a:ext cx="6651884" cy="1131173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160475" y="274638"/>
            <a:ext cx="6651884" cy="1231184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uk-UA" sz="42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Допрофесійна </a:t>
            </a:r>
            <a:br>
              <a:rPr lang="uk-UA" sz="42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2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профільна підготовка</a:t>
            </a:r>
            <a:endParaRPr lang="uk-UA" sz="4200" b="1" dirty="0">
              <a:ln>
                <a:solidFill>
                  <a:srgbClr val="0000CC"/>
                </a:solidFill>
              </a:ln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10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344850"/>
            <a:ext cx="8496944" cy="707886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b="1" dirty="0" lang="uk-UA" sz="40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Акція </a:t>
            </a:r>
            <a:r>
              <a:rPr b="1" dirty="0" lang="uk-UA" smtClean="0" sz="40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“ </a:t>
            </a:r>
            <a:r>
              <a:rPr b="1" dirty="0" lang="uk-UA" sz="40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Діти Парламенту - дітям ”</a:t>
            </a:r>
            <a:endParaRPr b="1" dirty="0" lang="uk-UA" sz="400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descr="D:\Школа документы\2013-2014\фото миколай\DSCN8249.JPG" id="10" name="Picture 5"/>
          <p:cNvPicPr>
            <a:picLocks noChangeArrowheads="1" noChangeAspect="1"/>
          </p:cNvPicPr>
          <p:nvPr/>
        </p:nvPicPr>
        <p:blipFill>
          <a:blip cstate="print" r:embed="rId2"/>
          <a:srcRect r="23"/>
          <a:stretch>
            <a:fillRect/>
          </a:stretch>
        </p:blipFill>
        <p:spPr bwMode="auto">
          <a:xfrm>
            <a:off x="1763688" y="3922832"/>
            <a:ext cx="2713846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D:\Школа документы\2013-2014\фото миколай\DSCN8192.JPG" id="12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002919" y="1229685"/>
            <a:ext cx="3276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D:\Школа документы\2013-2014\фото миколай\DSCN8287.JPG" id="13" name="Picture 3"/>
          <p:cNvPicPr>
            <a:picLocks noChangeArrowheads="1" noChangeAspect="1"/>
          </p:cNvPicPr>
          <p:nvPr/>
        </p:nvPicPr>
        <p:blipFill>
          <a:blip cstate="print" r:embed="rId4"/>
          <a:srcRect b="32" r="76"/>
          <a:stretch>
            <a:fillRect/>
          </a:stretch>
        </p:blipFill>
        <p:spPr bwMode="auto">
          <a:xfrm>
            <a:off x="4860032" y="3922832"/>
            <a:ext cx="2901819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C:\Users\Вика\Pictures\фото\20131211_103109.jpg" id="8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1043608" y="1229685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8404434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31683"/>
            <a:ext cx="8496944" cy="83099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b="1" dirty="0" lang="uk-UA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Акція </a:t>
            </a:r>
            <a:r>
              <a:rPr b="1" dirty="0" lang="uk-UA" smtClean="0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“ Милосердя </a:t>
            </a:r>
            <a:r>
              <a:rPr b="1" dirty="0" lang="uk-UA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”</a:t>
            </a:r>
            <a:endParaRPr b="1" dirty="0" lang="uk-UA" sz="480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067944" y="1188438"/>
            <a:ext cx="4752528" cy="2952328"/>
          </a:xfrm>
          <a:prstGeom prst="rect">
            <a:avLst/>
          </a:prstGeom>
        </p:spPr>
        <p:txBody>
          <a:bodyPr bIns="45720" lIns="91440" rIns="91440" rtlCol="0" tIns="45720" vert="horz">
            <a:noAutofit/>
          </a:bodyPr>
          <a:lstStyle>
            <a:lvl1pPr algn="l" defTabSz="914400" eaLnBrk="1" hangingPunct="1" indent="-342900" latinLnBrk="0" marL="342900" rtl="0">
              <a:spcBef>
                <a:spcPct val="20000"/>
              </a:spcBef>
              <a:buFont charset="0" pitchFamily="34" typeface="Arial"/>
              <a:buChar char="•"/>
              <a:defRPr kern="1200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indent="-285750" latinLnBrk="0" marL="742950" rtl="0">
              <a:spcBef>
                <a:spcPct val="20000"/>
              </a:spcBef>
              <a:buFont charset="0" pitchFamily="34" typeface="Arial"/>
              <a:buChar char="–"/>
              <a:defRPr kern="1200"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indent="-228600" latinLnBrk="0" marL="1143000" rtl="0">
              <a:spcBef>
                <a:spcPct val="20000"/>
              </a:spcBef>
              <a:buFont charset="0" pitchFamily="34" typeface="Arial"/>
              <a:buChar char="•"/>
              <a:defRPr kern="1200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indent="-228600" latinLnBrk="0" marL="1600200" rtl="0">
              <a:spcBef>
                <a:spcPct val="20000"/>
              </a:spcBef>
              <a:buFont charset="0" pitchFamily="34" typeface="Arial"/>
              <a:buChar char="–"/>
              <a:defRPr kern="1200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indent="-228600" latinLnBrk="0" marL="2057400" rtl="0">
              <a:spcBef>
                <a:spcPct val="20000"/>
              </a:spcBef>
              <a:buFont charset="0" pitchFamily="34" typeface="Arial"/>
              <a:buChar char="»"/>
              <a:defRPr kern="1200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indent="-228600" latinLnBrk="0" marL="2514600" rtl="0">
              <a:spcBef>
                <a:spcPct val="20000"/>
              </a:spcBef>
              <a:buFont charset="0" pitchFamily="34" typeface="Arial"/>
              <a:buChar char="•"/>
              <a:defRPr kern="1200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indent="-228600" latinLnBrk="0" marL="2971800" rtl="0">
              <a:spcBef>
                <a:spcPct val="20000"/>
              </a:spcBef>
              <a:buFont charset="0" pitchFamily="34" typeface="Arial"/>
              <a:buChar char="•"/>
              <a:defRPr kern="1200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indent="-228600" latinLnBrk="0" marL="3429000" rtl="0">
              <a:spcBef>
                <a:spcPct val="20000"/>
              </a:spcBef>
              <a:buFont charset="0" pitchFamily="34" typeface="Arial"/>
              <a:buChar char="•"/>
              <a:defRPr kern="1200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indent="-228600" latinLnBrk="0" marL="3886200" rtl="0">
              <a:spcBef>
                <a:spcPct val="20000"/>
              </a:spcBef>
              <a:buFont charset="0" pitchFamily="34" typeface="Arial"/>
              <a:buChar char="•"/>
              <a:defRPr kern="1200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Font charset="0" pitchFamily="34" typeface="Arial"/>
              <a:buNone/>
              <a:defRPr/>
            </a:pPr>
            <a:r>
              <a:rPr b="1" dirty="0" i="1" lang="uk-UA" smtClean="0" sz="24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Президент Шкільного Парламенту Кутало Альона брала участь у благодійній концертній програмі в підтримку збору коштів для лікування </a:t>
            </a:r>
            <a:r>
              <a:rPr b="1" dirty="0" err="1" i="1" lang="uk-UA" smtClean="0" sz="24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Коломоець</a:t>
            </a:r>
            <a:r>
              <a:rPr b="1" dirty="0" i="1" lang="uk-UA" smtClean="0" sz="24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 Маші,</a:t>
            </a:r>
          </a:p>
          <a:p>
            <a:pPr algn="ctr">
              <a:spcBef>
                <a:spcPts val="0"/>
              </a:spcBef>
              <a:buFont charset="0" pitchFamily="34" typeface="Arial"/>
              <a:buNone/>
              <a:defRPr/>
            </a:pPr>
            <a:r>
              <a:rPr b="1" dirty="0" i="1" lang="uk-UA" smtClean="0" sz="24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2 роки і 6 місяців (лейкемія) </a:t>
            </a:r>
          </a:p>
        </p:txBody>
      </p:sp>
      <p:pic>
        <p:nvPicPr>
          <p:cNvPr descr="C:\Users\Вика\Pictures\Новая папка (2)\20140404_194300.jpg" id="7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755576" y="1173305"/>
            <a:ext cx="3521364" cy="2641023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9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5364088" y="4160582"/>
            <a:ext cx="2732247" cy="2276872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259632" y="3924953"/>
            <a:ext cx="3744416" cy="199439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 indent="-342900" lvl="0" marL="342900">
              <a:spcBef>
                <a:spcPct val="20000"/>
              </a:spcBef>
              <a:defRPr/>
            </a:pPr>
            <a:r>
              <a:rPr b="1" dirty="0" i="1" lang="uk-UA" smtClean="0" sz="24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4 квітня 2014 року </a:t>
            </a:r>
          </a:p>
          <a:p>
            <a:pPr algn="ctr" indent="-342900" lvl="0" marL="342900">
              <a:spcBef>
                <a:spcPct val="20000"/>
              </a:spcBef>
              <a:defRPr/>
            </a:pPr>
            <a:r>
              <a:rPr b="1" dirty="0" i="1" lang="uk-UA" smtClean="0" sz="24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Благодійна концертна програма </a:t>
            </a:r>
          </a:p>
          <a:p>
            <a:pPr algn="ctr" indent="-342900" lvl="0" marL="342900">
              <a:spcBef>
                <a:spcPct val="20000"/>
              </a:spcBef>
              <a:defRPr/>
            </a:pPr>
            <a:r>
              <a:rPr b="1" dirty="0" i="1" lang="uk-UA" smtClean="0" sz="24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“ Чисте серце ”</a:t>
            </a:r>
          </a:p>
          <a:p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262188099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indent="-342900" lvl="0" marL="342900">
              <a:defRPr/>
            </a:pPr>
            <a:r>
              <a:rPr b="1" dirty="0" lang="uk-UA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18" typeface="Times New Roman"/>
              </a:rPr>
              <a:t>Акція “ </a:t>
            </a:r>
            <a:r>
              <a:rPr b="1" dirty="0" lang="uk-UA" smtClean="0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18" typeface="Times New Roman"/>
              </a:rPr>
              <a:t>Шкільне подвір’я”  </a:t>
            </a:r>
            <a:endParaRPr b="1" dirty="0" lang="uk-UA" sz="4800">
              <a:ln>
                <a:solidFill>
                  <a:srgbClr val="0000CC"/>
                </a:solidFill>
              </a:ln>
              <a:solidFill>
                <a:schemeClr val="accent3"/>
              </a:solidFill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227" y="1225873"/>
            <a:ext cx="5184576" cy="280076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2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Протягом навчального року учні та вчителі нашої школи піклуються про стан подвір'я рідної школи. Беруть участь у суботниках та самостійно пропонують свою допомогу. Саме завдяки небайдужості учнів наша школа посіла ІІІ місце в обласній трудовій акції “Плекаємо сад”.</a:t>
            </a:r>
            <a:endParaRPr b="1" dirty="0" i="1" lang="ru-RU" sz="2200">
              <a:solidFill>
                <a:srgbClr val="0000CC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15" y="4221088"/>
            <a:ext cx="2880957" cy="216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058558" y="4221088"/>
            <a:ext cx="2880957" cy="21600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descr="C:\Documents and Settings\Гена\Рабочий стол\лози\Рисунок2.png" id="8" name="Picture 8"/>
          <p:cNvPicPr>
            <a:picLocks noChangeArrowheads="1" noChangeAspect="1"/>
          </p:cNvPicPr>
          <p:nvPr/>
        </p:nvPicPr>
        <p:blipFill>
          <a:blip cstate="print" r:embed="rId4"/>
          <a:srcRect b="40"/>
          <a:stretch>
            <a:fillRect/>
          </a:stretch>
        </p:blipFill>
        <p:spPr bwMode="auto">
          <a:xfrm>
            <a:off x="237736" y="3092474"/>
            <a:ext cx="2881304" cy="2160000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  <a:softEdge rad="127000"/>
          </a:effectLst>
        </p:spPr>
      </p:pic>
      <p:pic>
        <p:nvPicPr>
          <p:cNvPr id="9" name="Рисунок 8"/>
          <p:cNvPicPr/>
          <p:nvPr/>
        </p:nvPicPr>
        <p:blipFill>
          <a:blip r:embed="rId5">
            <a:lum bright="10000" contrast="-10000"/>
          </a:blip>
          <a:srcRect/>
          <a:stretch>
            <a:fillRect/>
          </a:stretch>
        </p:blipFill>
        <p:spPr bwMode="auto">
          <a:xfrm>
            <a:off x="241238" y="1062680"/>
            <a:ext cx="2880957" cy="21600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66054707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342900" lvl="0" indent="-342900" algn="ctr">
              <a:defRPr/>
            </a:pPr>
            <a:r>
              <a:rPr lang="uk-UA" sz="4800" b="1" dirty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typeface="Times New Roman" pitchFamily="18" charset="0"/>
              </a:rPr>
              <a:t>Акція “ Збережи первоцвіт!”  </a:t>
            </a:r>
          </a:p>
        </p:txBody>
      </p:sp>
      <p:pic>
        <p:nvPicPr>
          <p:cNvPr id="4" name="Picture 3" descr="G:\фото 2 - б\IMG_04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340768"/>
            <a:ext cx="2879908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59125" y="1988840"/>
            <a:ext cx="50405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Напередодні весняних свят екологічна агітбригада школи провела конкурс     “ Первоцвіт своїми руками” серед учнів молодшої школи. Також було проведено інформаційні хвилинки щодо необхідності збереження первоцвітів та їх ролі в житті планети.</a:t>
            </a:r>
            <a:endParaRPr lang="ru-RU" sz="22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C:\Users\Вика\Desktop\Новая папка (3)\20140311_0908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012" y="4077072"/>
            <a:ext cx="288000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6377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DSCN9384.JPG" id="9" name="Picture 2"/>
          <p:cNvPicPr>
            <a:picLocks noChangeArrowheads="1" noChangeAspect="1"/>
          </p:cNvPicPr>
          <p:nvPr/>
        </p:nvPicPr>
        <p:blipFill>
          <a:blip cstate="print" r:embed="rId2"/>
          <a:srcRect b="29" r="8"/>
          <a:stretch>
            <a:fillRect/>
          </a:stretch>
        </p:blipFill>
        <p:spPr bwMode="auto">
          <a:xfrm>
            <a:off x="611560" y="1155297"/>
            <a:ext cx="3312368" cy="229837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C:\Users\Вика\Pictures\Новая папка (2)\20140317_092132.jpg" id="3" name="Picture 3"/>
          <p:cNvPicPr>
            <a:picLocks noChangeArrowheads="1" noChangeAspect="1"/>
          </p:cNvPicPr>
          <p:nvPr/>
        </p:nvPicPr>
        <p:blipFill>
          <a:blip cstate="print" r:embed="rId3"/>
          <a:srcRect b="79"/>
          <a:stretch>
            <a:fillRect/>
          </a:stretch>
        </p:blipFill>
        <p:spPr bwMode="auto">
          <a:xfrm rot="5400000">
            <a:off x="2427607" y="4316424"/>
            <a:ext cx="2524082" cy="1835696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-684584" y="3445996"/>
            <a:ext cx="4697924" cy="1761059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ctr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dirty="0" i="1" lang="uk-UA" smtClean="0" sz="2800">
                <a:solidFill>
                  <a:srgbClr val="0000CC"/>
                </a:solidFill>
                <a:latin charset="0" pitchFamily="66" typeface="Monotype Corsiva"/>
                <a:cs charset="0" pitchFamily="18" typeface="Times New Roman"/>
              </a:rPr>
              <a:t>Виступ агітбригади </a:t>
            </a:r>
          </a:p>
          <a:p>
            <a:pPr algn="ctr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dirty="0" i="1" lang="uk-UA" smtClean="0" sz="2800">
                <a:solidFill>
                  <a:srgbClr val="FF0000"/>
                </a:solidFill>
                <a:latin charset="0" pitchFamily="66" typeface="Monotype Corsiva"/>
                <a:cs charset="0" pitchFamily="18" typeface="Times New Roman"/>
              </a:rPr>
              <a:t>“Нове покоління”</a:t>
            </a:r>
            <a:r>
              <a:rPr b="1" baseline="0" cap="none" dirty="0" i="1" kern="1200" kumimoji="0" lang="uk-UA" noProof="0" normalizeH="0" smtClean="0" spc="0" strike="noStrike" sz="2800" u="none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charset="0" pitchFamily="66" typeface="Monotype Corsiva"/>
                <a:ea typeface="+mn-ea"/>
                <a:cs charset="0" pitchFamily="18" typeface="Times New Roman"/>
              </a:rPr>
              <a:t> 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endParaRPr b="1" baseline="0" cap="none" dirty="0" i="1" kern="1200" kumimoji="0" lang="ru-RU" noProof="0" normalizeH="0" spc="0" strike="noStrike" sz="2800" u="none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charset="0" pitchFamily="66" typeface="Monotype Corsiva"/>
              <a:ea typeface="+mn-ea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43417" y="1187205"/>
            <a:ext cx="4932040" cy="313932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2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Щороку шкільна агітбригада бере участь у фестивалі </a:t>
            </a:r>
          </a:p>
          <a:p>
            <a:pPr algn="ctr"/>
            <a:r>
              <a:rPr b="1" dirty="0" i="1" lang="uk-UA" smtClean="0" sz="22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“  </a:t>
            </a:r>
            <a:r>
              <a:rPr b="1" dirty="0" err="1" i="1" lang="uk-UA" smtClean="0" sz="22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Екотворчість</a:t>
            </a:r>
            <a:r>
              <a:rPr b="1" dirty="0" i="1" lang="uk-UA" smtClean="0" sz="22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 ”.  </a:t>
            </a:r>
          </a:p>
          <a:p>
            <a:pPr algn="ctr"/>
            <a:r>
              <a:rPr b="1" dirty="0" i="1" lang="uk-UA" smtClean="0" sz="22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На районному етапі змагань команда посіла І місце, на міському – ІІІ.</a:t>
            </a:r>
            <a:r>
              <a:rPr b="1" dirty="0" i="1" lang="uk-UA" smtClean="0" sz="22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i="1" lang="uk-UA" smtClean="0" sz="22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Учасники агітбригади довели, що вони прагнуть зберегти планету від екологічної катастрофи, розкривши цю тему у своєму виступі.</a:t>
            </a:r>
            <a:endParaRPr b="1" dirty="0" i="1" lang="ru-RU" sz="2200">
              <a:solidFill>
                <a:srgbClr val="0000CC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Вика\Desktop\Новая папка (3)\DSCN9457.JPG" id="6" name="Picture 3"/>
          <p:cNvPicPr>
            <a:picLocks noChangeArrowheads="1" noChangeAspect="1"/>
          </p:cNvPicPr>
          <p:nvPr/>
        </p:nvPicPr>
        <p:blipFill>
          <a:blip cstate="print" r:embed="rId4">
            <a:lum contrast="10000"/>
          </a:blip>
          <a:srcRect r="52"/>
          <a:stretch>
            <a:fillRect/>
          </a:stretch>
        </p:blipFill>
        <p:spPr bwMode="auto">
          <a:xfrm>
            <a:off x="4775847" y="4619114"/>
            <a:ext cx="3816424" cy="1696014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indent="-342900" lvl="0" marL="342900">
              <a:defRPr/>
            </a:pPr>
            <a:r>
              <a:rPr b="1" dirty="0" lang="uk-UA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18" typeface="Times New Roman"/>
              </a:rPr>
              <a:t>Акція </a:t>
            </a:r>
            <a:r>
              <a:rPr b="1" dirty="0" lang="uk-UA" smtClean="0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18" typeface="Times New Roman"/>
              </a:rPr>
              <a:t>“</a:t>
            </a:r>
            <a:r>
              <a:rPr b="1" dirty="0" err="1" lang="uk-UA" smtClean="0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18" typeface="Times New Roman"/>
              </a:rPr>
              <a:t>Еконобат</a:t>
            </a:r>
            <a:r>
              <a:rPr b="1" dirty="0" lang="uk-UA" smtClean="0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18" typeface="Times New Roman"/>
              </a:rPr>
              <a:t>”  </a:t>
            </a:r>
            <a:endParaRPr b="1" dirty="0" lang="uk-UA" sz="4800">
              <a:ln>
                <a:solidFill>
                  <a:srgbClr val="0000CC"/>
                </a:solidFill>
              </a:ln>
              <a:solidFill>
                <a:schemeClr val="accent3"/>
              </a:solidFill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7557049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 rot="925384">
            <a:off x="5762272" y="358986"/>
            <a:ext cx="3278187" cy="11255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13500000">
                    <a:srgbClr val="640267"/>
                  </a:prstShdw>
                </a:effectLst>
                <a:latin typeface="Arial"/>
                <a:cs typeface="Arial"/>
              </a:rPr>
              <a:t>"Ми за</a:t>
            </a:r>
          </a:p>
          <a:p>
            <a:pPr algn="ctr"/>
            <a:r>
              <a:rPr lang="ru-RU" sz="3600" b="1" kern="10" dirty="0"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13500000">
                    <a:srgbClr val="640267"/>
                  </a:prstShdw>
                </a:effectLst>
                <a:latin typeface="Arial"/>
                <a:cs typeface="Arial"/>
              </a:rPr>
              <a:t> здоровий </a:t>
            </a:r>
          </a:p>
          <a:p>
            <a:pPr algn="ctr"/>
            <a:r>
              <a:rPr lang="ru-RU" sz="3600" b="1" kern="10" dirty="0" err="1"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13500000">
                    <a:srgbClr val="640267"/>
                  </a:prstShdw>
                </a:effectLst>
                <a:latin typeface="Arial"/>
                <a:cs typeface="Arial"/>
              </a:rPr>
              <a:t>спосіб</a:t>
            </a:r>
            <a:r>
              <a:rPr lang="ru-RU" sz="3600" b="1" kern="10" dirty="0"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13500000">
                    <a:srgbClr val="640267"/>
                  </a:prstShdw>
                </a:effectLst>
                <a:latin typeface="Arial"/>
                <a:cs typeface="Arial"/>
              </a:rPr>
              <a:t> </a:t>
            </a:r>
            <a:r>
              <a:rPr lang="ru-RU" sz="3600" b="1" kern="10" dirty="0" err="1"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13500000">
                    <a:srgbClr val="640267"/>
                  </a:prstShdw>
                </a:effectLst>
                <a:latin typeface="Arial"/>
                <a:cs typeface="Arial"/>
              </a:rPr>
              <a:t>життя</a:t>
            </a:r>
            <a:r>
              <a:rPr lang="ru-RU" sz="3600" b="1" kern="10" dirty="0"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13500000">
                    <a:srgbClr val="640267"/>
                  </a:prstShdw>
                </a:effectLst>
                <a:latin typeface="Arial"/>
                <a:cs typeface="Arial"/>
              </a:rPr>
              <a:t>"</a:t>
            </a:r>
            <a:endParaRPr lang="uk-UA" sz="3600" b="1" kern="10" dirty="0"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7" dist="17961" dir="13500000">
                  <a:srgbClr val="640267"/>
                </a:prstShdw>
              </a:effectLst>
              <a:latin typeface="Arial"/>
              <a:cs typeface="Arial"/>
            </a:endParaRPr>
          </a:p>
        </p:txBody>
      </p:sp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 rot="-949823">
            <a:off x="395288" y="549275"/>
            <a:ext cx="2854325" cy="8747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868686"/>
                  </a:outerShdw>
                </a:effectLst>
                <a:latin typeface="Arial"/>
                <a:cs typeface="Arial"/>
              </a:rPr>
              <a:t>Конкурс </a:t>
            </a:r>
          </a:p>
          <a:p>
            <a:pPr algn="ctr"/>
            <a:r>
              <a:rPr lang="uk-UA" sz="3600" b="1" kern="10" dirty="0"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868686"/>
                  </a:outerShdw>
                </a:effectLst>
                <a:latin typeface="Arial"/>
                <a:cs typeface="Arial"/>
              </a:rPr>
              <a:t>агітбригад</a:t>
            </a:r>
          </a:p>
        </p:txBody>
      </p:sp>
      <p:pic>
        <p:nvPicPr>
          <p:cNvPr id="12" name="Picture 8" descr="E:\ШСЗ_2012\Виступ екологічної агітбригаби\Екологічна агітбригада_1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3059832" y="3177123"/>
            <a:ext cx="3120000" cy="2340000"/>
          </a:xfrm>
          <a:prstGeom prst="rect">
            <a:avLst/>
          </a:prstGeom>
          <a:noFill/>
          <a:effectLst>
            <a:softEdge rad="127000"/>
          </a:effectLst>
          <a:extLst/>
        </p:spPr>
      </p:pic>
      <p:pic>
        <p:nvPicPr>
          <p:cNvPr id="13" name="Рисунок 12" descr="C:\Documents and Settings\Admin\Рабочий стол\Комиза\екологія\екологія фото\DSC0325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51753">
            <a:off x="603814" y="1464439"/>
            <a:ext cx="3362325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4" name="Рисунок 13" descr="C:\Documents and Settings\Admin\Рабочий стол\Комиза\екологія\екологія фото\DSC0324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593" y="4318434"/>
            <a:ext cx="3121200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5" name="Рисунок 14" descr="C:\Documents and Settings\Admin\Рабочий стол\Комиза\екологія\екологія фото\DSC0325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14190">
            <a:off x="5229971" y="1464439"/>
            <a:ext cx="3362325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6" name="Рисунок 15" descr="C:\Documents and Settings\Admin\Рабочий стол\Комиза\екологія\екологія фото\DSC0323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4306" y="4318434"/>
            <a:ext cx="3121200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87177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indent="-342900" lvl="0" marL="342900">
              <a:defRPr/>
            </a:pPr>
            <a:r>
              <a:rPr b="1" dirty="0" lang="uk-UA" smtClean="0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18" typeface="Times New Roman"/>
              </a:rPr>
              <a:t>Мінімізація відходів</a:t>
            </a:r>
            <a:endParaRPr b="1" dirty="0" lang="uk-UA" sz="4800">
              <a:ln>
                <a:solidFill>
                  <a:srgbClr val="0000CC"/>
                </a:solidFill>
              </a:ln>
              <a:solidFill>
                <a:schemeClr val="accent3"/>
              </a:solidFill>
              <a:cs charset="0" pitchFamily="18"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"/>
          <a:stretch/>
        </p:blipFill>
        <p:spPr>
          <a:xfrm>
            <a:off x="3525917" y="3140968"/>
            <a:ext cx="2198964" cy="324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279" y="1340768"/>
            <a:ext cx="2880000" cy="216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474" y="3861048"/>
            <a:ext cx="2880000" cy="216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48" y="1340768"/>
            <a:ext cx="2881190" cy="216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278" y="1161048"/>
            <a:ext cx="1619331" cy="2160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>
            <a:off x="2285139" y="6196302"/>
            <a:ext cx="4680520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>
                <a:solidFill>
                  <a:srgbClr val="0000CC"/>
                </a:solidFill>
              </a:rPr>
              <a:t>Акція «Друге життя побутовим відходам»</a:t>
            </a:r>
            <a:endParaRPr b="1" dirty="0" lang="ru-RU">
              <a:solidFill>
                <a:srgbClr val="0000CC"/>
              </a:solidFill>
            </a:endParaRPr>
          </a:p>
        </p:txBody>
      </p:sp>
      <p:pic>
        <p:nvPicPr>
          <p:cNvPr descr="D:\Виставка 1-4 кл\IMG_0375.JPG" id="14" name="Рисунок 13"/>
          <p:cNvPicPr/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476943" y="3861048"/>
            <a:ext cx="2880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9183939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77197"/>
            <a:ext cx="8496944" cy="83099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b="1" dirty="0" lang="uk-UA" smtClean="0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Акція </a:t>
            </a:r>
            <a:r>
              <a:rPr b="1" dirty="0" lang="uk-UA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“ Разом до майбуття </a:t>
            </a:r>
            <a:r>
              <a:rPr b="1" dirty="0" lang="uk-UA" smtClean="0" sz="48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”</a:t>
            </a:r>
            <a:endParaRPr b="1" dirty="0" lang="uk-UA" sz="480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descr="G:\фото Таніч, прибир.терит.вчит\IMG_0590.JPG" id="8" name="Picture 2"/>
          <p:cNvPicPr>
            <a:picLocks noChangeArrowheads="1" noChangeAspect="1"/>
          </p:cNvPicPr>
          <p:nvPr/>
        </p:nvPicPr>
        <p:blipFill>
          <a:blip cstate="print" r:embed="rId3"/>
          <a:srcRect r="54"/>
          <a:stretch>
            <a:fillRect/>
          </a:stretch>
        </p:blipFill>
        <p:spPr bwMode="auto">
          <a:xfrm>
            <a:off x="230211" y="4650187"/>
            <a:ext cx="2545714" cy="1980000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  <a:softEdge rad="127000"/>
          </a:effectLst>
        </p:spPr>
      </p:pic>
      <p:sp>
        <p:nvSpPr>
          <p:cNvPr id="11" name="TextBox 10"/>
          <p:cNvSpPr txBox="1"/>
          <p:nvPr/>
        </p:nvSpPr>
        <p:spPr>
          <a:xfrm>
            <a:off x="2795923" y="3027565"/>
            <a:ext cx="3429449" cy="317009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0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Щороку шкільна команда юних інспекторів руху бере участь у районних та міських змаганнях ЮІР, співпрацює з представниками обласного ДАІ та активно пропагує правила дорожнього руху та інформує про безпеку на дорозі.  </a:t>
            </a:r>
            <a:endParaRPr b="1" dirty="0" i="1" lang="ru-RU" sz="2000">
              <a:solidFill>
                <a:srgbClr val="0000CC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F:\юір\,12 207.jpg" id="17" name="Picture 9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056" y="1018971"/>
            <a:ext cx="2640000" cy="1980000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го_Жукова\100_2566.jpg" id="20" name="Picture 10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11" y="2786503"/>
            <a:ext cx="2639031" cy="19800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C:\Documents and Settings\Admin\Рабочий стол\100_2538.jpg" id="21" name="Picture 2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471" y="991878"/>
            <a:ext cx="2640000" cy="198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056" y="2880785"/>
            <a:ext cx="2640000" cy="198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056" y="4678559"/>
            <a:ext cx="2640000" cy="198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"/>
          <a:stretch/>
        </p:blipFill>
        <p:spPr>
          <a:xfrm>
            <a:off x="227692" y="957349"/>
            <a:ext cx="2771799" cy="1980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81833103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77197"/>
            <a:ext cx="84969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typeface="Arial" pitchFamily="34" charset="0"/>
              </a:rPr>
              <a:t>Акція </a:t>
            </a:r>
            <a:r>
              <a:rPr lang="uk-UA" sz="4800" b="1" dirty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typeface="Arial" pitchFamily="34" charset="0"/>
              </a:rPr>
              <a:t>“ Разом до майбуття </a:t>
            </a:r>
            <a:r>
              <a:rPr lang="uk-UA" sz="48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typeface="Arial" pitchFamily="34" charset="0"/>
              </a:rPr>
              <a:t>”</a:t>
            </a:r>
            <a:endParaRPr lang="uk-UA" sz="4800" b="1" dirty="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49" y="1134268"/>
            <a:ext cx="7807501" cy="5400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668249" y="3284985"/>
            <a:ext cx="7807502" cy="64807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</a:rPr>
              <a:t>Запуск «Енергоефективні школи»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94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2089012" y="440391"/>
            <a:ext cx="6651884" cy="1227118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08" y="274638"/>
            <a:ext cx="6543692" cy="1439850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uk-UA" sz="36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</a:rPr>
              <a:t>Єдиним правилом для всіх твоїх дій нехай буде добро</a:t>
            </a:r>
            <a:endParaRPr lang="en-US" sz="3600" b="1" dirty="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1060" name="Text Box 100"/>
          <p:cNvSpPr txBox="1">
            <a:spLocks noChangeArrowheads="1"/>
          </p:cNvSpPr>
          <p:nvPr/>
        </p:nvSpPr>
        <p:spPr bwMode="auto">
          <a:xfrm>
            <a:off x="3505200" y="2743200"/>
            <a:ext cx="26962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400" dirty="0" smtClean="0"/>
              <a:t> </a:t>
            </a:r>
            <a:endParaRPr lang="en-US" sz="2400" dirty="0"/>
          </a:p>
        </p:txBody>
      </p:sp>
      <p:sp>
        <p:nvSpPr>
          <p:cNvPr id="41071" name="Text Box 111"/>
          <p:cNvSpPr txBox="1">
            <a:spLocks noChangeArrowheads="1"/>
          </p:cNvSpPr>
          <p:nvPr/>
        </p:nvSpPr>
        <p:spPr bwMode="auto">
          <a:xfrm>
            <a:off x="3505200" y="3635375"/>
            <a:ext cx="26962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400" dirty="0" smtClean="0"/>
              <a:t> </a:t>
            </a:r>
            <a:endParaRPr lang="en-US" sz="2400" dirty="0"/>
          </a:p>
        </p:txBody>
      </p:sp>
      <p:sp>
        <p:nvSpPr>
          <p:cNvPr id="41074" name="Text Box 114"/>
          <p:cNvSpPr txBox="1">
            <a:spLocks noChangeArrowheads="1"/>
          </p:cNvSpPr>
          <p:nvPr/>
        </p:nvSpPr>
        <p:spPr bwMode="auto">
          <a:xfrm>
            <a:off x="3505200" y="4549775"/>
            <a:ext cx="26962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400" dirty="0" smtClean="0"/>
              <a:t> </a:t>
            </a:r>
            <a:endParaRPr lang="en-US" sz="2400" dirty="0"/>
          </a:p>
        </p:txBody>
      </p:sp>
      <p:sp>
        <p:nvSpPr>
          <p:cNvPr id="41075" name="Text Box 115"/>
          <p:cNvSpPr txBox="1">
            <a:spLocks noChangeArrowheads="1"/>
          </p:cNvSpPr>
          <p:nvPr/>
        </p:nvSpPr>
        <p:spPr bwMode="gray">
          <a:xfrm>
            <a:off x="2067844" y="4572000"/>
            <a:ext cx="26962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uk-UA" sz="2400" b="1" dirty="0" smtClean="0"/>
              <a:t> </a:t>
            </a:r>
            <a:endParaRPr lang="en-US" sz="2400" b="1" dirty="0"/>
          </a:p>
        </p:txBody>
      </p:sp>
      <p:pic>
        <p:nvPicPr>
          <p:cNvPr id="33" name="Picture 7" descr="C:\Documents and Settings\Admin\Рабочий стол\Картинки\00002f6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81904">
            <a:off x="361230" y="528410"/>
            <a:ext cx="1688389" cy="12093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76" name="Picture 116" descr="F:\СШ № 115\PA1801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288" y="1973437"/>
            <a:ext cx="2571768" cy="1928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77" name="Picture 117" descr="F:\СШ № 115\P8290115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6041258" y="1901999"/>
            <a:ext cx="2762024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79" name="Picture 119" descr="F:\СШ № 115\Рисунок4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391850" y="4259453"/>
            <a:ext cx="2660339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80" name="Picture 120" descr="F:\СШ № 115\P3200014.JP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5940152" y="4188015"/>
            <a:ext cx="2885920" cy="2164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81" name="Picture 121" descr="F:\Людок\директор-210566_1.jpg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>
            <a:off x="3606560" y="2044875"/>
            <a:ext cx="2071702" cy="3107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TextBox 39"/>
          <p:cNvSpPr txBox="1"/>
          <p:nvPr/>
        </p:nvSpPr>
        <p:spPr>
          <a:xfrm>
            <a:off x="3320808" y="5116709"/>
            <a:ext cx="257176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/>
                <a:solidFill>
                  <a:srgbClr val="0000CC"/>
                </a:solidFill>
              </a:rPr>
              <a:t>Директор школи </a:t>
            </a:r>
          </a:p>
          <a:p>
            <a:pPr algn="ctr"/>
            <a:r>
              <a:rPr lang="uk-UA" b="1" dirty="0" smtClean="0">
                <a:ln/>
                <a:solidFill>
                  <a:srgbClr val="0000CC"/>
                </a:solidFill>
              </a:rPr>
              <a:t>Гребенюк  Валентина Олексіївна</a:t>
            </a:r>
            <a:endParaRPr lang="ru-RU" b="1" dirty="0">
              <a:ln/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21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круглий стіл\DSCN8724.JPG" id="1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5364088" y="3389048"/>
            <a:ext cx="3384376" cy="2538282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C:\Users\Вика\Pictures\фото евива\20140213_132012.jpg" id="9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966182" y="1142107"/>
            <a:ext cx="2640000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C:\Users\Вика\Pictures\фото евива\DSCN9302.JPG" id="10" name="Picture 3"/>
          <p:cNvPicPr>
            <a:picLocks noChangeArrowheads="1" noChangeAspect="1"/>
          </p:cNvPicPr>
          <p:nvPr/>
        </p:nvPicPr>
        <p:blipFill>
          <a:blip cstate="print" r:embed="rId4">
            <a:lum bright="10000" contrast="-20000"/>
          </a:blip>
          <a:srcRect b="2" r="71"/>
          <a:stretch>
            <a:fillRect/>
          </a:stretch>
        </p:blipFill>
        <p:spPr bwMode="auto">
          <a:xfrm>
            <a:off x="827584" y="1142107"/>
            <a:ext cx="2687143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989602" y="4723348"/>
            <a:ext cx="4104456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400">
                <a:solidFill>
                  <a:srgbClr val="0000CC"/>
                </a:solidFill>
                <a:latin charset="0" pitchFamily="66" typeface="Monotype Corsiva"/>
              </a:rPr>
              <a:t>Районний конкурс креативних лідерських проектів “</a:t>
            </a:r>
            <a:r>
              <a:rPr b="1" dirty="0" lang="en-US" smtClean="0" sz="2400">
                <a:solidFill>
                  <a:srgbClr val="0000CC"/>
                </a:solidFill>
                <a:latin charset="0" pitchFamily="66" typeface="Monotype Corsiva"/>
              </a:rPr>
              <a:t>EVVIVA</a:t>
            </a:r>
            <a:r>
              <a:rPr b="1" dirty="0" lang="uk-UA" smtClean="0" sz="2400">
                <a:solidFill>
                  <a:srgbClr val="0000CC"/>
                </a:solidFill>
                <a:latin charset="0" pitchFamily="66" typeface="Monotype Corsiva"/>
              </a:rPr>
              <a:t>”</a:t>
            </a:r>
          </a:p>
          <a:p>
            <a:pPr algn="ctr"/>
            <a:r>
              <a:rPr b="1" dirty="0" lang="uk-UA" smtClean="0" sz="2400">
                <a:solidFill>
                  <a:srgbClr val="FF0000"/>
                </a:solidFill>
                <a:latin charset="0" pitchFamily="66" typeface="Monotype Corsiva"/>
              </a:rPr>
              <a:t>І місце</a:t>
            </a:r>
            <a:endParaRPr b="1" dirty="0" lang="ru-RU" sz="2400">
              <a:solidFill>
                <a:srgbClr val="FF0000"/>
              </a:solidFill>
              <a:latin charset="0" pitchFamily="66" typeface="Monotype Corsiv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9512" y="3101472"/>
            <a:ext cx="5400600" cy="147732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Шкільний Парламент розробив соціальний проект </a:t>
            </a:r>
          </a:p>
          <a:p>
            <a:pPr algn="ctr"/>
            <a:r>
              <a:rPr b="1" dirty="0" i="1" lang="uk-UA" smtClean="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“ Толерантний світ – гармоній світ. У світі </a:t>
            </a:r>
            <a:r>
              <a:rPr b="1" dirty="0" err="1" i="1" lang="uk-UA" smtClean="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ДоброТи</a:t>
            </a:r>
            <a:r>
              <a:rPr b="1" dirty="0" i="1" lang="uk-UA" smtClean="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!”. Учні разом із батьками створили макет, який відтворював головну ідею проекту – розповсюдження соціальної реклами.</a:t>
            </a:r>
            <a:endParaRPr dirty="0" lang="ru-RU">
              <a:solidFill>
                <a:srgbClr val="0000CC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9940" y="416207"/>
            <a:ext cx="8496944" cy="584775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b="1" dirty="0" lang="uk-UA" sz="32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Акція “ Щаслива дитина – щаслива країна ”</a:t>
            </a:r>
            <a:endParaRPr b="1" dirty="0" lang="uk-UA" sz="320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4572000" y="5926845"/>
            <a:ext cx="4464496" cy="693915"/>
          </a:xfrm>
          <a:prstGeom prst="rect">
            <a:avLst/>
          </a:prstGeom>
        </p:spPr>
        <p:txBody>
          <a:bodyPr bIns="45720" lIns="91440" rIns="91440" rtlCol="0" tIns="45720" vert="horz">
            <a:normAutofit lnSpcReduction="10000"/>
          </a:bodyPr>
          <a:lstStyle/>
          <a:p>
            <a:pPr algn="ctr" defTabSz="914400" eaLnBrk="1" fontAlgn="auto" hangingPunct="1" latinLnBrk="0" lvl="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1" kern="1200" kumimoji="0" lang="uk-UA" noProof="0" normalizeH="0" smtClean="0" spc="0" strike="noStrike" sz="2000" u="none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charset="0" pitchFamily="66" typeface="Monotype Corsiva"/>
                <a:ea typeface="+mn-ea"/>
                <a:cs charset="0" pitchFamily="18" typeface="Times New Roman"/>
              </a:rPr>
              <a:t>Засідання круглого столу </a:t>
            </a:r>
          </a:p>
          <a:p>
            <a:pPr algn="ctr" defTabSz="914400" eaLnBrk="1" fontAlgn="auto" hangingPunct="1" latinLnBrk="0" lvl="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1" kern="1200" kumimoji="0" lang="uk-UA" noProof="0" normalizeH="0" smtClean="0" spc="0" strike="noStrike" sz="2000" u="none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charset="0" pitchFamily="66" typeface="Monotype Corsiva"/>
                <a:ea typeface="+mn-ea"/>
                <a:cs charset="0" pitchFamily="18" typeface="Times New Roman"/>
              </a:rPr>
              <a:t>“ Толерантний світ – гармонійний світ ” </a:t>
            </a:r>
          </a:p>
          <a:p>
            <a:pPr algn="l" defTabSz="914400" eaLnBrk="1" fontAlgn="auto" hangingPunct="1" latinLnBrk="0" lvl="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endParaRPr b="1" baseline="0" cap="none" dirty="0" i="1" kern="1200" kumimoji="0" lang="ru-RU" noProof="0" normalizeH="0" spc="0" strike="noStrike" sz="2800" u="none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charset="0" pitchFamily="66" typeface="Monotype Corsiva"/>
              <a:ea typeface="+mn-ea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842953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93239"/>
            <a:ext cx="8496944" cy="769441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b="1" dirty="0" lang="uk-UA" sz="44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Акція “ Територія “ </a:t>
            </a:r>
            <a:r>
              <a:rPr b="1" dirty="0" err="1" lang="en-US" sz="44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Extrim</a:t>
            </a:r>
            <a:r>
              <a:rPr b="1" dirty="0" lang="uk-UA" sz="44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” ”</a:t>
            </a:r>
            <a:endParaRPr b="1" dirty="0" lang="uk-UA" sz="440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descr="I:\Відкриття дитчого майданчика\DSCN1082.JPG" id="8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710" y="2306010"/>
            <a:ext cx="2640000" cy="198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I:\Відкриття дитчого майданчика\DSCN1089.JPG" id="9" name="Picture 4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320" y="2306010"/>
            <a:ext cx="2640000" cy="198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Оксана\Desktop\тренажерній\y_238b6cfe.jpg" id="15" name="Picture 3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710" y="4581128"/>
            <a:ext cx="2641091" cy="198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Оксана\Desktop\тренажерній\y_0706984b.jpg" id="16" name="Picture 4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10" y="4581128"/>
            <a:ext cx="2641091" cy="198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Оксана\Desktop\тренажерній\y_5601e65a.jpg" id="17" name="Picture 6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320" y="4581128"/>
            <a:ext cx="2641091" cy="198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899592" y="985877"/>
            <a:ext cx="7772400" cy="1396008"/>
          </a:xfrm>
          <a:prstGeom prst="rect">
            <a:avLst/>
          </a:prstGeom>
        </p:spPr>
        <p:txBody>
          <a:bodyPr/>
          <a:lstStyle>
            <a:lvl1pPr algn="ctr" defTabSz="914400" eaLnBrk="1" hangingPunct="1" latinLnBrk="0" rtl="0">
              <a:spcBef>
                <a:spcPct val="0"/>
              </a:spcBef>
              <a:buNone/>
              <a:defRPr kern="1200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cap="all" dirty="0" lang="uk-UA" smtClean="0" sz="28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algn="bl" blurRad="12700" dir="5400000" dist="1000" endPos="45000" rotWithShape="0" stA="28000" sy="-100000"/>
                </a:effectLst>
                <a:latin charset="0" pitchFamily="34" typeface="Verdana"/>
                <a:ea charset="0" pitchFamily="34" typeface="Verdana"/>
                <a:cs charset="0" pitchFamily="34" typeface="Verdana"/>
              </a:rPr>
              <a:t>Відкриття </a:t>
            </a:r>
          </a:p>
          <a:p>
            <a:r>
              <a:rPr b="1" cap="all" dirty="0" lang="uk-UA" smtClean="0" sz="28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algn="bl" blurRad="12700" dir="5400000" dist="1000" endPos="45000" rotWithShape="0" stA="28000" sy="-100000"/>
                </a:effectLst>
                <a:latin charset="0" pitchFamily="34" typeface="Verdana"/>
                <a:ea charset="0" pitchFamily="34" typeface="Verdana"/>
                <a:cs charset="0" pitchFamily="34" typeface="Verdana"/>
              </a:rPr>
              <a:t>спортивних майданчиків</a:t>
            </a:r>
            <a:r>
              <a:rPr b="1" cap="all" dirty="0" lang="en-US" smtClean="0" sz="28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algn="bl" blurRad="12700" dir="5400000" dist="1000" endPos="45000" rotWithShape="0" stA="28000" sy="-100000"/>
                </a:effectLst>
                <a:latin charset="0" pitchFamily="34" typeface="Verdana"/>
                <a:ea charset="0" pitchFamily="34" typeface="Verdana"/>
                <a:cs charset="0" pitchFamily="34" typeface="Verdana"/>
              </a:rPr>
              <a:t> </a:t>
            </a:r>
            <a:r>
              <a:rPr b="1" cap="all" dirty="0" lang="uk-UA" smtClean="0" sz="28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algn="bl" blurRad="12700" dir="5400000" dist="1000" endPos="45000" rotWithShape="0" stA="28000" sy="-100000"/>
                </a:effectLst>
                <a:latin charset="0" pitchFamily="34" typeface="Verdana"/>
                <a:ea charset="0" pitchFamily="34" typeface="Verdana"/>
                <a:cs charset="0" pitchFamily="34" typeface="Verdana"/>
              </a:rPr>
              <a:t>та </a:t>
            </a:r>
          </a:p>
          <a:p>
            <a:r>
              <a:rPr b="1" cap="all" dirty="0" lang="uk-UA" smtClean="0" sz="28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algn="bl" blurRad="12700" dir="5400000" dist="1000" endPos="45000" rotWithShape="0" stA="28000" sy="-100000"/>
                </a:effectLst>
                <a:latin charset="0" pitchFamily="34" typeface="Verdana"/>
                <a:ea charset="0" pitchFamily="34" typeface="Verdana"/>
                <a:cs charset="0" pitchFamily="34" typeface="Verdana"/>
              </a:rPr>
              <a:t>Тренажерної зали</a:t>
            </a:r>
            <a:endParaRPr b="1" cap="all" dirty="0" lang="ru-RU" sz="28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reflection algn="bl" blurRad="12700" dir="5400000" dist="1000" endPos="45000" rotWithShape="0" stA="28000" sy="-100000"/>
              </a:effectLst>
              <a:latin charset="0" pitchFamily="34" typeface="Verdana"/>
              <a:ea charset="0" pitchFamily="34" typeface="Verdana"/>
              <a:cs charset="0" pitchFamily="34" typeface="Verdana"/>
            </a:endParaRPr>
          </a:p>
        </p:txBody>
      </p:sp>
      <p:pic>
        <p:nvPicPr>
          <p:cNvPr descr="F:\відкриття спорт.майданчика СШ №115\DSCN8048.JPG" id="11" name="Picture 2"/>
          <p:cNvPicPr>
            <a:picLocks noChangeArrowheads="1" noChangeAspect="1"/>
          </p:cNvPicPr>
          <p:nvPr/>
        </p:nvPicPr>
        <p:blipFill>
          <a:blip cstate="print" r:embed="rId7"/>
          <a:srcRect b="9" r="23" t="-2000"/>
          <a:stretch>
            <a:fillRect/>
          </a:stretch>
        </p:blipFill>
        <p:spPr bwMode="auto">
          <a:xfrm>
            <a:off x="538985" y="2381885"/>
            <a:ext cx="2671245" cy="1980000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717370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93239"/>
            <a:ext cx="84969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typeface="Arial" pitchFamily="34" charset="0"/>
              </a:rPr>
              <a:t>Проект “Молодь обирає здоров’я </a:t>
            </a:r>
            <a:r>
              <a:rPr lang="uk-UA" sz="4000" b="1" dirty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typeface="Arial" pitchFamily="34" charset="0"/>
              </a:rPr>
              <a:t>”</a:t>
            </a:r>
            <a:endParaRPr lang="uk-UA" sz="4000" b="1" dirty="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id="10" name="Picture 3" descr="C:\Users\Вика\Desktop\MVI_0899.MOV_snapshot_00.53_[2014.04.08_15.25.36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365104"/>
            <a:ext cx="2992048" cy="1944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4" descr="C:\Users\Вика\Desktop\MVI_0899.MOV_snapshot_02.16_[2014.04.08_15.26.0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748" y="1301382"/>
            <a:ext cx="3200000" cy="2088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Содержимое 8"/>
          <p:cNvSpPr txBox="1">
            <a:spLocks/>
          </p:cNvSpPr>
          <p:nvPr/>
        </p:nvSpPr>
        <p:spPr>
          <a:xfrm>
            <a:off x="3814185" y="1118573"/>
            <a:ext cx="4860032" cy="223224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44000" algn="ctr">
              <a:spcBef>
                <a:spcPts val="0"/>
              </a:spcBef>
              <a:buFont typeface="Arial" pitchFamily="34" charset="0"/>
              <a:buNone/>
            </a:pPr>
            <a:r>
              <a:rPr lang="uk-UA" sz="2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 цьому навчальному році міністри спорту організували та провели конкурс </a:t>
            </a:r>
          </a:p>
          <a:p>
            <a:pPr indent="144000" algn="ctr">
              <a:spcBef>
                <a:spcPts val="0"/>
              </a:spcBef>
              <a:buFont typeface="Arial" pitchFamily="34" charset="0"/>
              <a:buNone/>
            </a:pPr>
            <a:r>
              <a:rPr lang="uk-UA" sz="24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“ Молодь обирає здоров'я “</a:t>
            </a:r>
            <a:r>
              <a:rPr lang="uk-UA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144000" algn="ctr">
              <a:spcBef>
                <a:spcPts val="0"/>
              </a:spcBef>
              <a:buFont typeface="Arial" pitchFamily="34" charset="0"/>
              <a:buNone/>
            </a:pPr>
            <a:r>
              <a:rPr lang="uk-UA" sz="2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Переможці, 6-Б клас представляли школу на районному етапі конкурсу і посіли почесне ІІІ місце.</a:t>
            </a:r>
            <a:endParaRPr lang="ru-RU" sz="22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3528" y="3645024"/>
            <a:ext cx="39604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defRPr/>
            </a:pPr>
            <a:r>
              <a:rPr lang="uk-UA" sz="2800" b="1" i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Районний конкурс</a:t>
            </a:r>
          </a:p>
          <a:p>
            <a:pPr marL="342900" lvl="0" indent="-342900" algn="ctr">
              <a:defRPr/>
            </a:pPr>
            <a:r>
              <a:rPr lang="uk-UA" sz="28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“ Молодь обирає здоров'я “</a:t>
            </a:r>
          </a:p>
          <a:p>
            <a:pPr marL="342900" lvl="0" indent="-342900" algn="ctr">
              <a:defRPr/>
            </a:pPr>
            <a:r>
              <a:rPr lang="uk-UA" sz="2800" b="1" i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ІІІ місце</a:t>
            </a:r>
          </a:p>
          <a:p>
            <a:pPr algn="ctr"/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06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93239"/>
            <a:ext cx="8496944" cy="769441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b="1" dirty="0" lang="uk-UA" sz="44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Акція </a:t>
            </a:r>
            <a:r>
              <a:rPr b="1" dirty="0" lang="uk-UA" smtClean="0" sz="44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charset="0" pitchFamily="34" typeface="Arial"/>
              </a:rPr>
              <a:t>“Школа без агресії”</a:t>
            </a:r>
            <a:endParaRPr b="1" dirty="0" lang="uk-UA" sz="440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descr="G:\DSCN8839.JPG" id="7" name="Picture 2"/>
          <p:cNvPicPr>
            <a:picLocks noChangeArrowheads="1" noChangeAspect="1"/>
          </p:cNvPicPr>
          <p:nvPr/>
        </p:nvPicPr>
        <p:blipFill>
          <a:blip cstate="print" r:embed="rId2"/>
          <a:srcRect b="10"/>
          <a:stretch>
            <a:fillRect/>
          </a:stretch>
        </p:blipFill>
        <p:spPr bwMode="auto">
          <a:xfrm>
            <a:off x="698070" y="1294645"/>
            <a:ext cx="3787421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34071" y="4005064"/>
            <a:ext cx="5050904" cy="1761059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ctr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1" kern="1200" kumimoji="0" lang="uk-UA" noProof="0" normalizeH="0" smtClean="0" spc="0" strike="noStrike" sz="2800" u="none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charset="0" pitchFamily="66" typeface="Monotype Corsiva"/>
                <a:ea typeface="+mn-ea"/>
                <a:cs charset="0" pitchFamily="18" typeface="Times New Roman"/>
              </a:rPr>
              <a:t>Тренінг за участю</a:t>
            </a:r>
            <a:r>
              <a:rPr b="1" cap="none" dirty="0" i="1" kern="1200" kumimoji="0" lang="uk-UA" noProof="0" normalizeH="0" smtClean="0" spc="0" strike="noStrike" sz="2800" u="none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charset="0" pitchFamily="66" typeface="Monotype Corsiva"/>
                <a:ea typeface="+mn-ea"/>
                <a:cs charset="0" pitchFamily="18" typeface="Times New Roman"/>
              </a:rPr>
              <a:t> психолога </a:t>
            </a:r>
          </a:p>
          <a:p>
            <a:pPr algn="ctr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cap="none" dirty="0" i="1" kern="1200" kumimoji="0" lang="uk-UA" noProof="0" normalizeH="0" smtClean="0" spc="0" strike="noStrike" sz="2800" u="none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charset="0" pitchFamily="66" typeface="Monotype Corsiva"/>
                <a:ea typeface="+mn-ea"/>
                <a:cs charset="0" pitchFamily="18" typeface="Times New Roman"/>
              </a:rPr>
              <a:t>“</a:t>
            </a:r>
            <a:r>
              <a:rPr b="1" dirty="0" i="1" lang="uk-UA" smtClean="0" sz="2800">
                <a:solidFill>
                  <a:srgbClr val="FF0000"/>
                </a:solidFill>
                <a:latin charset="0" pitchFamily="66" typeface="Monotype Corsiva"/>
                <a:cs charset="0" pitchFamily="18" typeface="Times New Roman"/>
              </a:rPr>
              <a:t> Насильству – ні!</a:t>
            </a:r>
            <a:r>
              <a:rPr b="1" cap="none" dirty="0" i="1" kern="1200" kumimoji="0" lang="uk-UA" noProof="0" normalizeH="0" smtClean="0" spc="0" strike="noStrike" sz="2800" u="none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charset="0" pitchFamily="66" typeface="Monotype Corsiva"/>
                <a:ea typeface="+mn-ea"/>
                <a:cs charset="0" pitchFamily="18" typeface="Times New Roman"/>
              </a:rPr>
              <a:t>”</a:t>
            </a:r>
            <a:endParaRPr b="1" baseline="0" cap="none" dirty="0" i="1" kern="1200" kumimoji="0" lang="uk-UA" noProof="0" normalizeH="0" smtClean="0" spc="0" strike="noStrike" sz="2800" u="none">
              <a:ln>
                <a:noFill/>
              </a:ln>
              <a:solidFill>
                <a:srgbClr val="FF0000"/>
              </a:solidFill>
              <a:effectLst/>
              <a:uLnTx/>
              <a:uFillTx/>
              <a:latin charset="0" pitchFamily="66" typeface="Monotype Corsiva"/>
              <a:ea typeface="+mn-ea"/>
              <a:cs charset="0" pitchFamily="18" typeface="Times New Roman"/>
            </a:endParaRP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endParaRPr b="1" baseline="0" cap="none" dirty="0" i="1" kern="1200" kumimoji="0" lang="ru-RU" noProof="0" normalizeH="0" spc="0" strike="noStrike" sz="2800" u="none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charset="0" pitchFamily="66" typeface="Monotype Corsiva"/>
              <a:ea typeface="+mn-ea"/>
              <a:cs charset="0" pitchFamily="18"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1196752"/>
            <a:ext cx="3672408" cy="415498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200">
                <a:solidFill>
                  <a:srgbClr val="0000CC"/>
                </a:solidFill>
                <a:latin charset="0" pitchFamily="18" typeface="Times New Roman"/>
                <a:cs charset="0" pitchFamily="18" typeface="Times New Roman"/>
              </a:rPr>
              <a:t>Шкільний Парламент та  практичний психолог школи Шевченко В.Є. провели тренінг з попередження насильства. Обговорювались різні питання. Наприклад – спілкування дівчат з чоловіками в соціальних мережах, зовнішній вигляд дівчат тощо. Тренінг був дуже цікавим і корисним.</a:t>
            </a:r>
            <a:endParaRPr b="1" dirty="0" i="1" lang="ru-RU" sz="2200">
              <a:solidFill>
                <a:srgbClr val="0000CC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8224952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кругленный прямоугольник 25"/>
          <p:cNvSpPr/>
          <p:nvPr/>
        </p:nvSpPr>
        <p:spPr>
          <a:xfrm>
            <a:off x="395536" y="374649"/>
            <a:ext cx="8352927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7" y="260648"/>
            <a:ext cx="8352926" cy="796769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eaLnBrk="1" hangingPunct="1"/>
            <a:r>
              <a:rPr lang="en-US" b="1" dirty="0" smtClean="0">
                <a:ln/>
                <a:solidFill>
                  <a:schemeClr val="accent3"/>
                </a:solidFill>
              </a:rPr>
              <a:t> </a:t>
            </a:r>
            <a:r>
              <a:rPr lang="uk-UA" sz="40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latin typeface="+mn-lt"/>
              </a:rPr>
              <a:t>Проект «Школа сприяння здоров’ю»</a:t>
            </a:r>
            <a:endParaRPr lang="en-US" sz="4000" b="1" dirty="0" smtClean="0">
              <a:ln>
                <a:solidFill>
                  <a:srgbClr val="0000CC"/>
                </a:solidFill>
              </a:ln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75247" y="3469047"/>
            <a:ext cx="41935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  <a:cs typeface="Times New Roman" pitchFamily="18" charset="0"/>
              </a:rPr>
              <a:t>участь у Всеукраїнському конкурсі 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  <a:cs typeface="Times New Roman" pitchFamily="18" charset="0"/>
              </a:rPr>
              <a:t>- 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  <a:cs typeface="Times New Roman" pitchFamily="18" charset="0"/>
              </a:rPr>
              <a:t>захисту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reflection blurRad="12700" stA="28000" endPos="45000" dist="1000" dir="5400000" sy="-100000" algn="bl" rotWithShape="0"/>
              </a:effectLst>
              <a:ea typeface="Times New Roman" pitchFamily="18" charset="0"/>
            </a:endParaRPr>
          </a:p>
          <a:p>
            <a:pPr algn="ctr"/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</a:rPr>
              <a:t>“ Школа сприяння здоров’ю ”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3" name="Picture 3" descr="F:\Конкурс ф-ра\Грамоти\Грамота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45" y="1005152"/>
            <a:ext cx="2343344" cy="324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50505" y="417172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00CC"/>
                </a:solidFill>
              </a:rPr>
              <a:t>2009 рік </a:t>
            </a:r>
            <a:endParaRPr lang="ru-RU" b="1" dirty="0">
              <a:solidFill>
                <a:srgbClr val="0000CC"/>
              </a:solidFill>
            </a:endParaRPr>
          </a:p>
        </p:txBody>
      </p:sp>
      <p:pic>
        <p:nvPicPr>
          <p:cNvPr id="27" name="Picture 6" descr="~AUT005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380" y="4548540"/>
            <a:ext cx="2971820" cy="19800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1" descr="лето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03" y="1468502"/>
            <a:ext cx="3382962" cy="192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 descr="D:\Конкурс ф-ра\Фото басейн\фото 024.jpg"/>
          <p:cNvPicPr/>
          <p:nvPr/>
        </p:nvPicPr>
        <p:blipFill>
          <a:blip r:embed="rId6" cstate="print">
            <a:lum bright="30000"/>
          </a:blip>
          <a:srcRect/>
          <a:stretch>
            <a:fillRect/>
          </a:stretch>
        </p:blipFill>
        <p:spPr bwMode="auto">
          <a:xfrm>
            <a:off x="2325547" y="4547087"/>
            <a:ext cx="2644514" cy="19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>
            <a:off x="6882917" y="417172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00CC"/>
                </a:solidFill>
              </a:rPr>
              <a:t>2012 рік </a:t>
            </a:r>
            <a:endParaRPr lang="ru-RU" b="1" dirty="0">
              <a:solidFill>
                <a:srgbClr val="0000CC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060" y="1005152"/>
            <a:ext cx="2265290" cy="3240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</a:rPr>
              <a:t>Міжнародний проект </a:t>
            </a:r>
            <a:r>
              <a:rPr lang="uk-UA" sz="28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</a:rPr>
              <a:t>«Школа проти СНІДу»</a:t>
            </a:r>
            <a:endParaRPr lang="uk-UA" sz="2800" b="1" dirty="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062680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/>
              <a:t>	Цілі і задачі: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1600" dirty="0" smtClean="0"/>
              <a:t>   досягнення позитивних змін у складових поведінки учнів, які сприяють зменшенню ризику ВІЛ – інфікування;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1600" dirty="0" smtClean="0"/>
              <a:t>   надання </a:t>
            </a:r>
            <a:r>
              <a:rPr lang="uk-UA" sz="1600" dirty="0"/>
              <a:t>учням достовірної і повної інформації з проблеми ВІЛ/</a:t>
            </a:r>
            <a:r>
              <a:rPr lang="uk-UA" sz="1600" dirty="0" err="1"/>
              <a:t>СНІДу</a:t>
            </a:r>
            <a:r>
              <a:rPr lang="uk-UA" sz="1600" dirty="0"/>
              <a:t>. </a:t>
            </a:r>
            <a:endParaRPr lang="uk-UA" sz="16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1600" dirty="0" smtClean="0"/>
              <a:t>   розвиток </a:t>
            </a:r>
            <a:r>
              <a:rPr lang="uk-UA" sz="1600" dirty="0"/>
              <a:t>необхідних умінь і навичок, які зменшують схильність молоді до </a:t>
            </a:r>
            <a:r>
              <a:rPr lang="uk-UA" sz="1600" dirty="0" smtClean="0"/>
              <a:t>ризикованої </a:t>
            </a:r>
            <a:r>
              <a:rPr lang="uk-UA" sz="1600" dirty="0"/>
              <a:t>поведінки. </a:t>
            </a:r>
            <a:endParaRPr lang="uk-UA" sz="16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1600" dirty="0" smtClean="0"/>
              <a:t>   уміння </a:t>
            </a:r>
            <a:r>
              <a:rPr lang="uk-UA" sz="1600" dirty="0"/>
              <a:t>будувати рівноправні стосунки з дорослими, однолітками,  гідно </a:t>
            </a:r>
            <a:r>
              <a:rPr lang="uk-UA" sz="1600" dirty="0" smtClean="0"/>
              <a:t>відстоювати свою </a:t>
            </a:r>
            <a:r>
              <a:rPr lang="uk-UA" sz="1600" dirty="0"/>
              <a:t>позицію, відмовлятися від того, що є небезпечним, виявляти людяність </a:t>
            </a:r>
            <a:r>
              <a:rPr lang="uk-UA" sz="1600" dirty="0" smtClean="0"/>
              <a:t>і співчуття </a:t>
            </a:r>
            <a:r>
              <a:rPr lang="uk-UA" sz="1600" dirty="0"/>
              <a:t>до тих, хто цього потребує.</a:t>
            </a:r>
            <a:endParaRPr lang="ru-RU" sz="1600" dirty="0"/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/>
              <a:t> </a:t>
            </a:r>
            <a:endParaRPr lang="uk-UA" sz="1600" dirty="0"/>
          </a:p>
        </p:txBody>
      </p:sp>
      <p:pic>
        <p:nvPicPr>
          <p:cNvPr id="8" name="Picture 2" descr="D:\Проекти СШ № 115\Фото_Школа проти СНІДу\P9110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586246"/>
            <a:ext cx="3359702" cy="252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" name="Picture 4" descr="D:\Проекти СШ № 115\Фото_Школа проти СНІДу\P911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91290"/>
            <a:ext cx="3359702" cy="2520000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10348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95536" y="1081479"/>
            <a:ext cx="8352927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b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/>
              <a:t>	Цілі і задачі:</a:t>
            </a:r>
            <a:endParaRPr lang="ru-RU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b="1" dirty="0" smtClean="0"/>
              <a:t>   </a:t>
            </a:r>
            <a:r>
              <a:rPr lang="uk-UA" dirty="0" smtClean="0"/>
              <a:t>зниження інтересу до вживання тютюну, алкоголю й інших </a:t>
            </a:r>
            <a:r>
              <a:rPr lang="uk-UA" dirty="0" err="1" smtClean="0"/>
              <a:t>психоактивних</a:t>
            </a:r>
            <a:r>
              <a:rPr lang="uk-UA" dirty="0" smtClean="0"/>
              <a:t>  речовин;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/>
              <a:t>   оволодіння </a:t>
            </a:r>
            <a:r>
              <a:rPr lang="uk-UA" dirty="0"/>
              <a:t>учнями об’єктивними, відповідно до </a:t>
            </a:r>
            <a:r>
              <a:rPr lang="uk-UA" dirty="0" smtClean="0"/>
              <a:t>віку, знаннями про шкідливі звички;</a:t>
            </a: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uk-UA" dirty="0" smtClean="0"/>
              <a:t>   формування установок на здоровий спосіб життя. </a:t>
            </a:r>
            <a:endParaRPr kumimoji="0" lang="ru-RU" i="0" u="none" strike="noStrike" normalizeH="0" baseline="0" dirty="0" smtClean="0"/>
          </a:p>
        </p:txBody>
      </p:sp>
      <p:pic>
        <p:nvPicPr>
          <p:cNvPr id="18" name="Picture 4" descr="D:\Проекти СШ № 115\Фото_ХОУП\Рисунок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392748"/>
            <a:ext cx="3348790" cy="252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9" name="Picture 5" descr="D:\Проекти СШ № 115\Фото_ХОУП\Рисунок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92748"/>
            <a:ext cx="3357469" cy="2520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323528" y="374649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400" b="1" dirty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</a:rPr>
              <a:t>Міжнародний проект «ХОУП»</a:t>
            </a:r>
          </a:p>
        </p:txBody>
      </p:sp>
    </p:spTree>
    <p:extLst>
      <p:ext uri="{BB962C8B-B14F-4D97-AF65-F5344CB8AC3E}">
        <p14:creationId xmlns:p14="http://schemas.microsoft.com/office/powerpoint/2010/main" val="31298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Сказали учні: “ Так не буде!”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Picture 2" descr="D:\Комиза\фото парк\PB110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48172"/>
            <a:ext cx="4497779" cy="3429024"/>
          </a:xfrm>
          <a:prstGeom prst="foldedCorne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 descr="D:\Комиза\фото парк\PB110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6937" y="3140968"/>
            <a:ext cx="4500562" cy="3430800"/>
          </a:xfrm>
          <a:prstGeom prst="foldedCorne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092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Комиза\фото парк\PB11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800" y="432024"/>
            <a:ext cx="3286148" cy="2408400"/>
          </a:xfrm>
          <a:prstGeom prst="foldedCorne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D:\Комиза\фото парк\PB110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642" y="432024"/>
            <a:ext cx="3286148" cy="2408400"/>
          </a:xfrm>
          <a:prstGeom prst="foldedCorne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D:\Комиза\фото парк\PB110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7238" y="3861048"/>
            <a:ext cx="3286148" cy="2408400"/>
          </a:xfrm>
          <a:prstGeom prst="foldedCorne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7" descr="D:\Комиза\фото парк\PB110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3861048"/>
            <a:ext cx="3286148" cy="2408400"/>
          </a:xfrm>
          <a:prstGeom prst="foldedCorne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005932" y="3003792"/>
            <a:ext cx="57230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Природа буде вдячна нам…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01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омиза\фото парк\PB110027.JPG" id="10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214282" y="1500174"/>
            <a:ext cx="4365572" cy="3199504"/>
          </a:xfrm>
          <a:prstGeom prst="foldedCorne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D:\Комиза\фото парк\PB110033.JPG" id="12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567666" y="3429000"/>
            <a:ext cx="4366800" cy="3200407"/>
          </a:xfrm>
          <a:prstGeom prst="foldedCorne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857356" y="571480"/>
            <a:ext cx="5307863" cy="707886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66" typeface="Monotype Corsiva"/>
              </a:rPr>
              <a:t>Вже скрізь буяє чистота!</a:t>
            </a:r>
            <a:endParaRPr b="1" cap="none" dirty="0" lang="ru-RU" spc="50" sz="4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66" typeface="Monotype Corsiva"/>
            </a:endParaRPr>
          </a:p>
        </p:txBody>
      </p:sp>
    </p:spTree>
    <p:extLst>
      <p:ext uri="{BB962C8B-B14F-4D97-AF65-F5344CB8AC3E}">
        <p14:creationId xmlns:p14="http://schemas.microsoft.com/office/powerpoint/2010/main" val="346422869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1353127" y="1196752"/>
            <a:ext cx="7772400" cy="3528392"/>
          </a:xfrm>
        </p:spPr>
        <p:txBody>
          <a:bodyPr>
            <a:normAutofit fontScale="90000"/>
          </a:bodyPr>
          <a:lstStyle/>
          <a:p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“Формування системи розвитку інноваційної особистості на засадах запровадження </a:t>
            </a:r>
            <a:r>
              <a:rPr lang="uk-UA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здоров’ярозвиваючих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технологій випереджаючої освіти для сталого розвитку”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9209" y="332656"/>
            <a:ext cx="7497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Тема експериментального дослідження</a:t>
            </a:r>
          </a:p>
        </p:txBody>
      </p:sp>
    </p:spTree>
    <p:extLst>
      <p:ext uri="{BB962C8B-B14F-4D97-AF65-F5344CB8AC3E}">
        <p14:creationId xmlns:p14="http://schemas.microsoft.com/office/powerpoint/2010/main" val="56725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798656" y="3914591"/>
            <a:ext cx="5616624" cy="29077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“Формування </a:t>
            </a:r>
          </a:p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практичних умінь</a:t>
            </a:r>
          </a:p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учнів з реалізації</a:t>
            </a:r>
          </a:p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основних принципів</a:t>
            </a:r>
          </a:p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стійкого розвитку”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714612" y="2357430"/>
            <a:ext cx="3989040" cy="6229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b="1" dirty="0" smtClean="0">
                <a:solidFill>
                  <a:srgbClr val="008000"/>
                </a:solidFill>
              </a:rPr>
              <a:t>Обласний семінар – практикум</a:t>
            </a: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008000"/>
                </a:solidFill>
              </a:rPr>
              <a:t>18.04.2014 р. 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7" name="Picture 3" descr="F:\Фото семінара\Фото семинара Тани\IMG_02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Picture 3" descr="C:\Users\1\Desktop\Фото семинар\IMG_03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3784" y="404664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" name="Picture 3" descr="F:\Фото семінара\Фото семинар\DSC017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23578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" name="Picture 2" descr="F:\Фото семінара\Фото семинара Тани\IMG_03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3784" y="2650749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5" name="Picture 3" descr="F:\Фото семінара\Фото семинара Тани\IMG_03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2654795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6554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323528" y="374650"/>
            <a:ext cx="8496944" cy="1159366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b="1" dirty="0" lang="uk-UA" sz="280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208" y="231058"/>
            <a:ext cx="8496944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b="1" dirty="0" lang="uk-UA" smtClean="0" sz="440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«Збережемо планету чистою і блакитною»</a:t>
            </a:r>
          </a:p>
        </p:txBody>
      </p:sp>
      <p:pic>
        <p:nvPicPr>
          <p:cNvPr descr="F:\Фото семінара\Фото семинара Тани\IMG_0335.JPG" id="11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87323" y="1556792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descr="F:\Фото семінара\Фото семинара Тани\IMG_0339.JPG" id="13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947963" y="3717032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descr="F:\Фото семінара\Фото семинара Тани\IMG_0325.JPG" id="14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187323" y="3717032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descr="F:\Фото семінара\Фото семинара Тани\IMG_0344.JPG" id="15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947963" y="1556792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1560825" y="5968970"/>
            <a:ext cx="7259327" cy="523220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harsh"/>
            </a:scene3d>
            <a:sp3d extrusionH="57150" prstMaterial="matte">
              <a:bevelT h="12700" prst="angle" w="63500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b="1" dirty="0" lang="uk-UA" smtClean="0" sz="280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</a:rPr>
              <a:t>Публікація у районній газеті «За Амур!»</a:t>
            </a:r>
            <a:endParaRPr b="1" dirty="0" lang="ru-RU" sz="2800">
              <a:ln>
                <a:solidFill>
                  <a:srgbClr val="0000CC"/>
                </a:solidFill>
              </a:ln>
              <a:solidFill>
                <a:srgbClr val="0000CC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791" y="1524428"/>
            <a:ext cx="1832333" cy="252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139491" y="3716792"/>
            <a:ext cx="2736304" cy="2340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9631170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36809" y="273356"/>
            <a:ext cx="849694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6809" y="272842"/>
            <a:ext cx="84969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cs typeface="Arial" pitchFamily="34" charset="0"/>
              </a:rPr>
              <a:t>Лауреати конкурсу коміксів</a:t>
            </a:r>
            <a:endParaRPr lang="uk-UA" sz="4000" b="1" dirty="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108" y="982557"/>
            <a:ext cx="183371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Із </a:t>
            </a:r>
            <a:r>
              <a:rPr lang="uk-UA" sz="3200" b="1" dirty="0" err="1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бруднулі</a:t>
            </a:r>
            <a:r>
              <a:rPr lang="uk-UA" sz="3200" b="1" dirty="0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 – </a:t>
            </a:r>
          </a:p>
          <a:p>
            <a:pPr algn="ctr"/>
            <a:r>
              <a:rPr lang="uk-UA" sz="3200" b="1" dirty="0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у </a:t>
            </a:r>
            <a:r>
              <a:rPr lang="uk-UA" sz="3200" b="1" dirty="0" err="1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чистюлі</a:t>
            </a:r>
            <a:endParaRPr lang="uk-UA" sz="3200" b="1" dirty="0" smtClean="0">
              <a:solidFill>
                <a:srgbClr val="0000FF"/>
              </a:solidFill>
              <a:latin typeface="Gabriola" pitchFamily="82" charset="0"/>
              <a:cs typeface="Arabic Typesetting" pitchFamily="66" charset="-78"/>
            </a:endParaRPr>
          </a:p>
          <a:p>
            <a:pPr algn="ctr"/>
            <a:r>
              <a:rPr lang="uk-UA" sz="3200" b="1" dirty="0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 або Незвичайні </a:t>
            </a:r>
          </a:p>
          <a:p>
            <a:pPr algn="ctr"/>
            <a:r>
              <a:rPr lang="uk-UA" sz="3200" b="1" dirty="0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пригоди </a:t>
            </a:r>
          </a:p>
          <a:p>
            <a:pPr algn="ctr"/>
            <a:r>
              <a:rPr lang="uk-UA" sz="3200" b="1" dirty="0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тачки </a:t>
            </a:r>
          </a:p>
          <a:p>
            <a:pPr algn="ctr"/>
            <a:r>
              <a:rPr lang="uk-UA" sz="3200" b="1" dirty="0" err="1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Жу</a:t>
            </a:r>
            <a:r>
              <a:rPr lang="uk-UA" sz="3200" b="1" dirty="0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 - </a:t>
            </a:r>
            <a:r>
              <a:rPr lang="uk-UA" sz="3200" b="1" dirty="0" err="1" smtClean="0">
                <a:solidFill>
                  <a:srgbClr val="0000FF"/>
                </a:solidFill>
                <a:latin typeface="Gabriola" pitchFamily="82" charset="0"/>
                <a:cs typeface="Arabic Typesetting" pitchFamily="66" charset="-78"/>
              </a:rPr>
              <a:t>жу</a:t>
            </a:r>
            <a:endParaRPr lang="ru-RU" sz="3200" b="1" dirty="0">
              <a:solidFill>
                <a:srgbClr val="0000FF"/>
              </a:solidFill>
              <a:latin typeface="Gabriola" pitchFamily="82" charset="0"/>
              <a:cs typeface="Arabic Typesetting" pitchFamily="66" charset="-7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747" y="980728"/>
            <a:ext cx="6975000" cy="55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9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Майбутнє держави\емблема\rodnaya_moya_29412896_1_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620" y="2846930"/>
            <a:ext cx="5174815" cy="381642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258772"/>
            <a:ext cx="2637574" cy="19800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641E0B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90835" y="3874195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rgbClr val="FF0000"/>
                </a:solidFill>
              </a:rPr>
              <a:t>«Природа</a:t>
            </a:r>
            <a:r>
              <a:rPr lang="ru-RU" sz="2400" b="1" dirty="0">
                <a:ln/>
                <a:solidFill>
                  <a:srgbClr val="FF0000"/>
                </a:solidFill>
              </a:rPr>
              <a:t>... </a:t>
            </a:r>
            <a:r>
              <a:rPr lang="uk-UA" sz="2400" b="1" dirty="0" smtClean="0">
                <a:ln/>
                <a:solidFill>
                  <a:srgbClr val="FF0000"/>
                </a:solidFill>
              </a:rPr>
              <a:t>будить</a:t>
            </a:r>
            <a:r>
              <a:rPr lang="ru-RU" sz="2400" b="1" dirty="0" smtClean="0">
                <a:ln/>
                <a:solidFill>
                  <a:srgbClr val="FF0000"/>
                </a:solidFill>
              </a:rPr>
              <a:t> </a:t>
            </a:r>
            <a:r>
              <a:rPr lang="ru-RU" sz="2400" b="1" dirty="0">
                <a:ln/>
                <a:solidFill>
                  <a:srgbClr val="FF0000"/>
                </a:solidFill>
              </a:rPr>
              <a:t>у</a:t>
            </a:r>
            <a:r>
              <a:rPr lang="ru-RU" sz="2400" b="1" dirty="0" smtClean="0">
                <a:ln/>
                <a:solidFill>
                  <a:srgbClr val="FF0000"/>
                </a:solidFill>
              </a:rPr>
              <a:t> </a:t>
            </a:r>
            <a:r>
              <a:rPr lang="ru-RU" sz="2400" b="1" dirty="0">
                <a:ln/>
                <a:solidFill>
                  <a:srgbClr val="FF0000"/>
                </a:solidFill>
              </a:rPr>
              <a:t>нас </a:t>
            </a:r>
            <a:r>
              <a:rPr lang="ru-RU" sz="2400" b="1" dirty="0" smtClean="0">
                <a:ln/>
                <a:solidFill>
                  <a:srgbClr val="FF0000"/>
                </a:solidFill>
              </a:rPr>
              <a:t>потребу </a:t>
            </a:r>
            <a:r>
              <a:rPr lang="uk-UA" sz="2400" b="1" dirty="0" smtClean="0">
                <a:ln/>
                <a:solidFill>
                  <a:srgbClr val="FF0000"/>
                </a:solidFill>
              </a:rPr>
              <a:t>любові</a:t>
            </a:r>
            <a:r>
              <a:rPr lang="ru-RU" sz="2400" b="1" dirty="0" smtClean="0">
                <a:ln/>
                <a:solidFill>
                  <a:srgbClr val="FF0000"/>
                </a:solidFill>
              </a:rPr>
              <a:t>...» - </a:t>
            </a:r>
          </a:p>
          <a:p>
            <a:pPr algn="ctr"/>
            <a:r>
              <a:rPr lang="ru-RU" sz="2400" b="1" dirty="0" smtClean="0">
                <a:ln/>
                <a:solidFill>
                  <a:srgbClr val="FF0000"/>
                </a:solidFill>
              </a:rPr>
              <a:t> </a:t>
            </a:r>
            <a:r>
              <a:rPr lang="uk-UA" sz="2400" b="1" dirty="0" smtClean="0">
                <a:ln/>
                <a:solidFill>
                  <a:srgbClr val="FF0000"/>
                </a:solidFill>
              </a:rPr>
              <a:t>І. С. Тургенєв</a:t>
            </a:r>
            <a:endParaRPr lang="uk-UA" sz="2400" b="1" dirty="0">
              <a:ln/>
              <a:solidFill>
                <a:srgbClr val="FF0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19" y="284143"/>
            <a:ext cx="2970000" cy="19800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7559" y="289514"/>
            <a:ext cx="2970000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8586" y="278772"/>
            <a:ext cx="2970000" cy="19800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2" name="Picture 13" descr="d:\Users\користувач\Desktop\фото табір\IMG_396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787" y="2258772"/>
            <a:ext cx="2640529" cy="19800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P703214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8329" y="4659025"/>
            <a:ext cx="2705519" cy="19800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27559" y="4659025"/>
            <a:ext cx="2700000" cy="1980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2853849" y="2492896"/>
            <a:ext cx="3493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Наше шкільне подвір'я</a:t>
            </a:r>
            <a:endParaRPr lang="ru-RU" sz="2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68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60475" y="374649"/>
            <a:ext cx="665188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550324" y="170302"/>
            <a:ext cx="5872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ffectLst/>
              </a:rPr>
              <a:t>Освітня програма</a:t>
            </a:r>
            <a:endParaRPr lang="uk-UA" sz="5400" b="1" cap="none" spc="0" dirty="0">
              <a:ln>
                <a:solidFill>
                  <a:srgbClr val="0000CC"/>
                </a:solidFill>
              </a:ln>
              <a:solidFill>
                <a:schemeClr val="accent3"/>
              </a:solidFill>
              <a:effectLst/>
            </a:endParaRPr>
          </a:p>
        </p:txBody>
      </p:sp>
      <p:pic>
        <p:nvPicPr>
          <p:cNvPr id="4" name="Picture 2" descr="F:\Фото семінара\Фото семинара Тани\IMG_02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960" y="1098056"/>
            <a:ext cx="3120000" cy="234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Picture 3" descr="F:\Фото семінара\Фото семинар\DSC017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3528" y="1098056"/>
            <a:ext cx="3120000" cy="234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" name="Picture 2" descr="F:\Фото семінара\Фото семинара Тани\IMG_02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669272"/>
            <a:ext cx="3120000" cy="2340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480960" y="3299940"/>
            <a:ext cx="31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00CC"/>
                </a:solidFill>
              </a:rPr>
              <a:t>«Моя щаслива планета»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93528" y="3299940"/>
            <a:ext cx="31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00CC"/>
                </a:solidFill>
              </a:rPr>
              <a:t>«</a:t>
            </a:r>
            <a:r>
              <a:rPr lang="uk-UA" b="1" dirty="0" err="1" smtClean="0">
                <a:solidFill>
                  <a:srgbClr val="0000CC"/>
                </a:solidFill>
              </a:rPr>
              <a:t>Уроки</a:t>
            </a:r>
            <a:r>
              <a:rPr lang="uk-UA" b="1" dirty="0" smtClean="0">
                <a:solidFill>
                  <a:srgbClr val="0000CC"/>
                </a:solidFill>
              </a:rPr>
              <a:t> стійкого розвитку»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6416" y="5871156"/>
            <a:ext cx="3119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0"/>
                <a:solidFill>
                  <a:srgbClr val="0000CC"/>
                </a:solidFill>
              </a:rPr>
              <a:t>«</a:t>
            </a:r>
            <a:r>
              <a:rPr lang="uk-UA" b="1" dirty="0">
                <a:ln w="0"/>
                <a:solidFill>
                  <a:srgbClr val="0000CC"/>
                </a:solidFill>
              </a:rPr>
              <a:t>Основи теплопостачання та </a:t>
            </a:r>
            <a:r>
              <a:rPr lang="uk-UA" b="1" dirty="0" err="1">
                <a:ln w="0"/>
                <a:solidFill>
                  <a:srgbClr val="0000CC"/>
                </a:solidFill>
              </a:rPr>
              <a:t>теплозбереження</a:t>
            </a:r>
            <a:r>
              <a:rPr lang="uk-UA" b="1" dirty="0" smtClean="0">
                <a:ln w="0"/>
                <a:solidFill>
                  <a:srgbClr val="0000CC"/>
                </a:solidFill>
              </a:rPr>
              <a:t>»</a:t>
            </a:r>
            <a:endParaRPr lang="ru-RU" b="1" dirty="0">
              <a:ln w="0"/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54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323528" y="374650"/>
            <a:ext cx="8496944" cy="1159366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2800" b="1" dirty="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214244"/>
            <a:ext cx="8496944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Курс за вибором</a:t>
            </a:r>
          </a:p>
          <a:p>
            <a:pPr algn="ctr"/>
            <a:r>
              <a:rPr lang="uk-UA" sz="40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«</a:t>
            </a:r>
            <a:r>
              <a:rPr lang="uk-UA" sz="4000" b="1" dirty="0" err="1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Уроки</a:t>
            </a:r>
            <a:r>
              <a:rPr lang="uk-UA" sz="40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 для стійкого розвитку»</a:t>
            </a:r>
          </a:p>
        </p:txBody>
      </p:sp>
      <p:pic>
        <p:nvPicPr>
          <p:cNvPr id="9" name="Picture 2" descr="F:\Фото семінара\Фото семинар\DSC01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639" y="1648993"/>
            <a:ext cx="3120000" cy="234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" name="Picture 4" descr="F:\Фото семінара\Фото семинар\DSC017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293096"/>
            <a:ext cx="3120000" cy="234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" name="Picture 3" descr="F:\Фото семінара\Фото семинар\DSC017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2000" y="2787224"/>
            <a:ext cx="3120000" cy="2340000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461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323528" y="374650"/>
            <a:ext cx="8496944" cy="1159366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2800" b="1" dirty="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340295"/>
            <a:ext cx="849694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Курс за вибором «</a:t>
            </a:r>
            <a:r>
              <a:rPr lang="uk-UA" sz="3600" b="1" dirty="0" err="1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Уроки</a:t>
            </a:r>
            <a:r>
              <a:rPr lang="uk-UA" sz="36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 для стійкого розвитку. Моя </a:t>
            </a:r>
            <a:r>
              <a:rPr lang="uk-UA" sz="3600" b="1" dirty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щ</a:t>
            </a:r>
            <a:r>
              <a:rPr lang="uk-UA" sz="36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аслива планета»</a:t>
            </a:r>
          </a:p>
        </p:txBody>
      </p:sp>
      <p:pic>
        <p:nvPicPr>
          <p:cNvPr id="7" name="Picture 1" descr="F:\Фото семінара\Фото семинара Тани\IMG_0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28269"/>
            <a:ext cx="3120000" cy="234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Picture 2" descr="F:\Фото семінара\Фото семинара Тани\IMG_02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2000" y="2852936"/>
            <a:ext cx="3120000" cy="234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2" name="Picture 3" descr="F:\Фото семінара\Фото семинара Тани\IMG_02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293096"/>
            <a:ext cx="3120000" cy="2340000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34512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F:\Фото семінара\Фото семинара Тани\IMG_02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66861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3" name="Picture 3" descr="F:\Фото семінара\Фото семинара Тани\IMG_02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058949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6" name="Picture 4" descr="F:\Фото семінара\Фото семинара Тани\IMG_02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338869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7" name="Picture 2" descr="F:\Фото семінара\Фото семинара Тани\IMG_02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499109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8" name="Picture 3" descr="F:\Фото семінара\Фото семинара Тани\IMG_027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499109"/>
            <a:ext cx="2880000" cy="2160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323528" y="374650"/>
            <a:ext cx="8496944" cy="167168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2800" b="1" dirty="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189218"/>
            <a:ext cx="8496944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Факультативний курс</a:t>
            </a:r>
          </a:p>
          <a:p>
            <a:pPr algn="ctr"/>
            <a:r>
              <a:rPr lang="uk-UA" sz="40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«Основи теплопостачання та </a:t>
            </a:r>
            <a:r>
              <a:rPr lang="uk-UA" sz="4000" b="1" dirty="0" err="1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теплозбереження</a:t>
            </a:r>
            <a:r>
              <a:rPr lang="uk-UA" sz="40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ea typeface="Calibri"/>
                <a:cs typeface="Times New Roman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85549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кругленный прямоугольник 25"/>
          <p:cNvSpPr/>
          <p:nvPr/>
        </p:nvSpPr>
        <p:spPr>
          <a:xfrm>
            <a:off x="1160475" y="374649"/>
            <a:ext cx="6651884" cy="68803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160475" y="374650"/>
            <a:ext cx="6651884" cy="682767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eaLnBrk="1" hangingPunct="1"/>
            <a:r>
              <a:rPr lang="en-US" b="1" dirty="0" smtClean="0">
                <a:ln/>
                <a:solidFill>
                  <a:schemeClr val="accent3"/>
                </a:solidFill>
              </a:rPr>
              <a:t> </a:t>
            </a:r>
            <a:r>
              <a:rPr lang="uk-UA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</a:rPr>
              <a:t>Методика</a:t>
            </a:r>
            <a:r>
              <a:rPr lang="uk-UA" b="1" dirty="0" smtClean="0">
                <a:ln/>
                <a:solidFill>
                  <a:schemeClr val="accent3"/>
                </a:solidFill>
              </a:rPr>
              <a:t> </a:t>
            </a:r>
            <a:r>
              <a:rPr lang="uk-UA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</a:rPr>
              <a:t>впровадження</a:t>
            </a:r>
            <a:endParaRPr lang="en-US" b="1" dirty="0" smtClean="0">
              <a:ln>
                <a:solidFill>
                  <a:srgbClr val="0000CC"/>
                </a:solidFill>
              </a:ln>
              <a:solidFill>
                <a:schemeClr val="accent3"/>
              </a:solidFill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899592" y="1093084"/>
            <a:ext cx="8125453" cy="5255865"/>
            <a:chOff x="567" y="935"/>
            <a:chExt cx="4893" cy="317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4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>
                <a:gd name="T0" fmla="*/ 1692 w 4040"/>
                <a:gd name="T1" fmla="*/ 12 h 1888"/>
                <a:gd name="T2" fmla="*/ 1234 w 4040"/>
                <a:gd name="T3" fmla="*/ 74 h 1888"/>
                <a:gd name="T4" fmla="*/ 828 w 4040"/>
                <a:gd name="T5" fmla="*/ 182 h 1888"/>
                <a:gd name="T6" fmla="*/ 486 w 4040"/>
                <a:gd name="T7" fmla="*/ 330 h 1888"/>
                <a:gd name="T8" fmla="*/ 226 w 4040"/>
                <a:gd name="T9" fmla="*/ 510 h 1888"/>
                <a:gd name="T10" fmla="*/ 58 w 4040"/>
                <a:gd name="T11" fmla="*/ 718 h 1888"/>
                <a:gd name="T12" fmla="*/ 0 w 4040"/>
                <a:gd name="T13" fmla="*/ 944 h 1888"/>
                <a:gd name="T14" fmla="*/ 58 w 4040"/>
                <a:gd name="T15" fmla="*/ 1170 h 1888"/>
                <a:gd name="T16" fmla="*/ 226 w 4040"/>
                <a:gd name="T17" fmla="*/ 1378 h 1888"/>
                <a:gd name="T18" fmla="*/ 486 w 4040"/>
                <a:gd name="T19" fmla="*/ 1558 h 1888"/>
                <a:gd name="T20" fmla="*/ 828 w 4040"/>
                <a:gd name="T21" fmla="*/ 1706 h 1888"/>
                <a:gd name="T22" fmla="*/ 1234 w 4040"/>
                <a:gd name="T23" fmla="*/ 1814 h 1888"/>
                <a:gd name="T24" fmla="*/ 1692 w 4040"/>
                <a:gd name="T25" fmla="*/ 1876 h 1888"/>
                <a:gd name="T26" fmla="*/ 2186 w 4040"/>
                <a:gd name="T27" fmla="*/ 1884 h 1888"/>
                <a:gd name="T28" fmla="*/ 2658 w 4040"/>
                <a:gd name="T29" fmla="*/ 1840 h 1888"/>
                <a:gd name="T30" fmla="*/ 3084 w 4040"/>
                <a:gd name="T31" fmla="*/ 1746 h 1888"/>
                <a:gd name="T32" fmla="*/ 3448 w 4040"/>
                <a:gd name="T33" fmla="*/ 1612 h 1888"/>
                <a:gd name="T34" fmla="*/ 3738 w 4040"/>
                <a:gd name="T35" fmla="*/ 1442 h 1888"/>
                <a:gd name="T36" fmla="*/ 3938 w 4040"/>
                <a:gd name="T37" fmla="*/ 1242 h 1888"/>
                <a:gd name="T38" fmla="*/ 4034 w 4040"/>
                <a:gd name="T39" fmla="*/ 1022 h 1888"/>
                <a:gd name="T40" fmla="*/ 4014 w 4040"/>
                <a:gd name="T41" fmla="*/ 790 h 1888"/>
                <a:gd name="T42" fmla="*/ 3882 w 4040"/>
                <a:gd name="T43" fmla="*/ 576 h 1888"/>
                <a:gd name="T44" fmla="*/ 3650 w 4040"/>
                <a:gd name="T45" fmla="*/ 386 h 1888"/>
                <a:gd name="T46" fmla="*/ 3334 w 4040"/>
                <a:gd name="T47" fmla="*/ 228 h 1888"/>
                <a:gd name="T48" fmla="*/ 2948 w 4040"/>
                <a:gd name="T49" fmla="*/ 106 h 1888"/>
                <a:gd name="T50" fmla="*/ 2506 w 4040"/>
                <a:gd name="T51" fmla="*/ 28 h 1888"/>
                <a:gd name="T52" fmla="*/ 2020 w 4040"/>
                <a:gd name="T53" fmla="*/ 0 h 1888"/>
                <a:gd name="T54" fmla="*/ 1606 w 4040"/>
                <a:gd name="T55" fmla="*/ 1736 h 1888"/>
                <a:gd name="T56" fmla="*/ 1164 w 4040"/>
                <a:gd name="T57" fmla="*/ 1678 h 1888"/>
                <a:gd name="T58" fmla="*/ 776 w 4040"/>
                <a:gd name="T59" fmla="*/ 1576 h 1888"/>
                <a:gd name="T60" fmla="*/ 458 w 4040"/>
                <a:gd name="T61" fmla="*/ 1436 h 1888"/>
                <a:gd name="T62" fmla="*/ 224 w 4040"/>
                <a:gd name="T63" fmla="*/ 1266 h 1888"/>
                <a:gd name="T64" fmla="*/ 88 w 4040"/>
                <a:gd name="T65" fmla="*/ 1074 h 1888"/>
                <a:gd name="T66" fmla="*/ 68 w 4040"/>
                <a:gd name="T67" fmla="*/ 864 h 1888"/>
                <a:gd name="T68" fmla="*/ 166 w 4040"/>
                <a:gd name="T69" fmla="*/ 664 h 1888"/>
                <a:gd name="T70" fmla="*/ 370 w 4040"/>
                <a:gd name="T71" fmla="*/ 486 h 1888"/>
                <a:gd name="T72" fmla="*/ 662 w 4040"/>
                <a:gd name="T73" fmla="*/ 336 h 1888"/>
                <a:gd name="T74" fmla="*/ 1028 w 4040"/>
                <a:gd name="T75" fmla="*/ 222 h 1888"/>
                <a:gd name="T76" fmla="*/ 1454 w 4040"/>
                <a:gd name="T77" fmla="*/ 148 h 1888"/>
                <a:gd name="T78" fmla="*/ 1922 w 4040"/>
                <a:gd name="T79" fmla="*/ 120 h 1888"/>
                <a:gd name="T80" fmla="*/ 2392 w 4040"/>
                <a:gd name="T81" fmla="*/ 148 h 1888"/>
                <a:gd name="T82" fmla="*/ 2818 w 4040"/>
                <a:gd name="T83" fmla="*/ 222 h 1888"/>
                <a:gd name="T84" fmla="*/ 3184 w 4040"/>
                <a:gd name="T85" fmla="*/ 336 h 1888"/>
                <a:gd name="T86" fmla="*/ 3476 w 4040"/>
                <a:gd name="T87" fmla="*/ 486 h 1888"/>
                <a:gd name="T88" fmla="*/ 3680 w 4040"/>
                <a:gd name="T89" fmla="*/ 664 h 1888"/>
                <a:gd name="T90" fmla="*/ 3778 w 4040"/>
                <a:gd name="T91" fmla="*/ 864 h 1888"/>
                <a:gd name="T92" fmla="*/ 3758 w 4040"/>
                <a:gd name="T93" fmla="*/ 1074 h 1888"/>
                <a:gd name="T94" fmla="*/ 3622 w 4040"/>
                <a:gd name="T95" fmla="*/ 1266 h 1888"/>
                <a:gd name="T96" fmla="*/ 3388 w 4040"/>
                <a:gd name="T97" fmla="*/ 1436 h 1888"/>
                <a:gd name="T98" fmla="*/ 3070 w 4040"/>
                <a:gd name="T99" fmla="*/ 1576 h 1888"/>
                <a:gd name="T100" fmla="*/ 2682 w 4040"/>
                <a:gd name="T101" fmla="*/ 1678 h 1888"/>
                <a:gd name="T102" fmla="*/ 2240 w 4040"/>
                <a:gd name="T103" fmla="*/ 1736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ru-RU" dirty="0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5" name="Oval 5"/>
            <p:cNvSpPr>
              <a:spLocks noChangeArrowheads="1"/>
            </p:cNvSpPr>
            <p:nvPr/>
          </p:nvSpPr>
          <p:spPr bwMode="gray">
            <a:xfrm rot="-1543677">
              <a:off x="2736" y="1728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gray">
            <a:xfrm rot="-1543677">
              <a:off x="4416" y="182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gray">
            <a:xfrm rot="-1543677">
              <a:off x="1824" y="350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gray">
            <a:xfrm rot="-1543677">
              <a:off x="3456" y="312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gray">
            <a:xfrm rot="-1543677">
              <a:off x="1296" y="2592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gray">
            <a:xfrm>
              <a:off x="1976" y="935"/>
              <a:ext cx="1151" cy="1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dirty="0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gray">
            <a:xfrm>
              <a:off x="567" y="1776"/>
              <a:ext cx="1151" cy="1044"/>
            </a:xfrm>
            <a:prstGeom prst="ellipse">
              <a:avLst/>
            </a:prstGeom>
            <a:gradFill rotWithShape="1">
              <a:gsLst>
                <a:gs pos="0">
                  <a:schemeClr val="accent3">
                    <a:lumMod val="50000"/>
                  </a:schemeClr>
                </a:gs>
                <a:gs pos="99000">
                  <a:schemeClr val="accent3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dirty="0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1127" y="2984"/>
              <a:ext cx="1209" cy="112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dirty="0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gray">
            <a:xfrm>
              <a:off x="3048" y="2707"/>
              <a:ext cx="1174" cy="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dirty="0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4072" y="1298"/>
              <a:ext cx="1257" cy="1077"/>
            </a:xfrm>
            <a:prstGeom prst="ellipse">
              <a:avLst/>
            </a:prstGeom>
            <a:solidFill>
              <a:schemeClr val="accent4">
                <a:lumMod val="50000"/>
                <a:lumOff val="50000"/>
              </a:schemeClr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b="1" dirty="0">
                <a:solidFill>
                  <a:srgbClr val="0D1259"/>
                </a:solidFill>
                <a:latin typeface="Arial" charset="0"/>
              </a:endParaRP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gray">
            <a:xfrm>
              <a:off x="1091" y="3296"/>
              <a:ext cx="1278" cy="50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r>
                <a:rPr lang="uk-UA" sz="2400" b="1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Дослідницька</a:t>
              </a:r>
            </a:p>
            <a:p>
              <a:pPr algn="ctr">
                <a:defRPr/>
              </a:pPr>
              <a:r>
                <a:rPr lang="uk-UA" sz="2400" b="1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діяльність</a:t>
              </a:r>
              <a:endParaRPr 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gray">
            <a:xfrm>
              <a:off x="1976" y="1140"/>
              <a:ext cx="1010" cy="50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r>
                <a:rPr lang="uk-UA" sz="2400" b="1" dirty="0" smtClean="0">
                  <a:solidFill>
                    <a:srgbClr val="0000CC"/>
                  </a:solidFill>
                  <a:latin typeface="+mn-lt"/>
                </a:rPr>
                <a:t>Проблемні</a:t>
              </a:r>
            </a:p>
            <a:p>
              <a:pPr algn="ctr">
                <a:defRPr/>
              </a:pPr>
              <a:r>
                <a:rPr lang="uk-UA" sz="2400" b="1" dirty="0" smtClean="0">
                  <a:solidFill>
                    <a:srgbClr val="0000CC"/>
                  </a:solidFill>
                  <a:latin typeface="+mn-lt"/>
                </a:rPr>
                <a:t> методики</a:t>
              </a:r>
              <a:endParaRPr lang="en-US" sz="2400" b="1" dirty="0" smtClean="0">
                <a:solidFill>
                  <a:srgbClr val="0000CC"/>
                </a:solidFill>
                <a:latin typeface="+mn-lt"/>
              </a:endParaRP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gray">
            <a:xfrm>
              <a:off x="3937" y="1566"/>
              <a:ext cx="1523" cy="50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r>
                <a:rPr lang="uk-UA" sz="2400" b="1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Інтерактивні</a:t>
              </a:r>
            </a:p>
            <a:p>
              <a:pPr algn="ctr">
                <a:defRPr/>
              </a:pPr>
              <a:r>
                <a:rPr lang="uk-UA" sz="2400" b="1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методи</a:t>
              </a:r>
              <a:endParaRPr 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gray">
            <a:xfrm>
              <a:off x="2898" y="2959"/>
              <a:ext cx="1360" cy="50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r>
                <a:rPr lang="uk-UA" sz="2400" b="1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Проектні </a:t>
              </a:r>
            </a:p>
            <a:p>
              <a:pPr algn="ctr">
                <a:defRPr/>
              </a:pPr>
              <a:r>
                <a:rPr lang="uk-UA" sz="2400" b="1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технології</a:t>
              </a:r>
              <a:endParaRPr 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gray">
            <a:xfrm>
              <a:off x="624" y="2047"/>
              <a:ext cx="910" cy="50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r>
                <a:rPr lang="uk-UA" sz="2400" b="1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Ігрові</a:t>
              </a:r>
            </a:p>
            <a:p>
              <a:pPr algn="ctr">
                <a:defRPr/>
              </a:pPr>
              <a:r>
                <a:rPr lang="uk-UA" sz="2400" b="1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методики</a:t>
              </a:r>
              <a:endParaRPr 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gray">
            <a:xfrm>
              <a:off x="1901" y="1990"/>
              <a:ext cx="1791" cy="94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r>
                <a:rPr lang="uk-UA" sz="3200" b="1" dirty="0" smtClean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Системно-діяльнісні підходи</a:t>
              </a:r>
              <a:endPara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554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160475" y="374649"/>
            <a:ext cx="6651884" cy="1131173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0475" y="274638"/>
            <a:ext cx="6651884" cy="1231184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uk-UA" sz="42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Допрофесійна </a:t>
            </a:r>
            <a:br>
              <a:rPr lang="uk-UA" sz="42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200" b="1" dirty="0" smtClean="0">
                <a:ln>
                  <a:solidFill>
                    <a:srgbClr val="0000CC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профільна підготовка</a:t>
            </a:r>
            <a:endParaRPr lang="uk-UA" sz="4200" b="1" dirty="0">
              <a:ln>
                <a:solidFill>
                  <a:srgbClr val="0000CC"/>
                </a:solidFill>
              </a:ln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F:\ярмарка\IMG_35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8426" y="1581717"/>
            <a:ext cx="3407999" cy="255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F:\ярмарка\Фото0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328" y="3939171"/>
            <a:ext cx="3408000" cy="255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907848" y="5499496"/>
            <a:ext cx="374865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00CC"/>
                </a:solidFill>
              </a:rPr>
              <a:t>Слюсар</a:t>
            </a:r>
            <a:r>
              <a:rPr lang="ru-RU" sz="2800" b="1" dirty="0" smtClean="0">
                <a:solidFill>
                  <a:srgbClr val="0000CC"/>
                </a:solidFill>
              </a:rPr>
              <a:t> </a:t>
            </a:r>
          </a:p>
          <a:p>
            <a:pPr algn="ctr"/>
            <a:r>
              <a:rPr lang="ru-RU" sz="2800" b="1" dirty="0" err="1" smtClean="0">
                <a:solidFill>
                  <a:srgbClr val="0000CC"/>
                </a:solidFill>
              </a:rPr>
              <a:t>з</a:t>
            </a:r>
            <a:r>
              <a:rPr lang="ru-RU" sz="2800" b="1" dirty="0" smtClean="0">
                <a:solidFill>
                  <a:srgbClr val="0000CC"/>
                </a:solidFill>
              </a:rPr>
              <a:t> ремонту </a:t>
            </a:r>
            <a:r>
              <a:rPr lang="ru-RU" sz="2800" b="1" dirty="0" err="1" smtClean="0">
                <a:solidFill>
                  <a:srgbClr val="0000CC"/>
                </a:solidFill>
              </a:rPr>
              <a:t>автомобілів</a:t>
            </a:r>
            <a:endParaRPr lang="ru-RU" sz="2800" b="1" dirty="0">
              <a:solidFill>
                <a:srgbClr val="0000CC"/>
              </a:solidFill>
            </a:endParaRPr>
          </a:p>
        </p:txBody>
      </p:sp>
      <p:pic>
        <p:nvPicPr>
          <p:cNvPr id="1027" name="Picture 3" descr="F:\ярмарка\Фото01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867601"/>
            <a:ext cx="3408000" cy="255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2171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699</Words>
  <Application>Microsoft Office PowerPoint</Application>
  <PresentationFormat>Экран (4:3)</PresentationFormat>
  <Paragraphs>134</Paragraphs>
  <Slides>33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2" baseType="lpstr">
      <vt:lpstr>Arabic Typesetting</vt:lpstr>
      <vt:lpstr>Arial</vt:lpstr>
      <vt:lpstr>Calibri</vt:lpstr>
      <vt:lpstr>Gabriola</vt:lpstr>
      <vt:lpstr>Monotype Corsiva</vt:lpstr>
      <vt:lpstr>Times New Roman</vt:lpstr>
      <vt:lpstr>Verdana</vt:lpstr>
      <vt:lpstr>Wingdings</vt:lpstr>
      <vt:lpstr>Тема Office</vt:lpstr>
      <vt:lpstr>“Формування практичних умінь учнів з реалізації основних принципів стійкого розвитку”</vt:lpstr>
      <vt:lpstr>Єдиним правилом для всіх твоїх дій нехай буде добро</vt:lpstr>
      <vt:lpstr>“Формування системи розвитку інноваційної особистості на засадах запровадження здоров’ярозвиваючих технологій випереджаючої освіти для сталого розвитку”</vt:lpstr>
      <vt:lpstr>Презентация PowerPoint</vt:lpstr>
      <vt:lpstr>Презентация PowerPoint</vt:lpstr>
      <vt:lpstr>Презентация PowerPoint</vt:lpstr>
      <vt:lpstr>Презентация PowerPoint</vt:lpstr>
      <vt:lpstr> Методика впровадження</vt:lpstr>
      <vt:lpstr>Допрофесійна  профільна підготовка</vt:lpstr>
      <vt:lpstr>Допрофесійна  профільна підготовка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Проект «Школа сприяння здоров’ю»</vt:lpstr>
      <vt:lpstr>Презентация PowerPoint</vt:lpstr>
      <vt:lpstr>Презентация PowerPoint</vt:lpstr>
      <vt:lpstr>Сказали учні: “ Так не буде!”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Гена</cp:lastModifiedBy>
  <cp:revision>65</cp:revision>
  <dcterms:created xsi:type="dcterms:W3CDTF">2013-08-23T08:38:35Z</dcterms:created>
  <dcterms:modified xsi:type="dcterms:W3CDTF">2014-04-23T19:34:05Z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2185438</vt:lpwstr>
  </property>
  <property fmtid="{D5CDD505-2E9C-101B-9397-08002B2CF9AE}" name="NXPowerLiteVersion" pid="3">
    <vt:lpwstr>D4.1.4</vt:lpwstr>
  </property>
</Properties>
</file>