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6" r:id="rId3"/>
    <p:sldId id="269" r:id="rId4"/>
    <p:sldId id="257" r:id="rId5"/>
    <p:sldId id="271" r:id="rId6"/>
    <p:sldId id="261" r:id="rId7"/>
    <p:sldId id="262" r:id="rId8"/>
    <p:sldId id="263" r:id="rId9"/>
    <p:sldId id="258" r:id="rId10"/>
    <p:sldId id="260" r:id="rId11"/>
    <p:sldId id="266" r:id="rId12"/>
    <p:sldId id="259" r:id="rId13"/>
    <p:sldId id="265" r:id="rId14"/>
    <p:sldId id="267" r:id="rId15"/>
    <p:sldId id="268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9C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C5CAD-927B-4DAA-97C7-94AE60FB3C0B}" type="datetimeFigureOut">
              <a:rPr lang="ru-RU" smtClean="0"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EE90A7-963A-4965-B91F-F37D68380D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8" Target="../media/image22.jpeg" Type="http://schemas.openxmlformats.org/officeDocument/2006/relationships/image"/><Relationship Id="rId3" Target="../media/image18.jpeg" Type="http://schemas.openxmlformats.org/officeDocument/2006/relationships/image"/><Relationship Id="rId7" Target="&#1050;&#1072;&#1088;&#1087;&#1072;&#1090;&#1080;.mp4" TargetMode="External" Type="http://schemas.openxmlformats.org/officeDocument/2006/relationships/hyperlink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1.jpeg" Type="http://schemas.openxmlformats.org/officeDocument/2006/relationships/image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slide8.xml" Type="http://schemas.openxmlformats.org/officeDocument/2006/relationships/slide"/><Relationship Id="rId1" Target="../slideLayouts/slideLayout2.xml" Type="http://schemas.openxmlformats.org/officeDocument/2006/relationships/slideLayout"/><Relationship Id="rId4" Target="../media/image11.pn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slide6.xml" Type="http://schemas.openxmlformats.org/officeDocument/2006/relationships/slid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&#1092;&#1080;&#1079;&#1084;&#1080;&#1085;&#1091;&#1090;&#1082;&#1072;.mp4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02" y="4797152"/>
            <a:ext cx="1744357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1" y="2132856"/>
            <a:ext cx="8209687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</a:t>
            </a: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Складні слова – що це?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Сполучні голосні розподіляють зони впливу.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І без вас впораємось! Деякі складні слова відмовляються від послуг сполучних голосних</a:t>
            </a: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7"/>
            <a:ext cx="2249992" cy="2249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558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933056"/>
            <a:ext cx="8661648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„</a:t>
            </a:r>
            <a:r>
              <a:rPr lang="ru-RU" sz="60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Розум 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uk-UA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… - …</a:t>
            </a:r>
            <a:r>
              <a:rPr lang="ru-RU" sz="6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9696" y="1052736"/>
            <a:ext cx="849278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Слабий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сила; весь,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світ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людина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подібний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окунь,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подібний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насіння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очищати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один,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кімната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мир,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любити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сніг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очищати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праця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любити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кислий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молоко;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зброя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носити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902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Слабосилий                         всесвітній</a:t>
            </a:r>
            <a:endParaRPr lang="ru-RU" dirty="0"/>
          </a:p>
          <a:p>
            <a:pPr marL="0" indent="0">
              <a:buNone/>
            </a:pPr>
            <a:r>
              <a:rPr lang="uk-UA" dirty="0" smtClean="0"/>
              <a:t>людиноподібний                </a:t>
            </a:r>
            <a:r>
              <a:rPr lang="uk-UA" dirty="0" err="1"/>
              <a:t>окунеподібний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о</a:t>
            </a:r>
            <a:r>
              <a:rPr lang="uk-UA" dirty="0" smtClean="0"/>
              <a:t>днокімнатний                   </a:t>
            </a:r>
            <a:r>
              <a:rPr lang="uk-UA" dirty="0" err="1"/>
              <a:t>насіннеочисний</a:t>
            </a:r>
            <a:r>
              <a:rPr lang="uk-UA" dirty="0"/>
              <a:t> </a:t>
            </a:r>
            <a:endParaRPr lang="ru-RU" dirty="0"/>
          </a:p>
          <a:p>
            <a:pPr marL="0" indent="0">
              <a:buNone/>
            </a:pPr>
            <a:r>
              <a:rPr lang="uk-UA" dirty="0" err="1"/>
              <a:t>м</a:t>
            </a:r>
            <a:r>
              <a:rPr lang="uk-UA" dirty="0" err="1" smtClean="0"/>
              <a:t>иролюбивий</a:t>
            </a:r>
            <a:r>
              <a:rPr lang="uk-UA" dirty="0" smtClean="0"/>
              <a:t>                     </a:t>
            </a:r>
            <a:r>
              <a:rPr lang="uk-UA" dirty="0"/>
              <a:t>працелюбний 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с</a:t>
            </a:r>
            <a:r>
              <a:rPr lang="uk-UA" dirty="0" smtClean="0"/>
              <a:t>нігоочисний                       </a:t>
            </a:r>
            <a:r>
              <a:rPr lang="uk-UA" dirty="0"/>
              <a:t>зброєносець</a:t>
            </a:r>
            <a:endParaRPr lang="ru-RU" dirty="0"/>
          </a:p>
          <a:p>
            <a:pPr marL="0" indent="0">
              <a:buNone/>
            </a:pPr>
            <a:r>
              <a:rPr lang="uk-UA" dirty="0"/>
              <a:t>к</a:t>
            </a:r>
            <a:r>
              <a:rPr lang="uk-UA" dirty="0" smtClean="0"/>
              <a:t>исломолочний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34408"/>
            <a:ext cx="8820472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05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67870"/>
            <a:ext cx="835292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Визначити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спосіб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творення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записаних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у колонках,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звернути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увагу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на те,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якими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частинами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є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перші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слів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Перекотиполе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                           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шестизначний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горицвіт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п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ятипелюстковий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ернигора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-                                     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чотирикутний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-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8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uk-UA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Мальовничі місця України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7" y="1209331"/>
            <a:ext cx="2691887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22" y="1171308"/>
            <a:ext cx="2574286" cy="18382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89829"/>
            <a:ext cx="2815030" cy="18722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074" y="4514772"/>
            <a:ext cx="3368148" cy="2119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808846"/>
            <a:ext cx="2707526" cy="20306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104" name="Picture 8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449" y="2837655"/>
            <a:ext cx="2991502" cy="20306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73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78098"/>
          </a:xfrm>
        </p:spPr>
        <p:txBody>
          <a:bodyPr>
            <a:noAutofit/>
          </a:bodyPr>
          <a:lstStyle/>
          <a:p>
            <a:r>
              <a:rPr lang="uk-UA" sz="6000" i="1" dirty="0"/>
              <a:t> </a:t>
            </a:r>
            <a:r>
              <a:rPr lang="uk-UA" sz="6000" i="1" dirty="0" smtClean="0"/>
              <a:t/>
            </a:r>
            <a:br>
              <a:rPr lang="uk-UA" sz="6000" i="1" dirty="0" smtClean="0"/>
            </a:br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Наші </a:t>
            </a:r>
            <a: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Карпати</a:t>
            </a:r>
            <a:br>
              <a:rPr lang="uk-UA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Українські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Карпати – це частина гірської системи на Заході України. Довжина їх становить 280 км, а ширина понад сто. Карпати –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середньовисокі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гори, які мають плавні контури хребтів, округлі вершини. Усі найвищі точки Карпат знаходяться у межах  Чорногорського хребта. Серед них Говерла – найвища гора України, яка знаходиться на межі Закарпатської та Івано-Франківської областей. Її висота 2061 метр. На схилах ростуть хвойні ліси, вище – чагарникове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криволісся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і гірські луки.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34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686800" cy="655272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uk-UA" sz="3400" b="1" i="1" dirty="0" smtClean="0">
                <a:latin typeface="Times New Roman" pitchFamily="18" charset="0"/>
                <a:cs typeface="Times New Roman" pitchFamily="18" charset="0"/>
              </a:rPr>
              <a:t>1. Словотвір 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– це розділ науки про мову, що вивчає: </a:t>
            </a:r>
            <a:br>
              <a:rPr lang="uk-UA" sz="34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словниковий склад мови;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Б </a:t>
            </a:r>
            <a:r>
              <a:rPr lang="uk-UA" sz="3400" i="1" dirty="0" smtClean="0">
                <a:latin typeface="Times New Roman" pitchFamily="18" charset="0"/>
                <a:cs typeface="Times New Roman" pitchFamily="18" charset="0"/>
              </a:rPr>
              <a:t>способи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творення слів;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В звуковий склад мови</a:t>
            </a:r>
            <a:r>
              <a:rPr lang="uk-UA" sz="3400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2.  В якому рядку всі слова складні</a:t>
            </a:r>
            <a:br>
              <a:rPr lang="uk-UA" sz="34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словотвір, пречудовий, зорепад;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Б чорнозем,легкокрилий, залізобетон;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В  новобудова,туристський, пароплав</a:t>
            </a:r>
            <a:r>
              <a:rPr lang="uk-UA" sz="3400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3. Без сполучного голосного пишуться слова, що утворені:</a:t>
            </a:r>
            <a:br>
              <a:rPr lang="uk-UA" sz="34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числівником, дієсловом наказового способу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Б перша основа закінчується на м’який приголосний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В перша основа закінчується на твердий </a:t>
            </a:r>
            <a:r>
              <a:rPr lang="uk-UA" sz="3400" i="1" dirty="0" smtClean="0">
                <a:latin typeface="Times New Roman" pitchFamily="18" charset="0"/>
                <a:cs typeface="Times New Roman" pitchFamily="18" charset="0"/>
              </a:rPr>
              <a:t>приголосний</a:t>
            </a:r>
          </a:p>
          <a:p>
            <a:pPr marL="0" indent="0">
              <a:buNone/>
            </a:pP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4. Словотвірний аналіз слова – це з’ясування:</a:t>
            </a:r>
            <a:br>
              <a:rPr lang="uk-UA" sz="34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Його будови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Б Того, як утворене слово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В Його лексичного </a:t>
            </a:r>
            <a:r>
              <a:rPr lang="uk-UA" sz="3400" i="1" dirty="0" smtClean="0">
                <a:latin typeface="Times New Roman" pitchFamily="18" charset="0"/>
                <a:cs typeface="Times New Roman" pitchFamily="18" charset="0"/>
              </a:rPr>
              <a:t>значення</a:t>
            </a:r>
          </a:p>
          <a:p>
            <a:pPr marL="0" indent="0">
              <a:buNone/>
            </a:pP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5. Виберіть повну відповідь. Словотворення допомагає збагатити нашу мову:</a:t>
            </a:r>
            <a:br>
              <a:rPr lang="uk-UA" sz="3400" b="1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Новими словами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Б Новими формами одних і тих самих слів;</a:t>
            </a:r>
            <a:br>
              <a:rPr lang="uk-UA" sz="3400" i="1" dirty="0">
                <a:latin typeface="Times New Roman" pitchFamily="18" charset="0"/>
                <a:cs typeface="Times New Roman" pitchFamily="18" charset="0"/>
              </a:rPr>
            </a:b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В Новими словами, </a:t>
            </a:r>
            <a:r>
              <a:rPr lang="uk-UA" sz="3400" i="1" dirty="0" err="1">
                <a:latin typeface="Times New Roman" pitchFamily="18" charset="0"/>
                <a:cs typeface="Times New Roman" pitchFamily="18" charset="0"/>
              </a:rPr>
              <a:t>словами</a:t>
            </a:r>
            <a:r>
              <a:rPr lang="uk-UA" sz="3400" i="1" dirty="0">
                <a:latin typeface="Times New Roman" pitchFamily="18" charset="0"/>
                <a:cs typeface="Times New Roman" pitchFamily="18" charset="0"/>
              </a:rPr>
              <a:t> з новими відтінками у значеннях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75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FFFF00"/>
                </a:solidFill>
              </a:rPr>
              <a:t>Домашнє завдання </a:t>
            </a:r>
            <a:r>
              <a:rPr lang="ru-RU" dirty="0">
                <a:solidFill>
                  <a:srgbClr val="FFFF00"/>
                </a:solidFill>
              </a:rPr>
              <a:t/>
            </a:r>
            <a:br>
              <a:rPr lang="ru-RU" dirty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uk-UA" dirty="0" smtClean="0"/>
              <a:t>Вивчити </a:t>
            </a:r>
            <a:r>
              <a:rPr lang="uk-UA" dirty="0"/>
              <a:t>правила у підручнику </a:t>
            </a:r>
            <a:r>
              <a:rPr lang="uk-UA" dirty="0" smtClean="0"/>
              <a:t>стор 36.</a:t>
            </a:r>
            <a:endParaRPr lang="ru-RU" dirty="0"/>
          </a:p>
          <a:p>
            <a:pPr lvl="0"/>
            <a:r>
              <a:rPr lang="uk-UA" dirty="0"/>
              <a:t>На 7-9 балів  виконати вправу </a:t>
            </a:r>
            <a:r>
              <a:rPr lang="uk-UA" dirty="0" smtClean="0"/>
              <a:t>102 (</a:t>
            </a:r>
            <a:r>
              <a:rPr lang="ru-RU" dirty="0" err="1" smtClean="0"/>
              <a:t>утворити</a:t>
            </a:r>
            <a:r>
              <a:rPr lang="ru-RU" dirty="0" smtClean="0"/>
              <a:t> </a:t>
            </a:r>
            <a:r>
              <a:rPr lang="ru-RU" dirty="0" err="1" smtClean="0"/>
              <a:t>складні</a:t>
            </a:r>
            <a:r>
              <a:rPr lang="ru-RU" dirty="0" smtClean="0"/>
              <a:t> слова, 2-3 слова ввести у </a:t>
            </a:r>
            <a:r>
              <a:rPr lang="ru-RU" dirty="0" err="1" smtClean="0"/>
              <a:t>речення</a:t>
            </a:r>
            <a:r>
              <a:rPr lang="ru-RU" dirty="0" smtClean="0"/>
              <a:t>)</a:t>
            </a:r>
          </a:p>
          <a:p>
            <a:pPr lvl="0"/>
            <a:r>
              <a:rPr lang="uk-UA" dirty="0" smtClean="0"/>
              <a:t>На </a:t>
            </a:r>
            <a:r>
              <a:rPr lang="uk-UA" dirty="0"/>
              <a:t>10-12 балів: використовуючи складні слова, написати замітку до шкільного сайту </a:t>
            </a:r>
            <a:r>
              <a:rPr lang="en-US" dirty="0" smtClean="0"/>
              <a:t>(wiki –</a:t>
            </a:r>
            <a:r>
              <a:rPr lang="uk-UA" dirty="0" smtClean="0"/>
              <a:t>газети</a:t>
            </a:r>
            <a:r>
              <a:rPr lang="en-US" dirty="0" smtClean="0"/>
              <a:t>)</a:t>
            </a:r>
            <a:r>
              <a:rPr lang="uk-UA" dirty="0" smtClean="0"/>
              <a:t> за темою «Я люблю </a:t>
            </a:r>
            <a:r>
              <a:rPr lang="uk-UA" dirty="0" err="1" smtClean="0"/>
              <a:t>рыідний</a:t>
            </a:r>
            <a:r>
              <a:rPr lang="uk-UA" dirty="0" smtClean="0"/>
              <a:t> край». </a:t>
            </a:r>
            <a:r>
              <a:rPr lang="uk-UA" dirty="0"/>
              <a:t>Складні слова підкреслити, одне з них розібрати за будовою.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9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214554"/>
            <a:ext cx="8496944" cy="2654606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Тема уроку:</a:t>
            </a:r>
            <a:b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Складні </a:t>
            </a:r>
            <a:r>
              <a:rPr lang="uk-UA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слова.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Сполучні </a:t>
            </a:r>
            <a:r>
              <a:rPr lang="uk-UA" sz="60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о, е</a:t>
            </a:r>
            <a:r>
              <a:rPr lang="uk-UA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b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</a:b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у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uk-UA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складних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словах</a:t>
            </a: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3090" y="0"/>
            <a:ext cx="5220074" cy="163837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903362" y="4117927"/>
            <a:ext cx="836711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295628" y="4009630"/>
            <a:ext cx="836711" cy="4860032"/>
          </a:xfrm>
          <a:prstGeom prst="rect">
            <a:avLst/>
          </a:prstGeom>
          <a:noFill/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02" y="4797152"/>
            <a:ext cx="1744357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1" y="2132856"/>
            <a:ext cx="8209687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</a:t>
            </a: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Складні слова – що це?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Сполучні голосні розподіляють зони впливу.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І без вас впораємось! Деякі складні слова відмовляються від послуг сполучних голосних</a:t>
            </a: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7"/>
            <a:ext cx="2249992" cy="2249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7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996951"/>
            <a:ext cx="4991922" cy="792089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? Складне слово ?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99592" y="3483303"/>
            <a:ext cx="7787208" cy="26428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звук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запис                   стал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вар</a:t>
            </a:r>
          </a:p>
          <a:p>
            <a:pPr marL="0" indent="0" algn="ctr">
              <a:buNone/>
            </a:pP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іс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степ                      земл</a:t>
            </a:r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трус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68356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68356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10" name="Дуга 9"/>
          <p:cNvSpPr/>
          <p:nvPr/>
        </p:nvSpPr>
        <p:spPr>
          <a:xfrm>
            <a:off x="7273343" y="4927761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>
            <a:off x="1331640" y="5043106"/>
            <a:ext cx="720080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2395643" y="5043106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>
            <a:off x="1475656" y="4221088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>
            <a:off x="6146723" y="5036768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>
            <a:off x="7452320" y="4258103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уга 17"/>
          <p:cNvSpPr/>
          <p:nvPr/>
        </p:nvSpPr>
        <p:spPr>
          <a:xfrm>
            <a:off x="6195780" y="4289855"/>
            <a:ext cx="864096" cy="360040"/>
          </a:xfrm>
          <a:prstGeom prst="arc">
            <a:avLst>
              <a:gd name="adj1" fmla="val 10619026"/>
              <a:gd name="adj2" fmla="val 101842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639" y="4221088"/>
            <a:ext cx="1114443" cy="348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764" y="5539470"/>
            <a:ext cx="1107628" cy="131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95642" y="535479"/>
            <a:ext cx="613873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</a:t>
            </a:r>
            <a:r>
              <a:rPr lang="uk-UA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шукайте нас, все одно не знайдете, бо маємо у своєму складі два і більше кореня. Складні слова.»</a:t>
            </a:r>
            <a:endParaRPr lang="uk-UA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724" y="-99392"/>
            <a:ext cx="2463720" cy="177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602" y="4797152"/>
            <a:ext cx="1744357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1" y="2132856"/>
            <a:ext cx="8209687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</a:t>
            </a: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Складні слова – що це?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Сполучні голосні розподіляють зони впливу.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uk-UA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	І без вас впораємось! Деякі складні слова відмовляються від послуг сполучних голосних</a:t>
            </a:r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7"/>
            <a:ext cx="2249992" cy="2249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79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168" y="2204864"/>
            <a:ext cx="2602632" cy="2061429"/>
          </a:xfrm>
        </p:spPr>
        <p:txBody>
          <a:bodyPr>
            <a:noAutofit/>
          </a:bodyPr>
          <a:lstStyle/>
          <a:p>
            <a:r>
              <a:rPr lang="ru-RU" sz="15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Е</a:t>
            </a:r>
            <a:endParaRPr lang="ru-RU" sz="15000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988840"/>
            <a:ext cx="2602632" cy="262088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1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</a:t>
            </a:r>
            <a:endParaRPr lang="ru-RU" sz="1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794876"/>
            <a:ext cx="3613818" cy="3834827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775" y="4567546"/>
            <a:ext cx="19272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099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203848" cy="19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979712" y="958417"/>
            <a:ext cx="5904656" cy="5566927"/>
          </a:xfrm>
          <a:prstGeom prst="ellipse">
            <a:avLst/>
          </a:prstGeom>
          <a:solidFill>
            <a:srgbClr val="92D050">
              <a:alpha val="55000"/>
            </a:srgbClr>
          </a:solidFill>
          <a:ln>
            <a:noFill/>
          </a:ln>
          <a:scene3d>
            <a:camera prst="orthographicFront"/>
            <a:lightRig rig="sunrise" dir="t">
              <a:rot lat="0" lon="0" rev="4800000"/>
            </a:lightRig>
          </a:scene3d>
          <a:sp3d extrusionH="88900" contourW="76200">
            <a:bevelT w="254000"/>
            <a:bevelB w="25400"/>
            <a:extrusionClr>
              <a:srgbClr val="469C50"/>
            </a:extrusionClr>
            <a:contourClr>
              <a:srgbClr val="469C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Після твердого приголосного першої твірної основи</a:t>
            </a:r>
          </a:p>
          <a:p>
            <a:pPr algn="ctr"/>
            <a:endParaRPr lang="uk-UA" sz="3200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Книголюб = любити (що?) кни</a:t>
            </a:r>
            <a:r>
              <a:rPr lang="uk-UA" sz="32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</a:t>
            </a: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</a:t>
            </a:r>
          </a:p>
          <a:p>
            <a:pPr algn="ctr"/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Звукозапис = записувати (що?) зву</a:t>
            </a:r>
            <a:r>
              <a:rPr lang="uk-UA" sz="3200" b="1" u="sng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</a:t>
            </a:r>
          </a:p>
          <a:p>
            <a:pPr algn="ctr"/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2026568" cy="1143000"/>
          </a:xfrm>
        </p:spPr>
        <p:txBody>
          <a:bodyPr/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055" name="Picture 7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928" y="6237490"/>
            <a:ext cx="64807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468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6016"/>
            <a:ext cx="320675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8831" y="332656"/>
            <a:ext cx="1008112" cy="11430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Е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483768" y="1053278"/>
            <a:ext cx="5885457" cy="5472066"/>
          </a:xfrm>
          <a:prstGeom prst="ellipse">
            <a:avLst/>
          </a:prstGeom>
          <a:solidFill>
            <a:schemeClr val="accent3">
              <a:lumMod val="75000"/>
              <a:alpha val="67000"/>
            </a:schemeClr>
          </a:solidFill>
          <a:scene3d>
            <a:camera prst="orthographicFront"/>
            <a:lightRig rig="threePt" dir="t"/>
          </a:scene3d>
          <a:sp3d z="38100" extrusionH="76200" contourW="88900">
            <a:bevelT w="254000"/>
            <a:bevelB w="25400"/>
            <a:extrusionClr>
              <a:srgbClr val="92D050"/>
            </a:extrusionClr>
            <a:contourClr>
              <a:srgbClr val="469C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Після  </a:t>
            </a:r>
            <a:r>
              <a:rPr lang="uk-UA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</a:t>
            </a:r>
            <a:r>
              <a:rPr lang="en-US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’</a:t>
            </a:r>
            <a:r>
              <a:rPr lang="uk-UA" sz="32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якого 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приголосного першої твірної основи</a:t>
            </a:r>
          </a:p>
          <a:p>
            <a:pPr algn="ctr"/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32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Сталевар=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варити (що?) ста</a:t>
            </a:r>
            <a:r>
              <a:rPr lang="uk-UA" sz="32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ль</a:t>
            </a:r>
          </a:p>
          <a:p>
            <a:pPr algn="ctr"/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Вуглекоп =  копати(що?) вугіл</a:t>
            </a:r>
            <a:r>
              <a:rPr lang="uk-UA" sz="3200" u="sng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5665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prstTxWarp prst="textCurveUp">
              <a:avLst/>
            </a:prstTxWarp>
          </a:bodyPr>
          <a:lstStyle/>
          <a:p>
            <a:r>
              <a:rPr lang="uk-UA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5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Фізхвилинка</a:t>
            </a:r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332" y="2313277"/>
            <a:ext cx="5524500" cy="4143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39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818</TotalTime>
  <Words>346</Words>
  <Application>Microsoft Office PowerPoint</Application>
  <PresentationFormat>Экран (4:3)</PresentationFormat>
  <Paragraphs>54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2</vt:lpstr>
      <vt:lpstr>Презентация PowerPoint</vt:lpstr>
      <vt:lpstr>Тема уроку: Складні слова.  Сполучні о, е   у складних словах </vt:lpstr>
      <vt:lpstr>Презентация PowerPoint</vt:lpstr>
      <vt:lpstr> ? Складне слово ?</vt:lpstr>
      <vt:lpstr>Презентация PowerPoint</vt:lpstr>
      <vt:lpstr>Е</vt:lpstr>
      <vt:lpstr>О</vt:lpstr>
      <vt:lpstr>Е</vt:lpstr>
      <vt:lpstr>Фізхвилинка </vt:lpstr>
      <vt:lpstr>„Розум   … - …“</vt:lpstr>
      <vt:lpstr>Презентация PowerPoint</vt:lpstr>
      <vt:lpstr>Презентация PowerPoint</vt:lpstr>
      <vt:lpstr>Мальовничі місця України</vt:lpstr>
      <vt:lpstr>  Наші Карпати </vt:lpstr>
      <vt:lpstr>Презентация PowerPoint</vt:lpstr>
      <vt:lpstr>Домашнє завдання 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Складні слова.  Правопис складних слів</dc:title>
  <dc:creator>школа</dc:creator>
  <cp:lastModifiedBy>школа</cp:lastModifiedBy>
  <cp:revision>47</cp:revision>
  <dcterms:created xsi:type="dcterms:W3CDTF">2014-11-18T11:34:29Z</dcterms:created>
  <dcterms:modified xsi:type="dcterms:W3CDTF">2014-12-02T11:25:15Z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627004</vt:lpwstr>
  </property>
  <property fmtid="{D5CDD505-2E9C-101B-9397-08002B2CF9AE}" name="NXPowerLiteVersion" pid="3">
    <vt:lpwstr>D4.1.4</vt:lpwstr>
  </property>
</Properties>
</file>