
<file path=[Content_Types].xml><?xml version="1.0" encoding="utf-8"?>
<Types xmlns="http://schemas.openxmlformats.org/package/2006/content-types">
  <Default ContentType="image/png" Extension="png"/>
  <Default ContentType="audio/unknown" Extension="mp3"/>
  <Default ContentType="image/jpeg" Extension="jpeg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62" r:id="rId5"/>
    <p:sldId id="263" r:id="rId6"/>
    <p:sldId id="265" r:id="rId7"/>
    <p:sldId id="266" r:id="rId8"/>
    <p:sldId id="257" r:id="rId9"/>
    <p:sldId id="25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8" autoAdjust="0"/>
  </p:normalViewPr>
  <p:slideViewPr>
    <p:cSldViewPr>
      <p:cViewPr varScale="1">
        <p:scale>
          <a:sx n="66" d="100"/>
          <a:sy n="66" d="100"/>
        </p:scale>
        <p:origin x="-7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135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351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150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46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151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482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723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116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13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528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839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3051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8" Target="slide3.xml" Type="http://schemas.openxmlformats.org/officeDocument/2006/relationships/slide"/><Relationship Id="rId3" Target="../media/image1.jpeg" Type="http://schemas.openxmlformats.org/officeDocument/2006/relationships/image"/><Relationship Id="rId7" Target="slide4.xml" Type="http://schemas.openxmlformats.org/officeDocument/2006/relationships/slide"/><Relationship Id="rId2" Target="slide5.xml" Type="http://schemas.openxmlformats.org/officeDocument/2006/relationships/slide"/><Relationship Id="rId1" Target="../slideLayouts/slideLayout1.xml" Type="http://schemas.openxmlformats.org/officeDocument/2006/relationships/slideLayout"/><Relationship Id="rId6" Target="slide2.xml" Type="http://schemas.openxmlformats.org/officeDocument/2006/relationships/slide"/><Relationship Id="rId5" Target="../media/image3.jpeg" Type="http://schemas.openxmlformats.org/officeDocument/2006/relationships/image"/><Relationship Id="rId4" Target="../media/image2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7.jpeg" Type="http://schemas.openxmlformats.org/officeDocument/2006/relationships/image"/><Relationship Id="rId5" Target="slide1.xml" Type="http://schemas.openxmlformats.org/officeDocument/2006/relationships/slide"/><Relationship Id="rId4" Target="../media/image6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0.jpeg" Type="http://schemas.openxmlformats.org/officeDocument/2006/relationships/image"/><Relationship Id="rId4" Target="slide1.xml" Type="http://schemas.openxmlformats.org/officeDocument/2006/relationships/slide"/></Relationships>
</file>

<file path=ppt/slides/_rels/slide4.xml.rels><?xml version="1.0" encoding="UTF-8" standalone="yes" ?><Relationships xmlns="http://schemas.openxmlformats.org/package/2006/relationships"><Relationship Id="rId3" Target="slide1.xml" Type="http://schemas.openxmlformats.org/officeDocument/2006/relationships/slid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 ?><Relationships xmlns="http://schemas.openxmlformats.org/package/2006/relationships"><Relationship Id="rId3" Target="file:///D:\&#1052;&#1040;&#1052;&#1040;\&#1084;&#1072;&#1090;-&#1083;&#1080;%20&#1091;&#1082;&#1088;%20&#1084;&#1086;&#1074;&#1072;\avramenko_o_m_ukrainska_literatura_minikonspekti_dlya_pidgot\&#1045;&#1085;&#1077;&#1111;&#1076;&#1072;.docx" TargetMode="External" Type="http://schemas.openxmlformats.org/officeDocument/2006/relationships/hyperlink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7" Target="../media/image19.png" Type="http://schemas.openxmlformats.org/officeDocument/2006/relationships/image"/><Relationship Id="rId2" Target="../media/media1.mp3" Type="http://schemas.microsoft.com/office/2007/relationships/media"/><Relationship Id="rId1" Target="NULL" TargetMode="External" Type="http://schemas.openxmlformats.org/officeDocument/2006/relationships/audio"/><Relationship Id="rId6" Target="../media/image18.jpeg" Type="http://schemas.openxmlformats.org/officeDocument/2006/relationships/image"/><Relationship Id="rId5" Target="../media/image17.emf" Type="http://schemas.openxmlformats.org/officeDocument/2006/relationships/image"/><Relationship Id="rId4" Target="../media/image16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59" y="317723"/>
            <a:ext cx="6969441" cy="103927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Основоположник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нової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української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літератури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77626" y="6093296"/>
            <a:ext cx="3473080" cy="496861"/>
          </a:xfrm>
        </p:spPr>
        <p:txBody>
          <a:bodyPr>
            <a:normAutofit fontScale="70000" lnSpcReduction="20000"/>
          </a:bodyPr>
          <a:lstStyle/>
          <a:p>
            <a:r>
              <a:rPr lang="uk-UA" dirty="0" smtClean="0">
                <a:hlinkClick r:id="rId2" action="ppaction://hlinksldjump"/>
              </a:rPr>
              <a:t>Просвітницька діяльність</a:t>
            </a:r>
            <a:endParaRPr lang="ru-RU" dirty="0">
              <a:hlinkClick r:id="rId2" action="ppaction://hlinksldjump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09" y="2134740"/>
            <a:ext cx="2224088" cy="2986448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890" y="2134740"/>
            <a:ext cx="2302189" cy="2957639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134741"/>
            <a:ext cx="2448272" cy="2986448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>
            <a:hlinkClick r:id="rId6" action="ppaction://hlinksldjump"/>
          </p:cNvPr>
          <p:cNvSpPr txBox="1">
            <a:spLocks/>
          </p:cNvSpPr>
          <p:nvPr/>
        </p:nvSpPr>
        <p:spPr>
          <a:xfrm>
            <a:off x="6311297" y="964555"/>
            <a:ext cx="2539409" cy="7848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/>
              <a:t>народився</a:t>
            </a:r>
            <a:endParaRPr lang="ru-RU" dirty="0"/>
          </a:p>
        </p:txBody>
      </p:sp>
      <p:sp>
        <p:nvSpPr>
          <p:cNvPr id="8" name="Подзаголовок 2">
            <a:hlinkClick r:id="rId7" action="ppaction://hlinksldjump"/>
          </p:cNvPr>
          <p:cNvSpPr txBox="1">
            <a:spLocks/>
          </p:cNvSpPr>
          <p:nvPr/>
        </p:nvSpPr>
        <p:spPr>
          <a:xfrm>
            <a:off x="3489188" y="4402924"/>
            <a:ext cx="2762312" cy="7182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err="1" smtClean="0"/>
              <a:t>Військова</a:t>
            </a:r>
            <a:r>
              <a:rPr lang="ru-RU" sz="2400" dirty="0" smtClean="0"/>
              <a:t> служба</a:t>
            </a:r>
            <a:endParaRPr lang="ru-RU" sz="2400" dirty="0"/>
          </a:p>
        </p:txBody>
      </p:sp>
      <p:sp>
        <p:nvSpPr>
          <p:cNvPr id="9" name="Подзаголовок 2">
            <a:hlinkClick r:id="rId8" action="ppaction://hlinksldjump"/>
          </p:cNvPr>
          <p:cNvSpPr txBox="1">
            <a:spLocks/>
          </p:cNvSpPr>
          <p:nvPr/>
        </p:nvSpPr>
        <p:spPr>
          <a:xfrm>
            <a:off x="3771888" y="2134740"/>
            <a:ext cx="2539409" cy="7848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/>
              <a:t>навчання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281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Садиба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І.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Котляревського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Полтаві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3040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2308" y="1371600"/>
            <a:ext cx="3898692" cy="2873449"/>
          </a:xfrm>
        </p:spPr>
      </p:pic>
      <p:pic>
        <p:nvPicPr>
          <p:cNvPr id="2304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523999"/>
            <a:ext cx="4532313" cy="274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040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41" y="4419600"/>
            <a:ext cx="4038600" cy="2312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61984" y="4353185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err="1" smtClean="0"/>
              <a:t>Народився</a:t>
            </a:r>
            <a:r>
              <a:rPr lang="ru-RU" sz="2000" b="1" dirty="0" smtClean="0"/>
              <a:t> 9 </a:t>
            </a:r>
            <a:r>
              <a:rPr lang="ru-RU" sz="2000" b="1" dirty="0" err="1" smtClean="0"/>
              <a:t>вересня</a:t>
            </a:r>
            <a:r>
              <a:rPr lang="ru-RU" sz="2000" b="1" dirty="0" smtClean="0"/>
              <a:t> (29 </a:t>
            </a:r>
            <a:r>
              <a:rPr lang="ru-RU" sz="2000" b="1" dirty="0" err="1" smtClean="0"/>
              <a:t>серпня</a:t>
            </a:r>
            <a:r>
              <a:rPr lang="ru-RU" sz="2000" b="1" dirty="0" smtClean="0"/>
              <a:t> ст. ст.) 1769 року в </a:t>
            </a:r>
            <a:r>
              <a:rPr lang="ru-RU" sz="2000" b="1" dirty="0" err="1" smtClean="0"/>
              <a:t>родині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дрібного</a:t>
            </a:r>
            <a:r>
              <a:rPr lang="ru-RU" sz="2000" b="1" dirty="0" smtClean="0"/>
              <a:t> дворянина, </a:t>
            </a:r>
            <a:r>
              <a:rPr lang="ru-RU" sz="2000" b="1" dirty="0" err="1" smtClean="0"/>
              <a:t>що</a:t>
            </a:r>
            <a:r>
              <a:rPr lang="ru-RU" sz="2000" b="1" dirty="0" smtClean="0"/>
              <a:t> служив канцеляристом у </a:t>
            </a:r>
            <a:r>
              <a:rPr lang="ru-RU" sz="2000" b="1" dirty="0" err="1" smtClean="0"/>
              <a:t>Полтавському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магістраті</a:t>
            </a:r>
            <a:r>
              <a:rPr lang="ru-RU" sz="2000" b="1" dirty="0" smtClean="0"/>
              <a:t>. </a:t>
            </a:r>
          </a:p>
          <a:p>
            <a:r>
              <a:rPr lang="ru-RU" sz="2000" b="1" dirty="0" smtClean="0"/>
              <a:t> У </a:t>
            </a:r>
            <a:r>
              <a:rPr lang="ru-RU" sz="2000" b="1" dirty="0" err="1" smtClean="0"/>
              <a:t>Полтаві</a:t>
            </a:r>
            <a:r>
              <a:rPr lang="ru-RU" sz="2000" b="1" dirty="0" smtClean="0"/>
              <a:t>, </a:t>
            </a:r>
            <a:r>
              <a:rPr lang="ru-RU" sz="2000" b="1" dirty="0" err="1" smtClean="0"/>
              <a:t>серед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мальовничої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природи</a:t>
            </a:r>
            <a:r>
              <a:rPr lang="ru-RU" sz="2000" b="1" dirty="0" smtClean="0"/>
              <a:t> над </a:t>
            </a:r>
            <a:r>
              <a:rPr lang="ru-RU" sz="2000" b="1" dirty="0" err="1" smtClean="0"/>
              <a:t>Ворсклою</a:t>
            </a:r>
            <a:r>
              <a:rPr lang="ru-RU" sz="2000" b="1" dirty="0" smtClean="0"/>
              <a:t>, і минули </a:t>
            </a:r>
            <a:r>
              <a:rPr lang="ru-RU" sz="2000" b="1" dirty="0" err="1" smtClean="0"/>
              <a:t>його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дитячі</a:t>
            </a:r>
            <a:r>
              <a:rPr lang="ru-RU" sz="2000" b="1" dirty="0" smtClean="0"/>
              <a:t> та </a:t>
            </a:r>
            <a:r>
              <a:rPr lang="ru-RU" sz="2000" b="1" dirty="0" err="1" smtClean="0"/>
              <a:t>шкільні</a:t>
            </a:r>
            <a:r>
              <a:rPr lang="ru-RU" sz="2000" b="1" dirty="0" smtClean="0"/>
              <a:t> роки</a:t>
            </a:r>
            <a:endParaRPr lang="ru-RU" sz="2000" b="1" dirty="0"/>
          </a:p>
        </p:txBody>
      </p:sp>
      <p:pic>
        <p:nvPicPr>
          <p:cNvPr id="307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230" y="6235366"/>
            <a:ext cx="826770" cy="59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10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861379" y="260649"/>
            <a:ext cx="4282621" cy="58395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1052735"/>
            <a:ext cx="3312368" cy="5047491"/>
          </a:xfrm>
        </p:spPr>
        <p:txBody>
          <a:bodyPr>
            <a:normAutofit fontScale="77500" lnSpcReduction="20000"/>
          </a:bodyPr>
          <a:lstStyle/>
          <a:p>
            <a:r>
              <a:rPr lang="uk-UA" b="1" dirty="0" smtClean="0">
                <a:latin typeface="Monotype Corsiva" pitchFamily="66" charset="0"/>
              </a:rPr>
              <a:t>Із 1780 по 1789 вчився у духовній семінарії, римач-початківець писав вірші малоросійською (українською) мовою до сатиричного журналу «Полтавська муха». </a:t>
            </a:r>
          </a:p>
          <a:p>
            <a:r>
              <a:rPr lang="uk-UA" b="1" dirty="0" smtClean="0">
                <a:latin typeface="Monotype Corsiva" pitchFamily="66" charset="0"/>
              </a:rPr>
              <a:t>У 1789-1793 працював канцеляристом.</a:t>
            </a:r>
          </a:p>
          <a:p>
            <a:r>
              <a:rPr lang="uk-UA" b="1" dirty="0" smtClean="0">
                <a:latin typeface="Monotype Corsiva" pitchFamily="66" charset="0"/>
              </a:rPr>
              <a:t>1793-1796 — домашній учитель у сільських поміщицьких родинах. </a:t>
            </a:r>
          </a:p>
          <a:p>
            <a:endParaRPr lang="uk-UA" b="1" dirty="0"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" y="35006"/>
            <a:ext cx="4693003" cy="338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" y="3416968"/>
            <a:ext cx="4857750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654" y="6100227"/>
            <a:ext cx="475346" cy="679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436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6136" y="0"/>
            <a:ext cx="3168352" cy="685800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 </a:t>
            </a:r>
            <a:r>
              <a:rPr lang="ru-RU" b="1" dirty="0"/>
              <a:t>1796-1808</a:t>
            </a:r>
            <a:r>
              <a:rPr lang="ru-RU" dirty="0"/>
              <a:t> </a:t>
            </a:r>
            <a:r>
              <a:rPr lang="ru-RU" dirty="0" err="1"/>
              <a:t>Іван</a:t>
            </a:r>
            <a:r>
              <a:rPr lang="ru-RU" dirty="0"/>
              <a:t> Петрович </a:t>
            </a:r>
            <a:r>
              <a:rPr lang="ru-RU" dirty="0" err="1"/>
              <a:t>перебував</a:t>
            </a:r>
            <a:r>
              <a:rPr lang="ru-RU" dirty="0"/>
              <a:t> на </a:t>
            </a:r>
            <a:r>
              <a:rPr lang="ru-RU" dirty="0" err="1"/>
              <a:t>військовій</a:t>
            </a:r>
            <a:r>
              <a:rPr lang="ru-RU" dirty="0"/>
              <a:t> </a:t>
            </a:r>
            <a:r>
              <a:rPr lang="ru-RU" dirty="0" err="1"/>
              <a:t>службі</a:t>
            </a:r>
            <a:r>
              <a:rPr lang="ru-RU" dirty="0"/>
              <a:t> в </a:t>
            </a:r>
            <a:r>
              <a:rPr lang="ru-RU" dirty="0" err="1"/>
              <a:t>Сіверському</a:t>
            </a:r>
            <a:r>
              <a:rPr lang="ru-RU" dirty="0"/>
              <a:t> </a:t>
            </a:r>
            <a:r>
              <a:rPr lang="ru-RU" dirty="0" err="1"/>
              <a:t>карабінерському</a:t>
            </a:r>
            <a:r>
              <a:rPr lang="ru-RU" dirty="0"/>
              <a:t> полку.</a:t>
            </a:r>
          </a:p>
          <a:p>
            <a:r>
              <a:rPr lang="ru-RU" dirty="0"/>
              <a:t> </a:t>
            </a:r>
            <a:r>
              <a:rPr lang="ru-RU" b="1" dirty="0"/>
              <a:t>1806-1807</a:t>
            </a:r>
            <a:r>
              <a:rPr lang="ru-RU" dirty="0"/>
              <a:t> -  у </a:t>
            </a:r>
            <a:r>
              <a:rPr lang="ru-RU" dirty="0" err="1"/>
              <a:t>званні</a:t>
            </a:r>
            <a:r>
              <a:rPr lang="ru-RU" dirty="0"/>
              <a:t> </a:t>
            </a:r>
            <a:r>
              <a:rPr lang="ru-RU" dirty="0" err="1"/>
              <a:t>капітана</a:t>
            </a:r>
            <a:r>
              <a:rPr lang="ru-RU" dirty="0"/>
              <a:t> брав участь у </a:t>
            </a:r>
            <a:r>
              <a:rPr lang="ru-RU" dirty="0" err="1"/>
              <a:t>російсько-турецькій</a:t>
            </a:r>
            <a:r>
              <a:rPr lang="ru-RU" dirty="0"/>
              <a:t> </a:t>
            </a:r>
            <a:r>
              <a:rPr lang="ru-RU" dirty="0" err="1"/>
              <a:t>війні</a:t>
            </a:r>
            <a:r>
              <a:rPr lang="ru-RU" dirty="0"/>
              <a:t>,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учасником</a:t>
            </a:r>
            <a:r>
              <a:rPr lang="ru-RU" dirty="0"/>
              <a:t> </a:t>
            </a:r>
            <a:r>
              <a:rPr lang="ru-RU" dirty="0" err="1"/>
              <a:t>боїв</a:t>
            </a:r>
            <a:r>
              <a:rPr lang="ru-RU" dirty="0"/>
              <a:t> </a:t>
            </a:r>
            <a:r>
              <a:rPr lang="ru-RU" dirty="0" err="1"/>
              <a:t>під</a:t>
            </a:r>
            <a:r>
              <a:rPr lang="ru-RU" dirty="0"/>
              <a:t> </a:t>
            </a:r>
            <a:r>
              <a:rPr lang="ru-RU" dirty="0" err="1"/>
              <a:t>Бандерами</a:t>
            </a:r>
            <a:r>
              <a:rPr lang="ru-RU" dirty="0"/>
              <a:t> та облоги </a:t>
            </a:r>
            <a:r>
              <a:rPr lang="ru-RU" dirty="0" err="1"/>
              <a:t>фортеці</a:t>
            </a:r>
            <a:r>
              <a:rPr lang="ru-RU" dirty="0"/>
              <a:t> </a:t>
            </a:r>
            <a:r>
              <a:rPr lang="ru-RU" dirty="0" err="1"/>
              <a:t>Ізмаїл</a:t>
            </a:r>
            <a:r>
              <a:rPr lang="ru-RU" dirty="0"/>
              <a:t>. 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9" y="0"/>
            <a:ext cx="57713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669" y="6467661"/>
            <a:ext cx="546474" cy="390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066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437112"/>
            <a:ext cx="9144000" cy="2420888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У 1817 -1821 роках Іван Петрович Котляревський — директор і режисер  Полтавського вільного театру, голова Вільного товариства любителів російської словесності.</a:t>
            </a:r>
          </a:p>
          <a:p>
            <a:r>
              <a:rPr lang="uk-UA" dirty="0" smtClean="0"/>
              <a:t>1827-1835 — попечитель богоугодних закладів.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4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77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i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Видання «Енеїди» </a:t>
            </a:r>
            <a:r>
              <a:rPr lang="uk-UA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1809</a:t>
            </a:r>
            <a:r>
              <a:rPr lang="uk-UA" i="1" dirty="0" smtClean="0">
                <a:solidFill>
                  <a:schemeClr val="bg1">
                    <a:lumMod val="75000"/>
                    <a:lumOff val="25000"/>
                  </a:schemeClr>
                </a:solidFill>
              </a:rPr>
              <a:t> року</a:t>
            </a:r>
            <a:endParaRPr lang="uk-UA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9632" y="1214439"/>
            <a:ext cx="6840760" cy="4374802"/>
          </a:xfrm>
        </p:spPr>
      </p:pic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142875" y="5715000"/>
            <a:ext cx="8858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uk-UA" b="1">
                <a:solidFill>
                  <a:schemeClr val="bg1"/>
                </a:solidFill>
                <a:latin typeface="Times New Roman" pitchFamily="18" charset="0"/>
              </a:rPr>
              <a:t>Поема «Енеїда» («Виргиліева Энеїда на малороссійскій языкъ преложенная») була написана Іваном Котляревським у 1798 році. Вона стала першою друкованою книгою, написаною народною українською мовою.</a:t>
            </a:r>
          </a:p>
        </p:txBody>
      </p:sp>
    </p:spTree>
    <p:extLst>
      <p:ext uri="{BB962C8B-B14F-4D97-AF65-F5344CB8AC3E}">
        <p14:creationId xmlns:p14="http://schemas.microsoft.com/office/powerpoint/2010/main" val="1736480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88" y="857250"/>
          <a:ext cx="8501062" cy="5929313"/>
        </p:xfrm>
        <a:graphic>
          <a:graphicData uri="http://schemas.openxmlformats.org/drawingml/2006/table">
            <a:tbl>
              <a:tblPr/>
              <a:tblGrid>
                <a:gridCol w="4250531"/>
                <a:gridCol w="4250531"/>
              </a:tblGrid>
              <a:tr h="33743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/>
                        <a:t>БУРЛЕСКНО -</a:t>
                      </a:r>
                      <a:endParaRPr lang="ru-RU" sz="1800" dirty="0"/>
                    </a:p>
                  </a:txBody>
                  <a:tcPr marL="42779" marR="42779" marT="21390" marB="213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/>
                        <a:t>ТРАВЕСТІЙНА</a:t>
                      </a:r>
                      <a:endParaRPr lang="ru-RU" sz="1800"/>
                    </a:p>
                  </a:txBody>
                  <a:tcPr marL="42779" marR="42779" marT="21390" marB="213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91877">
                <a:tc>
                  <a:txBody>
                    <a:bodyPr/>
                    <a:lstStyle/>
                    <a:p>
                      <a:pPr algn="just"/>
                      <a:r>
                        <a:rPr lang="uk-UA" sz="1800" b="0" noProof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Поема Вергілія стверджує божественне походження імператорської влади. Вона — твір героїко-патетичний. Героїчне властиве й твору І. Котляревського з його екскурсами в минуле, самозреченням в ім'я Вітчизни. Але усі персонажі, особливо у перших частинах української поеми, знижені, приземлені, навіть небожителі хитрі, підступні, жадібні, сварливі тощо. У лексиці «Енеїди» Котляревського — можна знайти просторіччя, лайливі слова — тон твору зумисне несерйозний, балаганний. Але, як зауважував О. Білецький, ця зовнішня комічність не заступає внутрішньої серйозності твору — автор порушує в ньому найактуальніші проблеми суспільного життя</a:t>
                      </a:r>
                      <a:endParaRPr lang="uk-UA" sz="1800" b="0" noProof="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42779" marR="42779" marT="21390" marB="213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uk-UA" sz="1800" b="0" noProof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</a:rPr>
                        <a:t>І. Котляревський перелицьовує на український лад сюжет твору давньоримського класика Вергілія. В античному творі йшлося про мандри троянців, що прибувають з волі богів до латинських земель (пізніше Римська держава). У поемі І. Котляревського розгортаються такі ж події, збережені імена героїв, але українським автором закладений новий національний зміст: під виглядом троянців постають українські козаки, богів Олімпу — українське панство; усі реалії твору відбивають життя українського суспільства XVIII ст. після руйнування української «Трої» — Запорізької Січі.</a:t>
                      </a:r>
                      <a:endParaRPr lang="uk-UA" sz="1800" b="0" noProof="0" dirty="0">
                        <a:solidFill>
                          <a:schemeClr val="tx2">
                            <a:lumMod val="10000"/>
                          </a:schemeClr>
                        </a:solidFill>
                      </a:endParaRPr>
                    </a:p>
                  </a:txBody>
                  <a:tcPr marL="42779" marR="42779" marT="21390" marB="213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214313"/>
            <a:ext cx="8858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2">
                    <a:lumMod val="10000"/>
                  </a:schemeClr>
                </a:solidFill>
                <a:latin typeface="Arial Black" pitchFamily="34" charset="0"/>
              </a:rPr>
              <a:t>Ж  а  н  р</a:t>
            </a:r>
          </a:p>
          <a:p>
            <a:pPr eaLnBrk="0" hangingPunct="0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87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3908202" cy="4541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Бурлескно-травестійна поема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03848" y="2348880"/>
            <a:ext cx="5637312" cy="26928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latin typeface="Georgia" pitchFamily="18" charset="0"/>
                <a:hlinkClick r:id="rId3" action="ppaction://hlinkfile"/>
              </a:rPr>
              <a:t>Бурлеск</a:t>
            </a:r>
            <a:r>
              <a:rPr lang="ru-RU" sz="5400" dirty="0" smtClean="0">
                <a:latin typeface="Georgia" pitchFamily="18" charset="0"/>
              </a:rPr>
              <a:t>  </a:t>
            </a:r>
          </a:p>
          <a:p>
            <a:pPr marL="0" indent="0" algn="ctr">
              <a:buNone/>
            </a:pPr>
            <a:r>
              <a:rPr lang="ru-RU" sz="5400" dirty="0" err="1" smtClean="0">
                <a:latin typeface="Georgia" pitchFamily="18" charset="0"/>
              </a:rPr>
              <a:t>Травест</a:t>
            </a:r>
            <a:r>
              <a:rPr lang="uk-UA" sz="5400" dirty="0" err="1" smtClean="0">
                <a:latin typeface="Georgia" pitchFamily="18" charset="0"/>
              </a:rPr>
              <a:t>ія</a:t>
            </a:r>
            <a:endParaRPr lang="ru-RU" sz="54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77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2">
                <a:lumMod val="60000"/>
                <a:lumOff val="4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92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21" b="9551"/>
          <a:stretch/>
        </p:blipFill>
        <p:spPr bwMode="auto">
          <a:xfrm>
            <a:off x="-16742369" y="0"/>
            <a:ext cx="16724449" cy="68595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762" y="3131695"/>
            <a:ext cx="2371725" cy="315118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Na-zeleny-Ukran-kozac_kiy-marsh(muzofon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3923.9166"/>
                  <p14:fade out="25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29650" y="6155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90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4358 -0.01389 L -3.33333E-6 1.11111E-6 " pathEditMode="relative" rAng="0" ptsTypes="AA">
                                      <p:cBhvr>
                                        <p:cTn id="6" dur="28000" spd="-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188" y="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8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3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282</Words>
  <Application>Microsoft Office PowerPoint</Application>
  <PresentationFormat>Экран (4:3)</PresentationFormat>
  <Paragraphs>25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Основоположник нової української літератури</vt:lpstr>
      <vt:lpstr>Садиба І. Котляревського у Полтаві</vt:lpstr>
      <vt:lpstr>Презентация PowerPoint</vt:lpstr>
      <vt:lpstr>Презентация PowerPoint</vt:lpstr>
      <vt:lpstr>Презентация PowerPoint</vt:lpstr>
      <vt:lpstr>Видання «Енеїди» 1809 року</vt:lpstr>
      <vt:lpstr>Презентация PowerPoint</vt:lpstr>
      <vt:lpstr>Бурлескно-травестійна поема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Основоположник нової української літератури</dc:title>
  <dc:creator>школа</dc:creator>
  <cp:lastModifiedBy>школа</cp:lastModifiedBy>
  <cp:revision>17</cp:revision>
  <dcterms:created xsi:type="dcterms:W3CDTF">2014-11-30T19:09:16Z</dcterms:created>
  <dcterms:modified xsi:type="dcterms:W3CDTF">2014-12-03T08:50:24Z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5686627</vt:lpwstr>
  </property>
  <property fmtid="{D5CDD505-2E9C-101B-9397-08002B2CF9AE}" name="NXPowerLiteVersion" pid="3">
    <vt:lpwstr>D4.1.4</vt:lpwstr>
  </property>
</Properties>
</file>