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notesSlide+xml" PartName="/ppt/notesSlides/notesSlide3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93" r:id="rId2"/>
    <p:sldId id="313" r:id="rId3"/>
    <p:sldId id="357" r:id="rId4"/>
    <p:sldId id="364" r:id="rId5"/>
    <p:sldId id="367" r:id="rId6"/>
    <p:sldId id="356" r:id="rId7"/>
    <p:sldId id="359" r:id="rId8"/>
    <p:sldId id="365" r:id="rId9"/>
    <p:sldId id="347" r:id="rId10"/>
    <p:sldId id="344" r:id="rId11"/>
    <p:sldId id="343" r:id="rId12"/>
    <p:sldId id="307" r:id="rId13"/>
    <p:sldId id="326" r:id="rId14"/>
    <p:sldId id="309" r:id="rId15"/>
    <p:sldId id="311" r:id="rId16"/>
    <p:sldId id="310" r:id="rId17"/>
    <p:sldId id="328" r:id="rId18"/>
    <p:sldId id="318" r:id="rId19"/>
    <p:sldId id="330" r:id="rId20"/>
    <p:sldId id="327" r:id="rId21"/>
    <p:sldId id="302" r:id="rId22"/>
    <p:sldId id="335" r:id="rId23"/>
    <p:sldId id="331" r:id="rId24"/>
    <p:sldId id="355" r:id="rId25"/>
    <p:sldId id="351" r:id="rId26"/>
    <p:sldId id="370" r:id="rId27"/>
    <p:sldId id="349" r:id="rId28"/>
    <p:sldId id="348" r:id="rId29"/>
    <p:sldId id="371" r:id="rId30"/>
    <p:sldId id="352" r:id="rId31"/>
    <p:sldId id="361" r:id="rId32"/>
    <p:sldId id="374" r:id="rId33"/>
    <p:sldId id="257" r:id="rId34"/>
    <p:sldId id="375" r:id="rId35"/>
  </p:sldIdLst>
  <p:sldSz cx="9144000" cy="6858000" type="screen4x3"/>
  <p:notesSz cx="6846888" cy="99806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FF66"/>
    <a:srgbClr val="F8F80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86" autoAdjust="0"/>
    <p:restoredTop sz="94415" autoAdjust="0"/>
  </p:normalViewPr>
  <p:slideViewPr>
    <p:cSldViewPr>
      <p:cViewPr varScale="1">
        <p:scale>
          <a:sx n="106" d="100"/>
          <a:sy n="106" d="100"/>
        </p:scale>
        <p:origin x="-130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7038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78263" y="0"/>
            <a:ext cx="2967037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272373B-EE09-49DC-8A97-BF599344BAE5}" type="datetimeFigureOut">
              <a:rPr lang="ru-RU"/>
              <a:pPr>
                <a:defRPr/>
              </a:pPr>
              <a:t>10.01.2015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9300"/>
            <a:ext cx="4986338" cy="37417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4213" y="4740275"/>
            <a:ext cx="5478462" cy="44910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80550"/>
            <a:ext cx="2967038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78263" y="9480550"/>
            <a:ext cx="2967037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AA4AC6C-5779-40A8-A043-F2CE42537B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7F4BC8-13A9-4B4B-9AA0-6300B4F4A8B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32512F-A83F-466E-9237-1E36CB8228E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23757F-3B14-4B87-9EE3-8809042A6E4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9C110-FD88-42E0-9486-AC3C76E6051B}" type="datetimeFigureOut">
              <a:rPr lang="ru-RU"/>
              <a:pPr>
                <a:defRPr/>
              </a:pPr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0E41B-8BAD-4CFE-8AFE-793CA4A36E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BB2BC-4ADA-41D5-86AD-F418B84DD1A9}" type="datetimeFigureOut">
              <a:rPr lang="ru-RU"/>
              <a:pPr>
                <a:defRPr/>
              </a:pPr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C46BA-5C0B-4741-A0D2-A202DD84F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6945A-519E-439A-9D57-C66A938DFF67}" type="datetimeFigureOut">
              <a:rPr lang="ru-RU"/>
              <a:pPr>
                <a:defRPr/>
              </a:pPr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A1F60-C605-4B31-8874-B78A5FE18A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B7782-77D9-4821-883A-7EA27BBC64E2}" type="datetimeFigureOut">
              <a:rPr lang="ru-RU"/>
              <a:pPr>
                <a:defRPr/>
              </a:pPr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6C24E-056C-4048-ADF7-9A563F5631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53F92-AB0B-45E8-999A-955246FEC087}" type="datetimeFigureOut">
              <a:rPr lang="ru-RU"/>
              <a:pPr>
                <a:defRPr/>
              </a:pPr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91F19-A3D7-4887-9B3F-EF34713D7C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CE6F8-BF36-4100-9B9A-22B2ECE41E47}" type="datetimeFigureOut">
              <a:rPr lang="ru-RU"/>
              <a:pPr>
                <a:defRPr/>
              </a:pPr>
              <a:t>10.01.2015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BEE30-3B30-4C1B-93C4-57E8C9B1EC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127EC-1C69-4F88-A064-D01E7615E90B}" type="datetimeFigureOut">
              <a:rPr lang="ru-RU"/>
              <a:pPr>
                <a:defRPr/>
              </a:pPr>
              <a:t>10.01.2015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2D624-E464-4414-AABF-A142582812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13003-2123-4E5A-A42C-00793957782C}" type="datetimeFigureOut">
              <a:rPr lang="ru-RU"/>
              <a:pPr>
                <a:defRPr/>
              </a:pPr>
              <a:t>10.01.2015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E2B48-34AE-4FB9-8CDE-35A13FCF42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6499D-A717-4643-A789-D2949C4C6B18}" type="datetimeFigureOut">
              <a:rPr lang="ru-RU"/>
              <a:pPr>
                <a:defRPr/>
              </a:pPr>
              <a:t>10.01.2015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C62EB-1DD8-4246-A867-362E1FA4E8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4672D-E21A-4F04-A64C-94216C433153}" type="datetimeFigureOut">
              <a:rPr lang="ru-RU"/>
              <a:pPr>
                <a:defRPr/>
              </a:pPr>
              <a:t>10.01.2015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2EECF-47BF-4D84-BBB0-DE578A8BB8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C1364-853A-4E0E-8C44-BC664F6E77EF}" type="datetimeFigureOut">
              <a:rPr lang="ru-RU"/>
              <a:pPr>
                <a:defRPr/>
              </a:pPr>
              <a:t>10.01.2015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92FFC-609E-49CC-AFE4-060F56AE8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7AB1710-8E8A-440D-9F60-FAD47104FCD9}" type="datetimeFigureOut">
              <a:rPr lang="ru-RU"/>
              <a:pPr>
                <a:defRPr/>
              </a:pPr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B6F61D-9079-4127-9411-A9B76366F3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 ?><Relationships xmlns="http://schemas.openxmlformats.org/package/2006/relationships"><Relationship Id="rId3" Target="mcyri.mp4" TargetMode="External" Type="http://schemas.openxmlformats.org/officeDocument/2006/relationships/hyperlink"/><Relationship Id="rId7" Target="../media/image23.jpe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7.xml" Type="http://schemas.openxmlformats.org/officeDocument/2006/relationships/slideLayout"/><Relationship Id="rId6" Target="../media/image6.jpeg" Type="http://schemas.openxmlformats.org/officeDocument/2006/relationships/image"/><Relationship Id="rId5" Target="../media/image22.jpeg" Type="http://schemas.openxmlformats.org/officeDocument/2006/relationships/image"/><Relationship Id="rId4" Target="&#1085;&#1072;&#1088;&#1088;&#1072;&#1090;&#1080;&#1074;.docx" TargetMode="External" Type="http://schemas.openxmlformats.org/officeDocument/2006/relationships/hyperlink"/></Relationships>
</file>

<file path=ppt/slides/_rels/slide13.xml.rels><?xml version="1.0" encoding="UTF-8" standalone="yes" ?><Relationships xmlns="http://schemas.openxmlformats.org/package/2006/relationships"><Relationship Id="rId3" Target="&#1043;&#1072;&#1088;&#1091;&#1089;%20&#1054;&#1082;&#1089;&#1072;&#1085;&#1072;.docx" TargetMode="External" Type="http://schemas.openxmlformats.org/officeDocument/2006/relationships/hyperlink"/><Relationship Id="rId2" Target="&#1057;&#1090;&#1088;&#1077;&#1082;&#1072;&#1083;&#1086;&#1074;&#1072;%20&#1040;&#1085;&#1072;&#1089;&#1090;&#1072;&#1089;&#1080;&#1103;.docx" TargetMode="External" Type="http://schemas.openxmlformats.org/officeDocument/2006/relationships/hyperlink"/><Relationship Id="rId1" Target="../slideLayouts/slideLayout7.xml" Type="http://schemas.openxmlformats.org/officeDocument/2006/relationships/slideLayout"/><Relationship Id="rId6" Target="../media/image23.jpeg" Type="http://schemas.openxmlformats.org/officeDocument/2006/relationships/image"/><Relationship Id="rId5" Target="../media/image25.jpeg" Type="http://schemas.openxmlformats.org/officeDocument/2006/relationships/image"/><Relationship Id="rId4" Target="../media/image24.png" Type="http://schemas.openxmlformats.org/officeDocument/2006/relationships/image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&#1060;&#1072;&#1085;&#1092;&#1080;&#1082;.docx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1052;&#1080;&#1076;&#1082;&#1074;&#1077;&#1083;.docx" TargetMode="External"/><Relationship Id="rId2" Type="http://schemas.openxmlformats.org/officeDocument/2006/relationships/hyperlink" Target="&#1057;&#1080;&#1082;&#1074;&#1077;&#1083;.docx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hyperlink" Target="&#1055;&#1088;&#1080;&#1082;&#1074;&#1077;&#1083;.docx" TargetMode="External"/></Relationships>
</file>

<file path=ppt/slides/_rels/slide16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&#1055;&#1088;&#1080;&#1082;&#1074;&#1077;&#1083;.docx" TargetMode="External" Type="http://schemas.openxmlformats.org/officeDocument/2006/relationships/hyperlink"/><Relationship Id="rId1" Target="../slideLayouts/slideLayout7.xml" Type="http://schemas.openxmlformats.org/officeDocument/2006/relationships/slideLayout"/><Relationship Id="rId4" Target="../media/image22.jpeg" Type="http://schemas.openxmlformats.org/officeDocument/2006/relationships/image"/></Relationships>
</file>

<file path=ppt/slides/_rels/slide17.xml.rels><?xml version="1.0" encoding="UTF-8" standalone="yes" ?><Relationships xmlns="http://schemas.openxmlformats.org/package/2006/relationships"><Relationship Id="rId3" Target="&#1055;&#1091;&#1093;&#1085;&#1072;&#1074;&#1094;&#1077;&#1074;&#1072;.docx" TargetMode="External" Type="http://schemas.openxmlformats.org/officeDocument/2006/relationships/hyperlink"/><Relationship Id="rId2" Target="&#1063;&#1072;&#1087;&#1083;&#1099;&#1082;.docx" TargetMode="External" Type="http://schemas.openxmlformats.org/officeDocument/2006/relationships/hyperlink"/><Relationship Id="rId1" Target="../slideLayouts/slideLayout7.xml" Type="http://schemas.openxmlformats.org/officeDocument/2006/relationships/slideLayout"/><Relationship Id="rId6" Target="../media/image28.png" Type="http://schemas.openxmlformats.org/officeDocument/2006/relationships/image"/><Relationship Id="rId5" Target="../media/image27.png" Type="http://schemas.openxmlformats.org/officeDocument/2006/relationships/image"/><Relationship Id="rId4" Target="../media/image23.jpeg" Type="http://schemas.openxmlformats.org/officeDocument/2006/relationships/image"/></Relationships>
</file>

<file path=ppt/slides/_rels/slide18.xml.rels><?xml version="1.0" encoding="UTF-8" standalone="yes" ?><Relationships xmlns="http://schemas.openxmlformats.org/package/2006/relationships"><Relationship Id="rId8" Target="../media/image29.jpeg" Type="http://schemas.openxmlformats.org/officeDocument/2006/relationships/image"/><Relationship Id="rId3" Target="Taman1.AVI" TargetMode="External" Type="http://schemas.openxmlformats.org/officeDocument/2006/relationships/hyperlink"/><Relationship Id="rId7" Target="../media/image6.jpeg" Type="http://schemas.openxmlformats.org/officeDocument/2006/relationships/image"/><Relationship Id="rId2" Target="&#1057;&#1080;&#1082;&#1074;&#1077;&#1083;.docx" TargetMode="External" Type="http://schemas.openxmlformats.org/officeDocument/2006/relationships/hyperlink"/><Relationship Id="rId1" Target="../slideLayouts/slideLayout7.xml" Type="http://schemas.openxmlformats.org/officeDocument/2006/relationships/slideLayout"/><Relationship Id="rId6" Target="../media/image26.jpeg" Type="http://schemas.openxmlformats.org/officeDocument/2006/relationships/image"/><Relationship Id="rId5" Target="&#1044;&#1091;&#1101;&#1083;&#1100;_&#1055;&#1077;&#1095;&#1086;&#1088;&#1080;&#1085;_&#1043;&#1088;&#1091;&#1096;&#1085;&#1080;&#1094;&#1082;&#1080;&#1081;.mp4" TargetMode="External" Type="http://schemas.openxmlformats.org/officeDocument/2006/relationships/hyperlink"/><Relationship Id="rId4" Target="Taman.AVI" TargetMode="External" Type="http://schemas.openxmlformats.org/officeDocument/2006/relationships/hyperlink"/></Relationships>
</file>

<file path=ppt/slides/_rels/slide19.xml.rels><?xml version="1.0" encoding="UTF-8" standalone="yes" ?><Relationships xmlns="http://schemas.openxmlformats.org/package/2006/relationships"><Relationship Id="rId3" Target="../media/image27.png" Type="http://schemas.openxmlformats.org/officeDocument/2006/relationships/image"/><Relationship Id="rId2" Target="&#1053;&#1086;&#1074;&#1072;&#1103;%20&#1074;&#1089;&#1090;&#1088;&#1077;&#1095;&#1072;%20&#1055;&#1077;&#1095;&#1086;&#1088;&#1080;&#1085;&#1072;%20&#1089;%20&#1059;&#1085;&#1076;&#1080;&#1085;&#1086;&#1081;.docx" TargetMode="External" Type="http://schemas.openxmlformats.org/officeDocument/2006/relationships/hyperlink"/><Relationship Id="rId1" Target="../slideLayouts/slideLayout7.xml" Type="http://schemas.openxmlformats.org/officeDocument/2006/relationships/slideLayout"/><Relationship Id="rId4" Target="../media/image26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1,&#1057;&#1072;&#1096;&#1072;%20&#1051;&#1072;&#1081;&#1092;%20-%20&#1056;&#1086;&#1084;&#1072;&#1085;&#1089;%20&#1085;&#1072;%20&#1089;&#1090;&#1080;&#1093;&#1080;%20&#1052;.&#1070;.&#1051;&#1077;&#1088;&#1084;&#1086;&#1085;&#1090;&#1086;&#1074;&#1072;.mp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hyperlink" Target="&#1090;&#1099;%20&#1080;&#1076;&#1077;&#1096;&#1100;%20&#1087;&#1086;%20&#1087;&#1086;&#1083;&#1102;%20&#1073;&#1080;&#1090;&#1074;&#1099;.m4v" TargetMode="External"/><Relationship Id="rId4" Type="http://schemas.openxmlformats.org/officeDocument/2006/relationships/image" Target="../media/image3.jpeg"/></Relationships>
</file>

<file path=ppt/slides/_rels/slide20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21%20&#1074;&#1077;&#1082;...%20&#1043;&#1077;&#1088;&#1086;&#1081;%20&#1085;&#1072;&#1096;&#1077;&#1075;&#1086;%20&#1074;&#1088;&#1077;&#1084;&#1077;&#1085;&#1080;.docx" TargetMode="External" Type="http://schemas.openxmlformats.org/officeDocument/2006/relationships/hyperlink"/><Relationship Id="rId1" Target="../slideLayouts/slideLayout7.xml" Type="http://schemas.openxmlformats.org/officeDocument/2006/relationships/slideLayout"/><Relationship Id="rId4" Target="../media/image27.png" Type="http://schemas.openxmlformats.org/officeDocument/2006/relationships/image"/></Relationships>
</file>

<file path=ppt/slides/_rels/slide21.xml.rels><?xml version="1.0" encoding="UTF-8" standalone="yes" ?><Relationships xmlns="http://schemas.openxmlformats.org/package/2006/relationships"><Relationship Id="rId3" Target="../media/image30.png" Type="http://schemas.openxmlformats.org/officeDocument/2006/relationships/image"/><Relationship Id="rId7" Target="../media/image26.jpeg" Type="http://schemas.openxmlformats.org/officeDocument/2006/relationships/image"/><Relationship Id="rId2" Target="../notesSlides/notesSlide3.xml" Type="http://schemas.openxmlformats.org/officeDocument/2006/relationships/notesSlide"/><Relationship Id="rId1" Target="../slideLayouts/slideLayout7.xml" Type="http://schemas.openxmlformats.org/officeDocument/2006/relationships/slideLayout"/><Relationship Id="rId6" Target="../media/image33.png" Type="http://schemas.openxmlformats.org/officeDocument/2006/relationships/image"/><Relationship Id="rId5" Target="../media/image32.png" Type="http://schemas.openxmlformats.org/officeDocument/2006/relationships/image"/><Relationship Id="rId4" Target="../media/image31.png" Type="http://schemas.openxmlformats.org/officeDocument/2006/relationships/image"/></Relationships>
</file>

<file path=ppt/slides/_rels/slide22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3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&#1053;&#1086;&#1074;&#1080;&#1095;&#1077;&#1085;&#1082;&#1086;.docx" TargetMode="External" Type="http://schemas.openxmlformats.org/officeDocument/2006/relationships/hyperlink"/><Relationship Id="rId1" Target="../slideLayouts/slideLayout7.xml" Type="http://schemas.openxmlformats.org/officeDocument/2006/relationships/slideLayout"/><Relationship Id="rId4" Target="../media/image27.png" Type="http://schemas.openxmlformats.org/officeDocument/2006/relationships/image"/></Relationships>
</file>

<file path=ppt/slides/_rels/slide24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5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&#1050;&#1083;&#1102;&#1095;%20&#1082;%20&#1082;&#1088;&#1086;&#1089;&#1089;&#1074;&#1086;&#1088;&#1076;&#1091;%202.docx" TargetMode="External"/><Relationship Id="rId2" Type="http://schemas.openxmlformats.org/officeDocument/2006/relationships/hyperlink" Target="&#1050;&#1083;&#1102;&#1095;%20&#1082;%20&#1082;&#1088;&#1086;&#1089;&#1089;&#1074;&#1086;&#1088;&#1076;&#1091;%201.docx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hyperlink" Target="&#1050;&#1083;&#1102;&#1095;%20&#1082;%20&#1082;&#1088;&#1086;&#1089;&#1089;&#1074;&#1086;&#1088;&#1076;&#1091;%203.doc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72;&#1085;&#1085;&#1086;&#1090;&#1072;&#1094;&#1080;&#1103;.docx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&#1058;&#1077;&#1089;&#1090;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hyperlink" Target="3,&#1042;&#1099;&#1093;&#1086;&#1078;&#1091;%20&#1086;&#1076;&#1080;&#1085;%20&#1103;%20&#1085;&#1072;%20&#1076;&#1086;&#1088;&#1086;&#1088;&#1086;&#1075;&#1091;-.m4v" TargetMode="External"/><Relationship Id="rId4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&#1041;&#1080;&#1073;&#1083;&#1080;&#1086;&#1075;&#1088;&#1072;&#1092;&#1080;&#1103;.doc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&#1055;&#1088;&#1077;&#1076;&#1080;&#1089;&#1083;&#1086;&#1074;&#1080;&#1077;.doc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tvorchestvo%20lermontova.avi" TargetMode="External"/><Relationship Id="rId7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hyperlink" Target="&#1043;&#1086;&#1088;&#1085;&#1099;&#1077;%20&#1074;&#1077;&#1088;&#1096;&#1080;&#1085;&#1099;.m4v" TargetMode="Externa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Прямоугольник 2"/>
          <p:cNvSpPr/>
          <p:nvPr/>
        </p:nvSpPr>
        <p:spPr>
          <a:xfrm>
            <a:off x="3779912" y="188640"/>
            <a:ext cx="5143500" cy="5355312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Мультимедийный </a:t>
            </a:r>
            <a:r>
              <a:rPr lang="ru-RU" sz="3600" b="1" dirty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сборник творческих заданий для </a:t>
            </a:r>
            <a:r>
              <a:rPr lang="ru-RU" sz="36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работы с одарёнными </a:t>
            </a:r>
            <a:r>
              <a:rPr lang="ru-RU" sz="3600" b="1" dirty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детьми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20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Подготовила </a:t>
            </a:r>
            <a:r>
              <a:rPr lang="uk-UA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  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uk-UA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русского</a:t>
            </a:r>
            <a:r>
              <a:rPr lang="uk-UA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языка</a:t>
            </a:r>
            <a:r>
              <a:rPr lang="uk-UA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r>
              <a:rPr lang="uk-UA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литературы/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b="1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мировой </a:t>
            </a:r>
            <a:r>
              <a:rPr lang="ru-RU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литературы</a:t>
            </a:r>
            <a:endParaRPr lang="ru-RU" b="1" dirty="0">
              <a:ln w="11430"/>
              <a:solidFill>
                <a:schemeClr val="tx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Часовоярской </a:t>
            </a:r>
            <a:r>
              <a:rPr lang="ru-RU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общеобразовательной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школы </a:t>
            </a:r>
            <a:r>
              <a:rPr lang="uk-UA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І-ІІІ</a:t>
            </a:r>
            <a:r>
              <a:rPr lang="ru-RU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ступеней №17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Артемовского городского совета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Донецкой области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Антипова Наталья Степановна</a:t>
            </a:r>
            <a:endParaRPr lang="ru-RU" b="1" dirty="0">
              <a:ln w="11430"/>
              <a:solidFill>
                <a:schemeClr val="tx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Blossoms with Sta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3606105" cy="6383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907704" y="548680"/>
            <a:ext cx="4896544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i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Мцыри</a:t>
            </a:r>
            <a:endParaRPr lang="ru-RU" sz="8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  <p:pic>
        <p:nvPicPr>
          <p:cNvPr id="15366" name="Рисунок 7" descr="0_2ee1f_1b4a57_L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3663" y="333375"/>
            <a:ext cx="230187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Дарья\Desktop\Мцыри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429000"/>
            <a:ext cx="2522713" cy="243153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Picture 24" descr="C:\Users\Дарья\Desktop\Мцыри\post-3904-11542538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284984"/>
            <a:ext cx="2200591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467545" y="2204864"/>
            <a:ext cx="829105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  <a:cs typeface="+mn-cs"/>
              </a:rPr>
              <a:t>Любимый идеал  поэта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467544" y="3933056"/>
            <a:ext cx="3887788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Замысел поэмы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«Мцыри»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возник у Лермонтова,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когда поэту было 17 лет.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одной из заметок 1831 года он размышляет: «Написать записки молодого монаха 17 лет. – С детства он в монастыре; кроме священных, книг не читал. Страстная душа томится. – Идеалы…»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5" descr="C:\Users\Дарья\Desktop\Мцыри\md_eskiz_k_kartine_lermontov__1952g_karton__maslo__35h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53539">
            <a:off x="1145835" y="907311"/>
            <a:ext cx="3034918" cy="2085816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 descr="C:\Users\Дарья\Desktop\Мцыри\121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50647">
            <a:off x="5970244" y="701541"/>
            <a:ext cx="1819574" cy="266661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chemeClr val="tx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6389" name="Прямоугольник 4"/>
          <p:cNvSpPr>
            <a:spLocks noChangeArrowheads="1"/>
          </p:cNvSpPr>
          <p:nvPr/>
        </p:nvSpPr>
        <p:spPr bwMode="auto">
          <a:xfrm>
            <a:off x="4716016" y="4005064"/>
            <a:ext cx="417646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Monotype Corsiva" pitchFamily="66" charset="0"/>
              </a:rPr>
              <a:t>«…Он страшно бледен был и худ,</a:t>
            </a:r>
          </a:p>
          <a:p>
            <a:pPr algn="just"/>
            <a:r>
              <a:rPr lang="ru-RU" sz="2400" b="1" dirty="0">
                <a:latin typeface="Monotype Corsiva" pitchFamily="66" charset="0"/>
              </a:rPr>
              <a:t>И слаб, как будто новый труд,</a:t>
            </a:r>
          </a:p>
          <a:p>
            <a:pPr algn="just"/>
            <a:r>
              <a:rPr lang="ru-RU" sz="2400" b="1" dirty="0">
                <a:latin typeface="Monotype Corsiva" pitchFamily="66" charset="0"/>
              </a:rPr>
              <a:t>Болезнь иль голод испытал…» </a:t>
            </a: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Мцыри в момент побега из монастыря - 17 летний юноша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8313" y="333375"/>
            <a:ext cx="828040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Arial Black" pitchFamily="34" charset="0"/>
              </a:rPr>
              <a:t>Задание 1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412776"/>
            <a:ext cx="8136904" cy="387798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Просмотрите фрагмент фильма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мотивам произведения 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М.Ю. Лермонтова«Мцыри»</a:t>
            </a:r>
          </a:p>
          <a:p>
            <a:pPr>
              <a:lnSpc>
                <a:spcPct val="150000"/>
              </a:lnSpc>
            </a:pP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Напишите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 </a:t>
            </a:r>
            <a:r>
              <a:rPr lang="ru-RU" sz="36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нарратив </a:t>
            </a:r>
            <a:endParaRPr lang="ru-RU" sz="36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3" descr="C:\Documents and Settings\Admin\Рабочий стол\14801158-3d-n--------n------n--n----n--n---n--n----n---------3d----nzn-n-n--n------nf-----n.jp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948264" y="4005064"/>
            <a:ext cx="816090" cy="1152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10" name="Picture 2" descr="C:\Users\Администратор\Desktop\чернила-пера-книги-2650797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288" y="1628800"/>
            <a:ext cx="936104" cy="814215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0"/>
            <a:ext cx="7647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96752"/>
            <a:ext cx="8424862" cy="526297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mtClean="0" sz="4000">
                <a:latin charset="0" pitchFamily="18" typeface="Times New Roman"/>
                <a:cs charset="0" pitchFamily="18" typeface="Times New Roman"/>
              </a:rPr>
              <a:t>Ознакомьтесь </a:t>
            </a:r>
            <a:r>
              <a:rPr b="1" dirty="0" lang="ru-RU" sz="4000">
                <a:latin charset="0" pitchFamily="18" typeface="Times New Roman"/>
                <a:cs charset="0" pitchFamily="18" typeface="Times New Roman"/>
              </a:rPr>
              <a:t>с работами </a:t>
            </a:r>
            <a:r>
              <a:rPr b="1" dirty="0" lang="ru-RU" smtClean="0" sz="4000">
                <a:latin charset="0" pitchFamily="18" typeface="Times New Roman"/>
                <a:cs charset="0" pitchFamily="18" typeface="Times New Roman"/>
              </a:rPr>
              <a:t>учащихся:</a:t>
            </a:r>
          </a:p>
          <a:p>
            <a:pPr algn="just" fontAlgn="auto" indent="-514350" marL="514350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b="1" dirty="0" lang="ru-RU" smtClean="0" sz="2800" u="sng">
                <a:latin charset="0" pitchFamily="18" typeface="Times New Roman"/>
                <a:cs charset="0" pitchFamily="18" typeface="Times New Roman"/>
                <a:hlinkClick action="ppaction://hlinkfile" r:id="rId2"/>
              </a:rPr>
              <a:t>Стрекаловой Анастасии </a:t>
            </a:r>
            <a:endParaRPr b="1" dirty="0" lang="en-US" smtClean="0" sz="2800" u="sng">
              <a:latin charset="0" pitchFamily="18" typeface="Times New Roman"/>
              <a:cs charset="0" pitchFamily="18" typeface="Times New Roman"/>
            </a:endParaRPr>
          </a:p>
          <a:p>
            <a:pPr algn="just" fontAlgn="auto" indent="-514350" marL="514350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b="1" dirty="0" lang="ru-RU" smtClean="0" sz="2800" u="sng">
                <a:latin charset="0" pitchFamily="18" typeface="Times New Roman"/>
                <a:cs charset="0" pitchFamily="18" typeface="Times New Roman"/>
                <a:hlinkClick action="ppaction://hlinkfile" r:id="rId3"/>
              </a:rPr>
              <a:t>Гарус Оксаны</a:t>
            </a:r>
            <a:endParaRPr b="1" dirty="0" lang="ru-RU" smtClean="0" sz="4000">
              <a:latin charset="0" pitchFamily="18" typeface="Times New Roman"/>
              <a:cs charset="0" pitchFamily="18"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mtClean="0" sz="4000">
                <a:latin charset="0" pitchFamily="18" typeface="Times New Roman"/>
                <a:cs charset="0" pitchFamily="18" typeface="Times New Roman"/>
              </a:rPr>
              <a:t>Поделитесь своим мнением </a:t>
            </a:r>
            <a:r>
              <a:rPr b="1" dirty="0" lang="ru-RU" sz="4000">
                <a:latin charset="0" pitchFamily="18" typeface="Times New Roman"/>
                <a:cs charset="0" pitchFamily="18" typeface="Times New Roman"/>
              </a:rPr>
              <a:t>о прочитанном. Удалось ли </a:t>
            </a:r>
            <a:r>
              <a:rPr b="1" dirty="0" lang="ru-RU" smtClean="0" sz="4000">
                <a:latin charset="0" pitchFamily="18" typeface="Times New Roman"/>
                <a:cs charset="0" pitchFamily="18" typeface="Times New Roman"/>
              </a:rPr>
              <a:t>авторам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mtClean="0" sz="4000">
                <a:solidFill>
                  <a:srgbClr val="00B0F0"/>
                </a:solidFill>
                <a:latin charset="0" pitchFamily="18" typeface="Times New Roman"/>
                <a:cs charset="0" pitchFamily="18" typeface="Times New Roman"/>
              </a:rPr>
              <a:t>перевоплотиться</a:t>
            </a:r>
            <a:endParaRPr b="1" dirty="0" lang="ru-RU" sz="4000">
              <a:solidFill>
                <a:srgbClr val="00B0F0"/>
              </a:solidFill>
              <a:latin charset="0" pitchFamily="18" typeface="Times New Roman"/>
              <a:cs charset="0" pitchFamily="18"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4000">
                <a:solidFill>
                  <a:srgbClr val="00B0F0"/>
                </a:solidFill>
                <a:latin charset="0" pitchFamily="18" typeface="Times New Roman"/>
                <a:cs charset="0" pitchFamily="18" typeface="Times New Roman"/>
              </a:rPr>
              <a:t> в горную речку,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4000">
                <a:solidFill>
                  <a:srgbClr val="00B0F0"/>
                </a:solidFill>
                <a:latin charset="0" pitchFamily="18" typeface="Times New Roman"/>
                <a:cs charset="0" pitchFamily="18" typeface="Times New Roman"/>
              </a:rPr>
              <a:t>                       </a:t>
            </a:r>
            <a:r>
              <a:rPr b="1" dirty="0" lang="ru-RU" smtClean="0" sz="4000">
                <a:solidFill>
                  <a:srgbClr val="00B0F0"/>
                </a:solidFill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lang="ru-RU" sz="4000">
                <a:solidFill>
                  <a:srgbClr val="00B0F0"/>
                </a:solidFill>
                <a:latin charset="0" pitchFamily="18" typeface="Times New Roman"/>
                <a:cs charset="0" pitchFamily="18" typeface="Times New Roman"/>
              </a:rPr>
              <a:t>барса?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8313" y="333375"/>
            <a:ext cx="828040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400">
                <a:latin charset="0" pitchFamily="34" typeface="Arial Black"/>
              </a:rPr>
              <a:t>Задание 2</a:t>
            </a:r>
          </a:p>
        </p:txBody>
      </p:sp>
      <p:pic>
        <p:nvPicPr>
          <p:cNvPr descr="E:\Картинки\3D Humans\3D Humans (10).jpg" id="6" name="Picture 2">
            <a:hlinkClick action="ppaction://hlinkfile" r:id="rId3"/>
          </p:cNvPr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BEBA8EAE-BF5A-486C-A8C5-ECC9F3942E4B}"/>
              <a:ext uri="{28A0092B-C50C-407E-A947-70E740481C1C}"/>
            </a:extLst>
          </a:blip>
          <a:stretch/>
        </p:blipFill>
        <p:spPr bwMode="auto">
          <a:xfrm>
            <a:off x="7500958" y="2428868"/>
            <a:ext cx="864096" cy="1125704"/>
          </a:xfrm>
          <a:prstGeom prst="rect">
            <a:avLst/>
          </a:prstGeom>
          <a:noFill/>
          <a:effectLst>
            <a:glow rad="228600">
              <a:schemeClr val="bg1">
                <a:alpha val="40000"/>
              </a:schemeClr>
            </a:glow>
          </a:effectLst>
          <a:extLst>
            <a:ext uri="{909E8E84-426E-40DD-AFC4-6F175D3DCCD1}"/>
          </a:extLst>
        </p:spPr>
      </p:pic>
      <p:pic>
        <p:nvPicPr>
          <p:cNvPr descr="0_4e30b_a5aa040_L.jpeg" id="7" name="Содержимое 3"/>
          <p:cNvPicPr>
            <a:picLocks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7236296" y="4653136"/>
            <a:ext cx="1512888" cy="142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E:\Картинки\3D Humans\3D Humans (10).jpg" id="8" name="Picture 2">
            <a:hlinkClick action="ppaction://hlinkfile" r:id="rId2"/>
          </p:cNvPr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BEBA8EAE-BF5A-486C-A8C5-ECC9F3942E4B}"/>
              <a:ext uri="{28A0092B-C50C-407E-A947-70E740481C1C}"/>
            </a:extLst>
          </a:blip>
          <a:stretch/>
        </p:blipFill>
        <p:spPr bwMode="auto">
          <a:xfrm>
            <a:off x="6357950" y="2143116"/>
            <a:ext cx="864096" cy="1125704"/>
          </a:xfrm>
          <a:prstGeom prst="rect">
            <a:avLst/>
          </a:prstGeom>
          <a:noFill/>
          <a:effectLst>
            <a:glow rad="228600">
              <a:schemeClr val="bg1">
                <a:alpha val="40000"/>
              </a:schemeClr>
            </a:glow>
          </a:effectLst>
          <a:extLst>
            <a:ext uri="{909E8E84-426E-40DD-AFC4-6F175D3DCCD1}"/>
          </a:extLst>
        </p:spPr>
      </p:pic>
      <p:pic>
        <p:nvPicPr>
          <p:cNvPr id="9" name="Picture 2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395536" y="0"/>
            <a:ext cx="7647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decel="100000" fill="hold" id="9" nodeType="after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2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3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">
                            <p:stCondLst>
                              <p:cond delay="4000"/>
                            </p:stCondLst>
                            <p:childTnLst>
                              <p:par>
                                <p:cTn decel="100000" fill="hold" grpId="0" id="15" nodeType="after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0">
                            <p:stCondLst>
                              <p:cond delay="6000"/>
                            </p:stCondLst>
                            <p:childTnLst>
                              <p:par>
                                <p:cTn fill="hold" id="21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23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decel="100000" fill="hold" id="24" nodeType="with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26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28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decel="100000" fill="hold" id="29" nodeType="with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3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32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33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2"/>
      <p:bldP animBg="1" grpId="0" spid="3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Admin\Рабочий стол\14801158-3d-n--------n------n--n----n--n---n--n----n---------3d----nzn-n-n--n------nf-----n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740352" y="404664"/>
            <a:ext cx="1133475" cy="1600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332656"/>
            <a:ext cx="7129463" cy="163121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Фанфик                  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Это 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и "продолжения", и пародии, и "альтернативные вселенные", и многие другие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dirty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подобные тексты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7056784" cy="794519"/>
          </a:xfrm>
        </p:spPr>
        <p:txBody>
          <a:bodyPr/>
          <a:lstStyle/>
          <a:p>
            <a:pPr algn="l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Приквел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>
          <a:xfrm>
            <a:off x="395536" y="2996952"/>
            <a:ext cx="7192888" cy="936104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Сиквел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одзаголовок 11"/>
          <p:cNvSpPr txBox="1">
            <a:spLocks/>
          </p:cNvSpPr>
          <p:nvPr/>
        </p:nvSpPr>
        <p:spPr bwMode="auto">
          <a:xfrm>
            <a:off x="395536" y="4149080"/>
            <a:ext cx="727280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                             Мидквел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12" grpId="0" build="p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2204864"/>
            <a:ext cx="7416824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hlinkClick r:id="rId2" action="ppaction://hlinkfile"/>
              </a:rPr>
              <a:t>Сиквел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smtClean="0"/>
              <a:t>— художественное произведение, которое продолжает сюжет другого известного художественного произведения.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717032"/>
            <a:ext cx="7416823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hlinkClick r:id="rId3" action="ppaction://hlinkfile"/>
              </a:rPr>
              <a:t>Мидквел</a:t>
            </a:r>
            <a:r>
              <a:rPr lang="ru-RU" sz="2400" b="1" dirty="0"/>
              <a:t> — </a:t>
            </a:r>
            <a:r>
              <a:rPr lang="ru-RU" sz="2400" b="1" dirty="0" smtClean="0"/>
              <a:t>это художественное </a:t>
            </a:r>
            <a:r>
              <a:rPr lang="ru-RU" sz="2400" b="1" dirty="0"/>
              <a:t>произведение, которое дополняет </a:t>
            </a:r>
            <a:r>
              <a:rPr lang="ru-RU" sz="2400" b="1" dirty="0" smtClean="0"/>
              <a:t>сюжет, </a:t>
            </a:r>
            <a:r>
              <a:rPr lang="ru-RU" sz="2400" b="1" dirty="0"/>
              <a:t>то есть событие идет не линейно, а как бы </a:t>
            </a:r>
            <a:r>
              <a:rPr lang="en-US" sz="2400" b="1" dirty="0" smtClean="0"/>
              <a:t>“</a:t>
            </a:r>
            <a:r>
              <a:rPr lang="ru-RU" sz="2400" b="1" dirty="0" smtClean="0"/>
              <a:t>в бок</a:t>
            </a:r>
            <a:r>
              <a:rPr lang="en-US" sz="2400" b="1" dirty="0" smtClean="0"/>
              <a:t>”</a:t>
            </a:r>
            <a:r>
              <a:rPr lang="ru-RU" sz="2400" b="1" dirty="0" smtClean="0"/>
              <a:t>, </a:t>
            </a:r>
            <a:r>
              <a:rPr lang="ru-RU" sz="2400" b="1" dirty="0"/>
              <a:t>и происходит это </a:t>
            </a:r>
            <a:r>
              <a:rPr lang="ru-RU" sz="2400" b="1" dirty="0" smtClean="0"/>
              <a:t> </a:t>
            </a:r>
            <a:r>
              <a:rPr lang="ru-RU" sz="2400" b="1" dirty="0"/>
              <a:t>одновременно с тем, что описывается в первом произведении </a:t>
            </a:r>
            <a:r>
              <a:rPr lang="ru-RU" sz="2400" b="1" dirty="0" smtClean="0"/>
              <a:t>. </a:t>
            </a:r>
            <a:endParaRPr lang="ru-RU" sz="2400" b="1" dirty="0"/>
          </a:p>
        </p:txBody>
      </p:sp>
      <p:sp>
        <p:nvSpPr>
          <p:cNvPr id="6" name="Прямоугольник 5">
            <a:hlinkClick r:id="rId4" action="ppaction://hlinkfile"/>
          </p:cNvPr>
          <p:cNvSpPr/>
          <p:nvPr/>
        </p:nvSpPr>
        <p:spPr>
          <a:xfrm>
            <a:off x="467544" y="548680"/>
            <a:ext cx="7416823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0000"/>
                </a:solidFill>
                <a:hlinkClick r:id="rId4" action="ppaction://hlinkfile"/>
              </a:rPr>
              <a:t>Приквел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/>
              <a:t>— художественное произведение, роман, повесть, фильм, сериал, видеоигра и т.п.,  рассказывающий о событиях, произошедших к событиям другого художественного произведения.</a:t>
            </a:r>
            <a:endParaRPr lang="ru-RU" sz="2000" b="1" dirty="0"/>
          </a:p>
        </p:txBody>
      </p:sp>
      <p:pic>
        <p:nvPicPr>
          <p:cNvPr id="7" name="Picture 3" descr="C:\Documents and Settings\Admin\Рабочий стол\14801158-3d-n--------n------n--n----n--n---n--n----n---------3d----nzn-n-n--n------nf-----n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956376" y="4005064"/>
            <a:ext cx="936104" cy="13215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8" name="Picture 3" descr="C:\Documents and Settings\Admin\Рабочий стол\14801158-3d-n--------n------n--n----n--n---n--n----n---------3d----nzn-n-n--n------nf-----n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8028384" y="2204864"/>
            <a:ext cx="936104" cy="13215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9" name="Picture 3" descr="C:\Documents and Settings\Admin\Рабочий стол\14801158-3d-n--------n------n--n----n--n---n--n----n---------3d----nzn-n-n--n------nf-----n.jp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8028384" y="620688"/>
            <a:ext cx="936104" cy="13215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313" y="333375"/>
            <a:ext cx="828040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Arial Black" pitchFamily="34" charset="0"/>
              </a:rPr>
              <a:t>Задание 3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750" y="1412875"/>
            <a:ext cx="8280400" cy="230832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Постарайтесь воссоздать картину  поэмы М.Ю.Лермонтова  «Мцыри» и, проявив творчество,  расскажите о событиях, которые предшествовали началу 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произведения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Напишите приквел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0"/>
            <a:ext cx="980728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Admin\Рабочий стол\14801158-3d-n--------n------n--n----n--n---n--n----n---------3d----nzn-n-n--n------nf-----n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516216" y="2780928"/>
            <a:ext cx="1020113" cy="14401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836713"/>
            <a:ext cx="8496300" cy="415498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400"/>
              <a:t>    Познакомьтесь с работами </a:t>
            </a:r>
            <a:r>
              <a:rPr b="1" dirty="0" lang="ru-RU" smtClean="0" sz="2400"/>
              <a:t>учеников: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b="1" dirty="0" lang="ru-RU" smtClean="0" sz="2400"/>
          </a:p>
          <a:p>
            <a:pPr>
              <a:defRPr/>
            </a:pPr>
            <a:r>
              <a:rPr b="1" dirty="0" lang="en-US" smtClean="0" sz="2400" u="sng">
                <a:hlinkClick action="ppaction://hlinkfile" r:id="rId2"/>
              </a:rPr>
              <a:t>1</a:t>
            </a:r>
            <a:r>
              <a:rPr b="1" dirty="0" lang="ru-RU" smtClean="0" sz="2400" u="sng">
                <a:hlinkClick action="ppaction://hlinkfile" r:id="rId2"/>
              </a:rPr>
              <a:t>. </a:t>
            </a:r>
            <a:r>
              <a:rPr b="1" dirty="0" err="1" lang="ru-RU" smtClean="0" sz="2400" u="sng">
                <a:hlinkClick action="ppaction://hlinkfile" r:id="rId2"/>
              </a:rPr>
              <a:t>Чаплык</a:t>
            </a:r>
            <a:r>
              <a:rPr b="1" dirty="0" lang="ru-RU" smtClean="0" sz="2400" u="sng">
                <a:hlinkClick action="ppaction://hlinkfile" r:id="rId2"/>
              </a:rPr>
              <a:t> Оксаны</a:t>
            </a:r>
            <a:endParaRPr b="1" dirty="0" lang="ru-RU" smtClean="0" sz="2400" u="sng"/>
          </a:p>
          <a:p>
            <a:pPr algn="ctr">
              <a:defRPr/>
            </a:pPr>
            <a:r>
              <a:rPr b="1" dirty="0" lang="ru-RU" smtClean="0" sz="2400">
                <a:solidFill>
                  <a:srgbClr val="0070C0"/>
                </a:solidFill>
                <a:latin charset="0" pitchFamily="18" typeface="Times New Roman"/>
                <a:ea charset="0" pitchFamily="34" typeface="Calibri"/>
                <a:cs charset="0" pitchFamily="18" typeface="Times New Roman"/>
              </a:rPr>
              <a:t>События, которые предшествуют повествованию о Мцыри</a:t>
            </a:r>
          </a:p>
          <a:p>
            <a:pPr algn="ctr">
              <a:defRPr/>
            </a:pPr>
            <a:r>
              <a:rPr b="1" dirty="0" lang="ru-RU" smtClean="0" sz="2400">
                <a:solidFill>
                  <a:srgbClr val="0070C0"/>
                </a:solidFill>
                <a:latin charset="0" pitchFamily="18" typeface="Times New Roman"/>
                <a:ea charset="0" pitchFamily="34" typeface="Calibri"/>
                <a:cs charset="0" pitchFamily="18" typeface="Times New Roman"/>
              </a:rPr>
              <a:t> (предисловие 1)</a:t>
            </a:r>
            <a:endParaRPr dirty="0" lang="ru-RU" smtClean="0" sz="2400">
              <a:solidFill>
                <a:srgbClr val="0070C0"/>
              </a:solidFill>
              <a:latin charset="0" typeface="Arial"/>
              <a:ea charset="0" pitchFamily="34" typeface="Calibri"/>
              <a:cs charset="0" pitchFamily="18" typeface="Times New Roman"/>
            </a:endParaRPr>
          </a:p>
          <a:p>
            <a:pPr fontAlgn="auto" indent="-457200" marL="457200">
              <a:spcBef>
                <a:spcPts val="0"/>
              </a:spcBef>
              <a:spcAft>
                <a:spcPts val="0"/>
              </a:spcAft>
              <a:defRPr/>
            </a:pPr>
            <a:endParaRPr b="1" dirty="0" lang="ru-RU" smtClean="0" sz="2400"/>
          </a:p>
          <a:p>
            <a:pPr fontAlgn="auto" indent="-457200" marL="457200">
              <a:spcBef>
                <a:spcPts val="0"/>
              </a:spcBef>
              <a:spcAft>
                <a:spcPts val="0"/>
              </a:spcAft>
              <a:defRPr/>
            </a:pPr>
            <a:endParaRPr b="1" dirty="0" lang="ru-RU" smtClean="0" sz="2400"/>
          </a:p>
          <a:p>
            <a:pPr fontAlgn="auto" indent="-457200" marL="457200">
              <a:spcBef>
                <a:spcPts val="0"/>
              </a:spcBef>
              <a:spcAft>
                <a:spcPts val="0"/>
              </a:spcAft>
              <a:defRPr/>
            </a:pPr>
            <a:endParaRPr b="1" dirty="0" lang="ru-RU" smtClean="0" sz="2400"/>
          </a:p>
          <a:p>
            <a:pPr fontAlgn="auto" indent="-457200" marL="457200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mtClean="0" sz="2400">
                <a:solidFill>
                  <a:srgbClr val="92D050"/>
                </a:solidFill>
              </a:rPr>
              <a:t>2. </a:t>
            </a:r>
            <a:r>
              <a:rPr b="1" dirty="0" err="1" lang="ru-RU" smtClean="0" sz="2400" u="sng">
                <a:hlinkClick action="ppaction://hlinkfile" r:id="rId3"/>
              </a:rPr>
              <a:t>Пухнавцевой</a:t>
            </a:r>
            <a:r>
              <a:rPr b="1" dirty="0" lang="ru-RU" smtClean="0" sz="2400" u="sng">
                <a:hlinkClick action="ppaction://hlinkfile" r:id="rId3"/>
              </a:rPr>
              <a:t> Елизаветы</a:t>
            </a:r>
            <a:endParaRPr b="1" dirty="0" lang="ru-RU" smtClean="0" sz="2400" u="sng"/>
          </a:p>
          <a:p>
            <a:pPr fontAlgn="auto" indent="-457200" marL="457200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mtClean="0" sz="2400">
                <a:solidFill>
                  <a:srgbClr val="0070C0"/>
                </a:solidFill>
                <a:latin charset="0" pitchFamily="18" typeface="Times New Roman"/>
                <a:ea charset="0" pitchFamily="34" typeface="Calibri"/>
                <a:cs charset="0" pitchFamily="18" typeface="Times New Roman"/>
              </a:rPr>
              <a:t>Предисловие 2. Подражание М.Ю. Лермонтову</a:t>
            </a:r>
            <a:endParaRPr b="1" dirty="0" lang="ru-RU" smtClean="0" sz="2400">
              <a:latin charset="0" pitchFamily="18" typeface="Times New Roman"/>
              <a:cs charset="0" pitchFamily="18" typeface="Times New Roman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mtClean="0" sz="2400"/>
              <a:t> </a:t>
            </a:r>
            <a:endParaRPr b="1" dirty="0" lang="ru-RU" sz="2400"/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260648"/>
            <a:ext cx="6337300" cy="46196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400">
                <a:latin charset="0" pitchFamily="34" typeface="Arial Black"/>
              </a:rPr>
              <a:t>Задание 4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5157192"/>
            <a:ext cx="8496944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b="1" dirty="0" lang="ru-RU" smtClean="0" sz="240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mtClean="0" sz="2400"/>
              <a:t>Выскажите своё мнение </a:t>
            </a:r>
            <a:r>
              <a:rPr b="1" dirty="0" lang="ru-RU" sz="2400"/>
              <a:t>о </a:t>
            </a:r>
            <a:r>
              <a:rPr b="1" dirty="0" lang="ru-RU" smtClean="0" sz="2400"/>
              <a:t>прочитанном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mtClean="0" sz="2400"/>
              <a:t>  </a:t>
            </a:r>
            <a:endParaRPr b="1" dirty="0" lang="ru-RU" sz="2400"/>
          </a:p>
        </p:txBody>
      </p:sp>
      <p:pic>
        <p:nvPicPr>
          <p:cNvPr id="7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395536" y="0"/>
            <a:ext cx="764704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E:\Картинки\3D Humans\3D Humans (10).jpg" id="9" name="Picture 2">
            <a:hlinkClick action="ppaction://hlinkfile" r:id="rId2"/>
          </p:cNvPr>
          <p:cNvPicPr>
            <a:picLocks noChangeArrowheads="1" noChangeAspect="1"/>
          </p:cNvPicPr>
          <p:nvPr/>
        </p:nvPicPr>
        <p:blipFill rotWithShape="1">
          <a:blip cstate="print" r:embed="rId5">
            <a:extLst>
              <a:ext uri="{BEBA8EAE-BF5A-486C-A8C5-ECC9F3942E4B}"/>
              <a:ext uri="{28A0092B-C50C-407E-A947-70E740481C1C}"/>
            </a:extLst>
          </a:blip>
          <a:srcRect r="195"/>
          <a:stretch/>
        </p:blipFill>
        <p:spPr bwMode="auto">
          <a:xfrm>
            <a:off x="3419872" y="1124744"/>
            <a:ext cx="739578" cy="963488"/>
          </a:xfrm>
          <a:prstGeom prst="rect">
            <a:avLst/>
          </a:prstGeom>
          <a:noFill/>
          <a:effectLst>
            <a:glow rad="228600">
              <a:schemeClr val="bg1">
                <a:alpha val="40000"/>
              </a:schemeClr>
            </a:glow>
          </a:effectLst>
          <a:extLst>
            <a:ext uri="{909E8E84-426E-40DD-AFC4-6F175D3DCCD1}"/>
          </a:extLst>
        </p:spPr>
      </p:pic>
      <p:pic>
        <p:nvPicPr>
          <p:cNvPr descr="E:\Картинки\3D Humans\3D Humans (10).jpg" id="10" name="Picture 2">
            <a:hlinkClick action="ppaction://hlinkfile" r:id="rId3"/>
          </p:cNvPr>
          <p:cNvPicPr>
            <a:picLocks noChangeArrowheads="1" noChangeAspect="1"/>
          </p:cNvPicPr>
          <p:nvPr/>
        </p:nvPicPr>
        <p:blipFill rotWithShape="1">
          <a:blip cstate="print" r:embed="rId6">
            <a:extLst>
              <a:ext uri="{BEBA8EAE-BF5A-486C-A8C5-ECC9F3942E4B}"/>
              <a:ext uri="{28A0092B-C50C-407E-A947-70E740481C1C}"/>
            </a:extLst>
          </a:blip>
          <a:srcRect r="121"/>
          <a:stretch/>
        </p:blipFill>
        <p:spPr bwMode="auto">
          <a:xfrm>
            <a:off x="4211960" y="3140968"/>
            <a:ext cx="792088" cy="1031895"/>
          </a:xfrm>
          <a:prstGeom prst="rect">
            <a:avLst/>
          </a:prstGeom>
          <a:noFill/>
          <a:effectLst>
            <a:glow rad="228600">
              <a:schemeClr val="bg1">
                <a:alpha val="40000"/>
              </a:schemeClr>
            </a:glo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decel="100000" fill="hold" grpId="0" id="9" nodeType="after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2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3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">
                            <p:stCondLst>
                              <p:cond delay="4000"/>
                            </p:stCondLst>
                            <p:childTnLst>
                              <p:par>
                                <p:cTn decel="100000" fill="hold" grpId="0" id="15" nodeType="after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8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0">
                            <p:stCondLst>
                              <p:cond delay="6000"/>
                            </p:stCondLst>
                            <p:childTnLst>
                              <p:par>
                                <p:cTn decel="100000" fill="hold" id="21" nodeType="after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23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4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25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decel="100000" fill="hold" id="26" nodeType="with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28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9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3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decel="100000" fill="hold" id="31" nodeType="with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33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34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35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2"/>
      <p:bldP animBg="1" grpId="0" spid="5"/>
      <p:bldP animBg="1" grpId="0" spid="6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313" y="333375"/>
            <a:ext cx="828040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Arial Black" pitchFamily="34" charset="0"/>
              </a:rPr>
              <a:t>Задание 5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908720"/>
            <a:ext cx="8280400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atin typeface="Arial Black" pitchFamily="34" charset="0"/>
              </a:rPr>
              <a:t>  Просмотрите фрагменты </a:t>
            </a:r>
            <a:r>
              <a:rPr lang="ru-RU" sz="2400" b="1" dirty="0">
                <a:latin typeface="Arial Black" pitchFamily="34" charset="0"/>
              </a:rPr>
              <a:t>из </a:t>
            </a:r>
            <a:r>
              <a:rPr lang="ru-RU" sz="2400" b="1" dirty="0" smtClean="0">
                <a:latin typeface="Arial Black" pitchFamily="34" charset="0"/>
              </a:rPr>
              <a:t>экранизации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atin typeface="Arial Black" pitchFamily="34" charset="0"/>
              </a:rPr>
              <a:t>  романа </a:t>
            </a:r>
            <a:r>
              <a:rPr lang="ru-RU" sz="2400" b="1" dirty="0">
                <a:latin typeface="Arial Black" pitchFamily="34" charset="0"/>
              </a:rPr>
              <a:t>М.Ю.Лермонтова  «Герой нашего </a:t>
            </a:r>
            <a:r>
              <a:rPr lang="ru-RU" sz="2400" b="1" dirty="0" smtClean="0">
                <a:latin typeface="Arial Black" pitchFamily="34" charset="0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atin typeface="Arial Black" pitchFamily="34" charset="0"/>
              </a:rPr>
              <a:t>  времени</a:t>
            </a:r>
            <a:r>
              <a:rPr lang="ru-RU" sz="2400" b="1" dirty="0">
                <a:latin typeface="Arial Black" pitchFamily="34" charset="0"/>
              </a:rPr>
              <a:t>». Напишите </a:t>
            </a:r>
            <a:r>
              <a:rPr lang="ru-RU" sz="2400" b="1" dirty="0">
                <a:latin typeface="Arial Black" pitchFamily="34" charset="0"/>
                <a:hlinkClick r:id="rId2" action="ppaction://hlinkfile"/>
              </a:rPr>
              <a:t>сиквел</a:t>
            </a:r>
            <a:endParaRPr lang="ru-RU" sz="2400" b="1" dirty="0"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550" y="3789363"/>
            <a:ext cx="7597775" cy="132238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3" action="ppaction://hlinkfile"/>
              </a:rPr>
              <a:t>21 век…Герой моего времени</a:t>
            </a:r>
            <a:r>
              <a:rPr lang="ru-RU" sz="3200" b="1" dirty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3" action="ppaction://hlinkfile"/>
              </a:rPr>
              <a:t>…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188" y="2276475"/>
            <a:ext cx="8137525" cy="13239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4" action="ppaction://hlinkfile"/>
              </a:rPr>
              <a:t>Новая встреча Печорина с Ундиной 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5301208"/>
            <a:ext cx="6984776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5" action="ppaction://hlinkfile"/>
              </a:rPr>
              <a:t>Вызвал бы я на дуэль Грушницкого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5" action="ppaction://hlinkfile"/>
              </a:rPr>
              <a:t>?.. </a:t>
            </a:r>
            <a:r>
              <a:rPr lang="ru-RU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5" action="ppaction://hlinkfile"/>
              </a:rPr>
              <a:t> </a:t>
            </a:r>
            <a:endParaRPr lang="ru-RU" sz="40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0"/>
            <a:ext cx="836712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Администратор\Desktop\чернила-пера-книги-2650797.jp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07896" y="2420888"/>
            <a:ext cx="936104" cy="814215"/>
          </a:xfrm>
          <a:prstGeom prst="rect">
            <a:avLst/>
          </a:prstGeom>
          <a:noFill/>
        </p:spPr>
      </p:pic>
      <p:pic>
        <p:nvPicPr>
          <p:cNvPr id="9" name="Picture 2" descr="C:\Users\Администратор\Desktop\чернила-пера-книги-2650797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07896" y="3933056"/>
            <a:ext cx="936104" cy="814215"/>
          </a:xfrm>
          <a:prstGeom prst="rect">
            <a:avLst/>
          </a:prstGeom>
          <a:noFill/>
        </p:spPr>
      </p:pic>
      <p:pic>
        <p:nvPicPr>
          <p:cNvPr id="10" name="Picture 2" descr="C:\Users\Администратор\Desktop\чернила-пера-книги-2650797.jp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44408" y="5247952"/>
            <a:ext cx="899592" cy="7824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313" y="1052513"/>
            <a:ext cx="8424862" cy="501675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3200"/>
              <a:t>Внимательно прочитайте работу </a:t>
            </a:r>
            <a:r>
              <a:rPr b="1" dirty="0" lang="ru-RU" smtClean="0" sz="3200"/>
              <a:t>ученицы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mtClean="0" sz="3200"/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err="1" lang="ru-RU" smtClean="0" sz="3200">
                <a:hlinkClick action="ppaction://hlinkfile" r:id="rId2"/>
              </a:rPr>
              <a:t>Сокоренко</a:t>
            </a:r>
            <a:r>
              <a:rPr b="1" dirty="0" lang="ru-RU" smtClean="0" sz="3200">
                <a:hlinkClick action="ppaction://hlinkfile" r:id="rId2"/>
              </a:rPr>
              <a:t> Виктории</a:t>
            </a:r>
            <a:endParaRPr b="1" dirty="0" lang="ru-RU" smtClean="0" sz="320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mtClean="0" sz="3200"/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mtClean="0" sz="3200"/>
              <a:t>Понравился </a:t>
            </a:r>
            <a:r>
              <a:rPr b="1" dirty="0" lang="ru-RU" sz="3200"/>
              <a:t>ли сюжет его рассказа?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b="1" dirty="0" lang="ru-RU" smtClean="0" sz="320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mtClean="0" sz="3200"/>
              <a:t>Возможно </a:t>
            </a:r>
            <a:r>
              <a:rPr b="1" dirty="0" lang="ru-RU" sz="3200"/>
              <a:t>ли, </a:t>
            </a:r>
            <a:r>
              <a:rPr b="1" dirty="0" lang="ru-RU" smtClean="0" sz="3200"/>
              <a:t>по-вашему мнению, </a:t>
            </a:r>
            <a:endParaRPr b="1" dirty="0" lang="ru-RU" sz="320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3200"/>
              <a:t>такое развитие событий?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b="1" dirty="0" lang="ru-RU" smtClean="0" sz="320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mtClean="0" sz="3200"/>
              <a:t>Есть </a:t>
            </a:r>
            <a:r>
              <a:rPr b="1" dirty="0" lang="ru-RU" sz="3200"/>
              <a:t>ли кульминация в рассказе?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8313" y="333375"/>
            <a:ext cx="828040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400">
                <a:latin charset="0" pitchFamily="34" typeface="Arial Black"/>
              </a:rPr>
              <a:t>Задание 6</a:t>
            </a:r>
          </a:p>
        </p:txBody>
      </p:sp>
      <p:pic>
        <p:nvPicPr>
          <p:cNvPr descr="E:\Картинки\3D Humans\3D Humans (10).jpg" id="4" name="Picture 2">
            <a:hlinkClick action="ppaction://hlinkfile" r:id="rId2"/>
          </p:cNvPr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BEBA8EAE-BF5A-486C-A8C5-ECC9F3942E4B}"/>
              <a:ext uri="{28A0092B-C50C-407E-A947-70E740481C1C}"/>
            </a:extLst>
          </a:blip>
          <a:srcRect r="195"/>
          <a:stretch/>
        </p:blipFill>
        <p:spPr bwMode="auto">
          <a:xfrm>
            <a:off x="6804248" y="1700808"/>
            <a:ext cx="739578" cy="963488"/>
          </a:xfrm>
          <a:prstGeom prst="rect">
            <a:avLst/>
          </a:prstGeom>
          <a:noFill/>
          <a:effectLst>
            <a:glow rad="228600">
              <a:schemeClr val="bg1">
                <a:alpha val="40000"/>
              </a:schemeClr>
            </a:glow>
          </a:effectLst>
          <a:extLst>
            <a:ext uri="{909E8E84-426E-40DD-AFC4-6F175D3DCCD1}"/>
          </a:extLst>
        </p:spPr>
      </p:pic>
      <p:pic>
        <p:nvPicPr>
          <p:cNvPr id="5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467544" y="0"/>
            <a:ext cx="980728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decel="100000" fill="hold" grpId="0" id="9" nodeType="after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2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3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decel="100000" fill="hold" id="14" nodeType="with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6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8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9">
                            <p:stCondLst>
                              <p:cond delay="4000"/>
                            </p:stCondLst>
                            <p:childTnLst>
                              <p:par>
                                <p:cTn decel="100000" fill="hold" id="20" nodeType="after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22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3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24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2"/>
      <p:bldP animBg="1" grpId="0" spid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63709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u="sng" dirty="0" smtClean="0">
                <a:solidFill>
                  <a:srgbClr val="92D050"/>
                </a:solidFill>
              </a:rPr>
              <a:t>"</a:t>
            </a:r>
            <a:r>
              <a:rPr lang="ru-RU" sz="5400" b="1" u="sng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Вечный странник</a:t>
            </a:r>
            <a:r>
              <a:rPr lang="ru-RU" sz="6000" b="1" u="sng" dirty="0" smtClean="0">
                <a:solidFill>
                  <a:srgbClr val="92D050"/>
                </a:solidFill>
              </a:rPr>
              <a:t>"</a:t>
            </a:r>
            <a:r>
              <a:rPr lang="ru-RU" sz="6000" b="1" u="sng" dirty="0" smtClean="0">
                <a:solidFill>
                  <a:srgbClr val="92D050"/>
                </a:solidFill>
                <a:hlinkClick r:id="rId3" action="ppaction://hlinkfile"/>
              </a:rPr>
              <a:t> р</a:t>
            </a:r>
            <a:r>
              <a:rPr lang="ru-RU" sz="6000" b="1" u="sng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усской литературы</a:t>
            </a:r>
            <a:r>
              <a:rPr lang="uk-UA" sz="32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3200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3200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3200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3200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3200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Мультимедийный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сборник</a:t>
            </a:r>
            <a:r>
              <a:rPr lang="uk-UA" sz="32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заданий,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посвящённый</a:t>
            </a:r>
            <a:r>
              <a:rPr lang="uk-UA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200-летию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</a:t>
            </a:r>
            <a:r>
              <a:rPr lang="uk-UA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дня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рождения</a:t>
            </a:r>
            <a:r>
              <a:rPr lang="uk-UA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М.Ю.Лермонтова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Администратор\Desktop\73339171_top000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348880"/>
            <a:ext cx="8712968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Администратор\Desktop\чернила-пера-книги-2650797.jp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404664"/>
            <a:ext cx="745089" cy="648072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412776"/>
            <a:ext cx="8248650" cy="35394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3200">
                <a:latin charset="0" pitchFamily="18" typeface="Times New Roman"/>
                <a:cs charset="0" pitchFamily="18" typeface="Times New Roman"/>
                <a:hlinkClick action="ppaction://hlinkfile" r:id="rId2"/>
              </a:rPr>
              <a:t>Ознакомьтесь с </a:t>
            </a:r>
            <a:r>
              <a:rPr b="1" dirty="0" lang="ru-RU" smtClean="0" sz="3200">
                <a:latin charset="0" pitchFamily="18" typeface="Times New Roman"/>
                <a:cs charset="0" pitchFamily="18" typeface="Times New Roman"/>
                <a:hlinkClick action="ppaction://hlinkfile" r:id="rId2"/>
              </a:rPr>
              <a:t>работой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mtClean="0" sz="3200">
                <a:latin charset="0" pitchFamily="18" typeface="Times New Roman"/>
                <a:cs charset="0" pitchFamily="18" typeface="Times New Roman"/>
                <a:hlinkClick action="ppaction://hlinkfile" r:id="rId2"/>
              </a:rPr>
              <a:t> </a:t>
            </a:r>
            <a:r>
              <a:rPr b="1" dirty="0" err="1" lang="ru-RU" smtClean="0" sz="3200">
                <a:latin charset="0" pitchFamily="18" typeface="Times New Roman"/>
                <a:cs charset="0" pitchFamily="18" typeface="Times New Roman"/>
                <a:hlinkClick action="ppaction://hlinkfile" r:id="rId2"/>
              </a:rPr>
              <a:t>Мазур</a:t>
            </a:r>
            <a:r>
              <a:rPr b="1" dirty="0" lang="ru-RU" smtClean="0" sz="3200">
                <a:latin charset="0" pitchFamily="18" typeface="Times New Roman"/>
                <a:cs charset="0" pitchFamily="18" typeface="Times New Roman"/>
                <a:hlinkClick action="ppaction://hlinkfile" r:id="rId2"/>
              </a:rPr>
              <a:t> Нины </a:t>
            </a:r>
            <a:endParaRPr b="1" dirty="0" lang="ru-RU" smtClean="0" sz="3200">
              <a:latin charset="0" pitchFamily="18" typeface="Times New Roman"/>
              <a:cs charset="0" pitchFamily="18"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b="1" dirty="0" lang="ru-RU" smtClean="0" sz="3200">
              <a:latin charset="0" pitchFamily="18" typeface="Times New Roman"/>
              <a:cs charset="0" pitchFamily="18"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mtClean="0" sz="3200">
                <a:latin charset="0" pitchFamily="18" typeface="Times New Roman"/>
                <a:cs charset="0" pitchFamily="18" typeface="Times New Roman"/>
              </a:rPr>
              <a:t>Как </a:t>
            </a:r>
            <a:r>
              <a:rPr b="1" dirty="0" lang="ru-RU" sz="3200">
                <a:latin charset="0" pitchFamily="18" typeface="Times New Roman"/>
                <a:cs charset="0" pitchFamily="18" typeface="Times New Roman"/>
              </a:rPr>
              <a:t>вы представляете себе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3200">
                <a:solidFill>
                  <a:srgbClr val="7030A0"/>
                </a:solidFill>
                <a:latin charset="0" pitchFamily="18" typeface="Times New Roman"/>
                <a:cs charset="0" pitchFamily="18" typeface="Times New Roman"/>
              </a:rPr>
              <a:t>Героя Нашего Времени?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3200">
                <a:solidFill>
                  <a:srgbClr val="7030A0"/>
                </a:solidFill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lang="ru-RU" sz="3200">
                <a:latin charset="0" pitchFamily="18" typeface="Times New Roman"/>
                <a:cs charset="0" pitchFamily="18" typeface="Times New Roman"/>
              </a:rPr>
              <a:t>Согласны </a:t>
            </a:r>
            <a:r>
              <a:rPr b="1" dirty="0" lang="ru-RU" smtClean="0" sz="3200">
                <a:latin charset="0" pitchFamily="18" typeface="Times New Roman"/>
                <a:cs charset="0" pitchFamily="18" typeface="Times New Roman"/>
              </a:rPr>
              <a:t>ли вы с её мнением?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b="1" dirty="0" lang="ru-RU" smtClean="0" sz="32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8313" y="333375"/>
            <a:ext cx="828040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400">
                <a:latin charset="0" pitchFamily="34" typeface="Arial Black"/>
              </a:rPr>
              <a:t>Задание 7</a:t>
            </a:r>
          </a:p>
        </p:txBody>
      </p:sp>
      <p:pic>
        <p:nvPicPr>
          <p:cNvPr id="4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67544" y="0"/>
            <a:ext cx="980728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E:\Картинки\3D Humans\3D Humans (10).jpg" id="5" name="Picture 2">
            <a:hlinkClick action="ppaction://hlinkfile" r:id="rId2"/>
          </p:cNvPr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BEBA8EAE-BF5A-486C-A8C5-ECC9F3942E4B}"/>
              <a:ext uri="{28A0092B-C50C-407E-A947-70E740481C1C}"/>
            </a:extLst>
          </a:blip>
          <a:srcRect r="195"/>
          <a:stretch/>
        </p:blipFill>
        <p:spPr bwMode="auto">
          <a:xfrm>
            <a:off x="7092280" y="1556792"/>
            <a:ext cx="739578" cy="963488"/>
          </a:xfrm>
          <a:prstGeom prst="rect">
            <a:avLst/>
          </a:prstGeom>
          <a:noFill/>
          <a:effectLst>
            <a:glow rad="228600">
              <a:schemeClr val="bg1">
                <a:alpha val="40000"/>
              </a:schemeClr>
            </a:glo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decel="100000" fill="hold" grpId="0" id="9" nodeType="after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2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3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">
                            <p:stCondLst>
                              <p:cond delay="4000"/>
                            </p:stCondLst>
                            <p:childTnLst>
                              <p:par>
                                <p:cTn decel="100000" fill="hold" id="15" nodeType="after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decel="100000" fill="hold" id="20" nodeType="with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22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3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24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2"/>
      <p:bldP animBg="1" grpId="0" spid="3"/>
    </p:bld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Прямоугольник 2"/>
          <p:cNvSpPr>
            <a:spLocks noChangeArrowheads="1"/>
          </p:cNvSpPr>
          <p:nvPr/>
        </p:nvSpPr>
        <p:spPr bwMode="auto">
          <a:xfrm>
            <a:off x="3348038" y="333375"/>
            <a:ext cx="52911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600">
                <a:latin charset="0" pitchFamily="34" typeface="Calibri"/>
              </a:rPr>
              <a:t> </a:t>
            </a:r>
            <a:endParaRPr lang="ru-RU" sz="3600">
              <a:latin charset="0" pitchFamily="34" typeface="Calibri"/>
            </a:endParaRPr>
          </a:p>
        </p:txBody>
      </p:sp>
      <p:pic>
        <p:nvPicPr>
          <p:cNvPr descr="E:\Лавренко\01.03. Кращий працівник освіти -2012р\Рабочие материалы\1копия.png" id="34819" name="Picture 7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6481763" y="4214813"/>
            <a:ext cx="2662237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E:\Лавренко\01.03. Кращий працівник освіти -2012р\Рабочие материалы\7c98b6b97491.png" id="14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 rot="-2351172">
            <a:off x="7372350" y="4803775"/>
            <a:ext cx="835025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E:\Лавренко\01.03. Кращий працівник освіти -2012р\Рабочие материалы\28e6c310ac23.png" id="15" name="Picture 4"/>
          <p:cNvPicPr>
            <a:picLocks noChangeArrowheads="1" noChangeAspect="1"/>
          </p:cNvPicPr>
          <p:nvPr/>
        </p:nvPicPr>
        <p:blipFill>
          <a:blip cstate="print" r:embed="rId5">
            <a:duotone>
              <a:prstClr val="black"/>
              <a:srgbClr val="00B0F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15473779">
            <a:off x="7826648" y="4971820"/>
            <a:ext cx="1194000" cy="1217405"/>
          </a:xfrm>
          <a:prstGeom prst="rect">
            <a:avLst/>
          </a:prstGeom>
          <a:noFill/>
        </p:spPr>
      </p:pic>
      <p:pic>
        <p:nvPicPr>
          <p:cNvPr descr="E:\Лавренко\01.03. Кращий працівник освіти -2012р\Рабочие материалы\0f6760e165c4.png" id="16" name="Picture 3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 rot="7848606">
            <a:off x="7430294" y="4828382"/>
            <a:ext cx="1743075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95536" y="836712"/>
            <a:ext cx="8424936" cy="204671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mtClean="0" sz="2600">
                <a:latin charset="0" pitchFamily="18" typeface="Times New Roman"/>
                <a:cs charset="0" pitchFamily="18" typeface="Times New Roman"/>
              </a:rPr>
              <a:t>Напишите сочинение на одну из тем: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mtClean="0" sz="2500">
                <a:latin charset="0" pitchFamily="18" typeface="Times New Roman"/>
                <a:cs charset="0" pitchFamily="18" typeface="Times New Roman"/>
              </a:rPr>
              <a:t>1.</a:t>
            </a:r>
            <a:r>
              <a:rPr b="1" dirty="0" lang="en-US" smtClean="0" sz="2500">
                <a:latin charset="0" pitchFamily="18" typeface="Times New Roman"/>
                <a:cs charset="0" pitchFamily="18" typeface="Times New Roman"/>
              </a:rPr>
              <a:t>“</a:t>
            </a:r>
            <a:r>
              <a:rPr b="1" dirty="0" lang="ru-RU" smtClean="0" sz="2500">
                <a:latin charset="0" pitchFamily="18" typeface="Times New Roman"/>
                <a:cs charset="0" pitchFamily="18" typeface="Times New Roman"/>
              </a:rPr>
              <a:t>Современные Герои. Кто они?</a:t>
            </a:r>
            <a:r>
              <a:rPr b="1" dirty="0" lang="en-US" smtClean="0" sz="2500">
                <a:latin charset="0" pitchFamily="18" typeface="Times New Roman"/>
                <a:cs charset="0" pitchFamily="18" typeface="Times New Roman"/>
              </a:rPr>
              <a:t>”</a:t>
            </a:r>
            <a:endParaRPr b="1" dirty="0" lang="ru-RU" smtClean="0" sz="2500">
              <a:latin charset="0" pitchFamily="18" typeface="Times New Roman"/>
              <a:cs charset="0" pitchFamily="18" typeface="Times New Roman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mtClean="0" sz="2500">
                <a:latin charset="0" pitchFamily="18" typeface="Times New Roman"/>
                <a:cs charset="0" pitchFamily="18" typeface="Times New Roman"/>
              </a:rPr>
              <a:t>2.</a:t>
            </a:r>
            <a:r>
              <a:rPr b="1" dirty="0" lang="en-US" smtClean="0" sz="2500">
                <a:latin charset="0" pitchFamily="18" typeface="Times New Roman"/>
                <a:cs charset="0" pitchFamily="18" typeface="Times New Roman"/>
              </a:rPr>
              <a:t>“</a:t>
            </a:r>
            <a:r>
              <a:rPr b="1" dirty="0" lang="ru-RU" smtClean="0" sz="2500">
                <a:latin charset="0" pitchFamily="18" typeface="Times New Roman"/>
                <a:cs charset="0" pitchFamily="18" typeface="Times New Roman"/>
              </a:rPr>
              <a:t>Превосходная должность быть на земле человеком</a:t>
            </a:r>
            <a:r>
              <a:rPr b="1" dirty="0" lang="en-US" smtClean="0" sz="2500">
                <a:latin charset="0" pitchFamily="18" typeface="Times New Roman"/>
                <a:cs charset="0" pitchFamily="18" typeface="Times New Roman"/>
              </a:rPr>
              <a:t>”</a:t>
            </a:r>
            <a:endParaRPr b="1" dirty="0" lang="ru-RU" smtClean="0" sz="2500">
              <a:latin charset="0" pitchFamily="18" typeface="Times New Roman"/>
              <a:cs charset="0" pitchFamily="18" typeface="Times New Roman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mtClean="0" sz="2500">
                <a:latin charset="0" pitchFamily="18" typeface="Times New Roman"/>
                <a:cs charset="0" pitchFamily="18" typeface="Times New Roman"/>
              </a:rPr>
              <a:t>3.</a:t>
            </a:r>
            <a:r>
              <a:rPr b="1" dirty="0" lang="en-US" smtClean="0" sz="2500">
                <a:latin charset="0" pitchFamily="18" typeface="Times New Roman"/>
                <a:cs charset="0" pitchFamily="18" typeface="Times New Roman"/>
              </a:rPr>
              <a:t>“</a:t>
            </a:r>
            <a:r>
              <a:rPr b="1" dirty="0" lang="ru-RU" smtClean="0" sz="2500">
                <a:latin charset="0" pitchFamily="18" typeface="Times New Roman"/>
                <a:cs charset="0" pitchFamily="18" typeface="Times New Roman"/>
              </a:rPr>
              <a:t> Хочется видеть всю жизнь красивой и гордой</a:t>
            </a:r>
            <a:r>
              <a:rPr b="1" dirty="0" lang="en-US" smtClean="0" sz="2500">
                <a:latin charset="0" pitchFamily="18" typeface="Times New Roman"/>
                <a:cs charset="0" pitchFamily="18" typeface="Times New Roman"/>
              </a:rPr>
              <a:t>”</a:t>
            </a:r>
            <a:endParaRPr b="1" dirty="0" lang="ru-RU" smtClean="0" sz="2500">
              <a:latin charset="0" pitchFamily="18" typeface="Times New Roman"/>
              <a:cs charset="0" pitchFamily="18"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b="1" dirty="0" lang="ru-RU" smtClean="0" sz="26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3717032"/>
            <a:ext cx="6408712" cy="267765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dirty="0" lang="en-US" smtClean="0" sz="2800">
                <a:solidFill>
                  <a:srgbClr val="00B050"/>
                </a:solidFill>
                <a:latin charset="0" pitchFamily="18" typeface="Times New Roman"/>
                <a:cs charset="0" pitchFamily="18" typeface="Times New Roman"/>
              </a:rPr>
              <a:t>“</a:t>
            </a:r>
            <a:r>
              <a:rPr dirty="0" lang="ru-RU" smtClean="0" sz="2800">
                <a:solidFill>
                  <a:srgbClr val="00B050"/>
                </a:solidFill>
                <a:latin charset="0" pitchFamily="18" typeface="Times New Roman"/>
                <a:cs charset="0" pitchFamily="18" typeface="Times New Roman"/>
              </a:rPr>
              <a:t>Посеяны звезды в небе , и земля – звезда; посеяны люди на земле и я среди них, чтобы бесстрашно ходить по всем дорогам, видеть всякое горе, всю радость жизни и вместе с людьми пить мёд и яд</a:t>
            </a:r>
            <a:r>
              <a:rPr dirty="0" lang="en-US" smtClean="0" sz="2800">
                <a:solidFill>
                  <a:srgbClr val="00B050"/>
                </a:solidFill>
                <a:latin charset="0" pitchFamily="18" typeface="Times New Roman"/>
                <a:cs charset="0" pitchFamily="18" typeface="Times New Roman"/>
              </a:rPr>
              <a:t>”</a:t>
            </a:r>
            <a:r>
              <a:rPr dirty="0" lang="ru-RU" smtClean="0" sz="2800">
                <a:solidFill>
                  <a:srgbClr val="00B050"/>
                </a:solidFill>
                <a:latin charset="0" pitchFamily="18" typeface="Times New Roman"/>
                <a:cs charset="0" pitchFamily="18" typeface="Times New Roman"/>
              </a:rPr>
              <a:t> </a:t>
            </a:r>
            <a:endParaRPr dirty="0" lang="ru-RU"/>
          </a:p>
        </p:txBody>
      </p:sp>
      <p:sp>
        <p:nvSpPr>
          <p:cNvPr id="13" name="TextBox 12"/>
          <p:cNvSpPr txBox="1"/>
          <p:nvPr/>
        </p:nvSpPr>
        <p:spPr>
          <a:xfrm>
            <a:off x="395536" y="2996952"/>
            <a:ext cx="8424936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mtClean="0" sz="2400">
                <a:latin charset="0" pitchFamily="18" typeface="Times New Roman"/>
                <a:cs charset="0" pitchFamily="18" typeface="Times New Roman"/>
              </a:rPr>
              <a:t>Могут ли эти слова стать эпиграфом  к сочинению: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68313" y="333375"/>
            <a:ext cx="828040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400">
                <a:latin charset="0" pitchFamily="34" typeface="Arial Black"/>
              </a:rPr>
              <a:t>Задание 8</a:t>
            </a:r>
          </a:p>
        </p:txBody>
      </p:sp>
      <p:pic>
        <p:nvPicPr>
          <p:cNvPr id="18" name="Picture 2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467544" y="0"/>
            <a:ext cx="836712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0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2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5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7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8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0">
                      <p:stCondLst>
                        <p:cond delay="indefinite"/>
                      </p:stCondLst>
                      <p:childTnLst>
                        <p:par>
                          <p:cTn fill="hold" id="2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2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24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5">
                            <p:stCondLst>
                              <p:cond delay="2000"/>
                            </p:stCondLst>
                            <p:childTnLst>
                              <p:par>
                                <p:cTn decel="100000" fill="hold" id="26" nodeType="after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28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9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3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17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2780928"/>
            <a:ext cx="8208963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Напишите творческую работу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Вызвал бы я на дуэль Грушницкого?.. </a:t>
            </a:r>
            <a:r>
              <a:rPr lang="ru-RU" sz="3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8313" y="333375"/>
            <a:ext cx="828040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Arial Black" pitchFamily="34" charset="0"/>
              </a:rPr>
              <a:t>Задание </a:t>
            </a:r>
            <a:r>
              <a:rPr lang="ru-RU" sz="2400" b="1" dirty="0" smtClean="0">
                <a:latin typeface="Arial Black" pitchFamily="34" charset="0"/>
              </a:rPr>
              <a:t>9</a:t>
            </a:r>
            <a:endParaRPr lang="ru-RU" sz="2400" b="1" dirty="0">
              <a:latin typeface="Arial Black" pitchFamily="34" charset="0"/>
            </a:endParaRPr>
          </a:p>
        </p:txBody>
      </p:sp>
      <p:sp>
        <p:nvSpPr>
          <p:cNvPr id="41988" name="Прямоугольник 4"/>
          <p:cNvSpPr>
            <a:spLocks noChangeArrowheads="1"/>
          </p:cNvSpPr>
          <p:nvPr/>
        </p:nvSpPr>
        <p:spPr bwMode="auto">
          <a:xfrm>
            <a:off x="4499992" y="4941168"/>
            <a:ext cx="801687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lang="ru-RU" sz="9600" dirty="0">
              <a:solidFill>
                <a:srgbClr val="FF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0"/>
            <a:ext cx="980728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427984" y="98072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n>
                  <a:solidFill>
                    <a:srgbClr val="92D050"/>
                  </a:solidFill>
                </a:ln>
                <a:latin typeface="Times New Roman" pitchFamily="18" charset="0"/>
                <a:cs typeface="Times New Roman" pitchFamily="18" charset="0"/>
              </a:rPr>
              <a:t>Тот самый пустой человек, кто наполнен собою. М.Ю Лермонтов</a:t>
            </a:r>
            <a:endParaRPr lang="ru-RU" dirty="0">
              <a:ln>
                <a:solidFill>
                  <a:srgbClr val="92D05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1988" grpId="0"/>
    </p:bld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484784"/>
            <a:ext cx="8135938" cy="35394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3200"/>
              <a:t>Прочитайте внимательно сочинение </a:t>
            </a:r>
            <a:r>
              <a:rPr b="1" dirty="0" lang="ru-RU" smtClean="0" sz="3200">
                <a:hlinkClick action="ppaction://hlinkfile" r:id="rId2"/>
              </a:rPr>
              <a:t>Новиченко Александра </a:t>
            </a:r>
            <a:endParaRPr b="1" dirty="0" lang="ru-RU" smtClean="0" sz="320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b="1" dirty="0" lang="ru-RU" smtClean="0" sz="320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b="1" dirty="0" lang="ru-RU" sz="320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3200"/>
              <a:t>А как по-вашему, нужно ли быть благоразумным, когда защищаешь свою честь или честь любимого человека? 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8313" y="333375"/>
            <a:ext cx="828040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ru-RU" sz="2400">
                <a:latin charset="0" pitchFamily="34" typeface="Arial Black"/>
              </a:rPr>
              <a:t>Задание </a:t>
            </a:r>
            <a:r>
              <a:rPr b="1" dirty="0" lang="ru-RU" smtClean="0" sz="2400">
                <a:latin charset="0" pitchFamily="34" typeface="Arial Black"/>
              </a:rPr>
              <a:t>10</a:t>
            </a:r>
            <a:endParaRPr b="1" dirty="0" lang="ru-RU" sz="2400">
              <a:latin charset="0" pitchFamily="34" typeface="Arial Black"/>
            </a:endParaRPr>
          </a:p>
        </p:txBody>
      </p:sp>
      <p:pic>
        <p:nvPicPr>
          <p:cNvPr id="7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67544" y="0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E:\Картинки\3D Humans\3D Humans (10).jpg" id="8" name="Picture 2">
            <a:hlinkClick action="ppaction://hlinkfile" r:id="rId2"/>
          </p:cNvPr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BEBA8EAE-BF5A-486C-A8C5-ECC9F3942E4B}"/>
              <a:ext uri="{28A0092B-C50C-407E-A947-70E740481C1C}"/>
            </a:extLst>
          </a:blip>
          <a:srcRect r="195"/>
          <a:stretch/>
        </p:blipFill>
        <p:spPr bwMode="auto">
          <a:xfrm>
            <a:off x="7308304" y="1844824"/>
            <a:ext cx="739578" cy="963488"/>
          </a:xfrm>
          <a:prstGeom prst="rect">
            <a:avLst/>
          </a:prstGeom>
          <a:noFill/>
          <a:effectLst>
            <a:glow rad="228600">
              <a:schemeClr val="bg1">
                <a:alpha val="40000"/>
              </a:schemeClr>
            </a:glo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decel="100000" fill="hold" grpId="0" id="5" nodeType="after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2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4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">
                            <p:stCondLst>
                              <p:cond delay="2000"/>
                            </p:stCondLst>
                            <p:childTnLst>
                              <p:par>
                                <p:cTn decel="100000" fill="hold" id="16" nodeType="after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8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9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2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decel="100000" fill="hold" id="21" nodeType="with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23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4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25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2"/>
      <p:bldP animBg="1" grpId="0" spid="6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/>
          <p:cNvSpPr>
            <a:spLocks noChangeArrowheads="1"/>
          </p:cNvSpPr>
          <p:nvPr/>
        </p:nvSpPr>
        <p:spPr bwMode="auto">
          <a:xfrm>
            <a:off x="539552" y="2173506"/>
            <a:ext cx="8136904" cy="19389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>
              <a:tabLst>
                <a:tab pos="41275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«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Звезды спокойно сияли на темно-голубом своде»,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неужели «были некогда люди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премудрые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думавшие, что светила небесные принимают участие в наших ничтожных спорах за клочок земли или за какие-нибудь вымышленные права!.. И что ж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</a:t>
            </a:r>
            <a:endParaRPr lang="ru-RU" sz="2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8313" y="333375"/>
            <a:ext cx="828040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Arial Black" pitchFamily="34" charset="0"/>
              </a:rPr>
              <a:t>Задание </a:t>
            </a:r>
            <a:r>
              <a:rPr lang="ru-RU" sz="2400" b="1" dirty="0" smtClean="0">
                <a:latin typeface="Arial Black" pitchFamily="34" charset="0"/>
              </a:rPr>
              <a:t>11</a:t>
            </a:r>
            <a:endParaRPr lang="ru-RU" sz="2400" b="1" dirty="0">
              <a:latin typeface="Arial Black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0"/>
            <a:ext cx="836712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11560" y="4725144"/>
            <a:ext cx="8207945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>
              <a:tabLst>
                <a:tab pos="41275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«Рассуждали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том, что… будто судьба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человека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написана на небесах… И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точно есть предопределение, то зачем же нам дана воля, рассудок? почему мы должны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давать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отчет в наших поступках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lang="ru-RU" sz="2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908720"/>
            <a:ext cx="8280920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Выполните творческую  работу, ответив на вопросы персонажа произведения</a:t>
            </a:r>
            <a:r>
              <a:rPr lang="en-US" sz="2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“</a:t>
            </a:r>
            <a:r>
              <a:rPr lang="ru-RU" sz="2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Герой нашего времени</a:t>
            </a:r>
            <a:r>
              <a:rPr lang="en-US" sz="2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”</a:t>
            </a:r>
            <a:r>
              <a:rPr lang="ru-RU" sz="2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nimBg="1"/>
      <p:bldP spid="3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ctrTitle"/>
          </p:nvPr>
        </p:nvSpPr>
        <p:spPr>
          <a:xfrm>
            <a:off x="683568" y="2636912"/>
            <a:ext cx="7772400" cy="1470025"/>
          </a:xfrm>
        </p:spPr>
        <p:txBody>
          <a:bodyPr/>
          <a:lstStyle/>
          <a:p>
            <a:pPr eaLnBrk="1" hangingPunct="1"/>
            <a:r>
              <a:rPr lang="ru-RU" dirty="0" smtClean="0"/>
              <a:t>Заглянем в мир кроссвордов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32656"/>
            <a:ext cx="7992888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Внимательный ли ты читататель?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0"/>
          <a:ext cx="4860032" cy="6857994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648072"/>
                <a:gridCol w="315035"/>
                <a:gridCol w="333037"/>
                <a:gridCol w="648072"/>
                <a:gridCol w="539552"/>
                <a:gridCol w="576064"/>
                <a:gridCol w="648072"/>
                <a:gridCol w="612576"/>
                <a:gridCol w="539552"/>
              </a:tblGrid>
              <a:tr h="52753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53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527538"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5275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52753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52753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2753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275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27538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27538">
                <a:tc rowSpan="4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4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2753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8239" name="TextBox 1"/>
          <p:cNvSpPr txBox="1">
            <a:spLocks noChangeArrowheads="1"/>
          </p:cNvSpPr>
          <p:nvPr/>
        </p:nvSpPr>
        <p:spPr bwMode="auto">
          <a:xfrm>
            <a:off x="5580063" y="83661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88024" y="333375"/>
            <a:ext cx="4355976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+mn-lt"/>
                <a:cs typeface="+mn-cs"/>
              </a:rPr>
              <a:t>4)Нет-с</a:t>
            </a:r>
            <a:r>
              <a:rPr lang="ru-RU" dirty="0">
                <a:latin typeface="+mn-lt"/>
                <a:cs typeface="+mn-cs"/>
              </a:rPr>
              <a:t>, благодарствуйте, не пью.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Что так?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Да так. Я дал себе	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+mn-lt"/>
                <a:cs typeface="+mn-cs"/>
              </a:rPr>
              <a:t>5)Его </a:t>
            </a:r>
            <a:r>
              <a:rPr lang="ru-RU" dirty="0">
                <a:latin typeface="+mn-lt"/>
                <a:cs typeface="+mn-cs"/>
              </a:rPr>
              <a:t>звали... </a:t>
            </a:r>
            <a:r>
              <a:rPr lang="ru-RU" dirty="0" err="1">
                <a:latin typeface="+mn-lt"/>
                <a:cs typeface="+mn-cs"/>
              </a:rPr>
              <a:t>Григорьем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ru-RU" dirty="0" smtClean="0">
                <a:latin typeface="+mn-lt"/>
                <a:cs typeface="+mn-cs"/>
              </a:rPr>
              <a:t>Александровичем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+mn-lt"/>
                <a:cs typeface="+mn-cs"/>
              </a:rPr>
              <a:t>6)Ведь </a:t>
            </a:r>
            <a:r>
              <a:rPr lang="ru-RU" dirty="0">
                <a:latin typeface="+mn-lt"/>
                <a:cs typeface="+mn-cs"/>
              </a:rPr>
              <a:t>этакой народ! — сказал он,— и хлеба по-русски назвать не умеет, а выучил: «...., дай на водку!» Уж татары по мне лучше: те хоть непьющие...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+mn-lt"/>
                <a:cs typeface="+mn-cs"/>
              </a:rPr>
              <a:t>16)Да </a:t>
            </a:r>
            <a:r>
              <a:rPr lang="ru-RU" dirty="0">
                <a:latin typeface="+mn-lt"/>
                <a:cs typeface="+mn-cs"/>
              </a:rPr>
              <a:t>обыкновенно. Сначала ... прочитает им что-то из Корана; потом дарят молодых и всех их родственников;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+mn-lt"/>
                <a:cs typeface="+mn-cs"/>
              </a:rPr>
              <a:t>20)Каждый </a:t>
            </a:r>
            <a:r>
              <a:rPr lang="ru-RU" dirty="0">
                <a:latin typeface="+mn-lt"/>
                <a:cs typeface="+mn-cs"/>
              </a:rPr>
              <a:t>из нас станет на самом краю площадки; таким образом, даже легкая рана будет смертельна: это должно быть согласно с вашим , потому что вы сами назначили шесть шагов.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2809801" y="4471119"/>
            <a:ext cx="50006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928813" y="4214813"/>
            <a:ext cx="24288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3457873" y="4471119"/>
            <a:ext cx="50006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2233737" y="4471119"/>
            <a:ext cx="50006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3498155" y="3422725"/>
            <a:ext cx="15716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286250" y="2643188"/>
            <a:ext cx="6429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6988" y="0"/>
          <a:ext cx="4905048" cy="6857997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408754"/>
                <a:gridCol w="408754"/>
                <a:gridCol w="408754"/>
                <a:gridCol w="408754"/>
                <a:gridCol w="411927"/>
                <a:gridCol w="405581"/>
                <a:gridCol w="408754"/>
                <a:gridCol w="408754"/>
                <a:gridCol w="408754"/>
                <a:gridCol w="408754"/>
                <a:gridCol w="408754"/>
                <a:gridCol w="408754"/>
              </a:tblGrid>
              <a:tr h="354086">
                <a:tc rowSpan="2" gridSpan="2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8</a:t>
                      </a:r>
                      <a:endParaRPr lang="ru-RU" sz="105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11</a:t>
                      </a:r>
                      <a:endParaRPr lang="ru-RU" sz="105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 rowSpan="3" gridSpan="3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3"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3"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4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</a:tr>
              <a:tr h="38258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382583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7</a:t>
                      </a:r>
                      <a:endParaRPr lang="ru-RU" sz="100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9</a:t>
                      </a:r>
                      <a:endParaRPr lang="ru-RU" sz="100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583"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10</a:t>
                      </a:r>
                      <a:endParaRPr lang="ru-RU" sz="105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583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583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583"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3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4"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583"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82583">
                <a:tc gridSpan="2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18</a:t>
                      </a:r>
                      <a:endParaRPr lang="ru-RU" sz="10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583">
                <a:tc gridSpan="2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17</a:t>
                      </a:r>
                      <a:endParaRPr lang="ru-RU" sz="105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</a:tr>
              <a:tr h="382583">
                <a:tc rowSpan="8" gridSpan="2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8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5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5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 gridSpan="6"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58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58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5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58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58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58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19</a:t>
                      </a:r>
                      <a:endParaRPr lang="ru-RU" sz="100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38258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 rowSpan="2" gridSpan="7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8258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  <p:sp>
        <p:nvSpPr>
          <p:cNvPr id="49318" name="TextBox 1"/>
          <p:cNvSpPr txBox="1">
            <a:spLocks noChangeArrowheads="1"/>
          </p:cNvSpPr>
          <p:nvPr/>
        </p:nvSpPr>
        <p:spPr bwMode="auto">
          <a:xfrm>
            <a:off x="4859338" y="0"/>
            <a:ext cx="4284662" cy="747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dirty="0" smtClean="0">
                <a:latin typeface="Calibri" pitchFamily="34" charset="0"/>
              </a:rPr>
              <a:t>7)………….</a:t>
            </a:r>
            <a:r>
              <a:rPr lang="ru-RU" sz="1400" dirty="0">
                <a:latin typeface="Calibri" pitchFamily="34" charset="0"/>
              </a:rPr>
              <a:t>	 , а не женщина! — отвечал он, только я вам даю мое честное слово, что она будет моя.</a:t>
            </a:r>
          </a:p>
          <a:p>
            <a:r>
              <a:rPr lang="ru-RU" sz="1400" dirty="0" smtClean="0">
                <a:latin typeface="Calibri" pitchFamily="34" charset="0"/>
              </a:rPr>
              <a:t>8) Максим </a:t>
            </a:r>
            <a:r>
              <a:rPr lang="ru-RU" sz="1400" dirty="0" err="1">
                <a:latin typeface="Calibri" pitchFamily="34" charset="0"/>
              </a:rPr>
              <a:t>Максимыч</a:t>
            </a:r>
            <a:r>
              <a:rPr lang="ru-RU" sz="1400" dirty="0">
                <a:latin typeface="Calibri" pitchFamily="34" charset="0"/>
              </a:rPr>
              <a:t> имел глубокие сведения в .... искусстве; он удивительно хорошо зажарил фазана, удачно полил его огуречным рассолом.</a:t>
            </a:r>
          </a:p>
          <a:p>
            <a:r>
              <a:rPr lang="ru-RU" sz="1400" dirty="0" smtClean="0">
                <a:latin typeface="Calibri" pitchFamily="34" charset="0"/>
              </a:rPr>
              <a:t>9)Ну </a:t>
            </a:r>
            <a:r>
              <a:rPr lang="ru-RU" sz="1400" dirty="0">
                <a:latin typeface="Calibri" pitchFamily="34" charset="0"/>
              </a:rPr>
              <a:t>что, какова?» — «Прелесть! - отвечал он.— А как ее зовут?» — «Ее зовут Бэлою»,— отвечал я.</a:t>
            </a:r>
          </a:p>
          <a:p>
            <a:r>
              <a:rPr lang="ru-RU" sz="1400" dirty="0">
                <a:latin typeface="Calibri" pitchFamily="34" charset="0"/>
              </a:rPr>
              <a:t>И точно, она была хороша: высокая, тоненькая, глаза черные, как у горной , так и заглядывали к вам в душу.</a:t>
            </a:r>
          </a:p>
          <a:p>
            <a:r>
              <a:rPr lang="ru-RU" sz="1400" dirty="0" smtClean="0">
                <a:latin typeface="Calibri" pitchFamily="34" charset="0"/>
              </a:rPr>
              <a:t>10)И </a:t>
            </a:r>
            <a:r>
              <a:rPr lang="ru-RU" sz="1400" dirty="0">
                <a:latin typeface="Calibri" pitchFamily="34" charset="0"/>
              </a:rPr>
              <a:t>зачем было судьбе кинуть меня в мирный круг ... контрабандистов?</a:t>
            </a:r>
          </a:p>
          <a:p>
            <a:r>
              <a:rPr lang="ru-RU" sz="1400" dirty="0" smtClean="0">
                <a:latin typeface="Calibri" pitchFamily="34" charset="0"/>
              </a:rPr>
              <a:t>11)Мне </a:t>
            </a:r>
            <a:r>
              <a:rPr lang="ru-RU" sz="1400" dirty="0">
                <a:latin typeface="Calibri" pitchFamily="34" charset="0"/>
              </a:rPr>
              <a:t>кажется,— сказал он,— что, показав оба готовность драться и заплатив этим долг условиям , вы бы могли, господа, объясниться и кончить это дело полюбовно.</a:t>
            </a:r>
          </a:p>
          <a:p>
            <a:r>
              <a:rPr lang="ru-RU" sz="1400" dirty="0" smtClean="0">
                <a:latin typeface="Calibri" pitchFamily="34" charset="0"/>
              </a:rPr>
              <a:t>17)- </a:t>
            </a:r>
            <a:r>
              <a:rPr lang="ru-RU" sz="1400" dirty="0">
                <a:latin typeface="Calibri" pitchFamily="34" charset="0"/>
              </a:rPr>
              <a:t>Эта княжна  прехорошенькая,— сказал я ему. — У нее такие бархатные глаза — именно бархатные: я тебе советую присвоить это выражение, говоря об ее глазах; нижние и верхние ресницы так длинны, что лучи солнца не отражаются в ее зрачках.</a:t>
            </a:r>
          </a:p>
          <a:p>
            <a:r>
              <a:rPr lang="ru-RU" sz="1400" dirty="0">
                <a:latin typeface="Calibri" pitchFamily="34" charset="0"/>
              </a:rPr>
              <a:t>18— юнкер. Он только год в службе, носит, по особенному</a:t>
            </a:r>
          </a:p>
          <a:p>
            <a:r>
              <a:rPr lang="ru-RU" sz="1400" dirty="0">
                <a:latin typeface="Calibri" pitchFamily="34" charset="0"/>
              </a:rPr>
              <a:t>роду франтовства, толстую солдатскую шинель. У него георгиевский солдатский крестик. Он хорошо сложен, смугл и черноволос; ему на вид можно дать двадцать пять лет, хотя ему едва ли двадцать один год.</a:t>
            </a:r>
          </a:p>
          <a:p>
            <a:r>
              <a:rPr lang="ru-RU" sz="1400" dirty="0" smtClean="0">
                <a:latin typeface="Calibri" pitchFamily="34" charset="0"/>
              </a:rPr>
              <a:t>20)Только </a:t>
            </a:r>
            <a:r>
              <a:rPr lang="ru-RU" sz="1400" dirty="0">
                <a:latin typeface="Calibri" pitchFamily="34" charset="0"/>
              </a:rPr>
              <a:t>вот где .... : в пистолеты мы не положим пуль. Уж я вам отвечаю, что Печорин струсит,— на шести шагах их поставлю, черт возьми!</a:t>
            </a:r>
          </a:p>
          <a:p>
            <a:endParaRPr lang="ru-RU" sz="1400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2051720" y="2204864"/>
            <a:ext cx="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827584" y="3068960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841572" y="3414839"/>
          <a:ext cx="849663" cy="365760"/>
        </p:xfrm>
        <a:graphic>
          <a:graphicData uri="http://schemas.openxmlformats.org/drawingml/2006/table">
            <a:tbl>
              <a:tblPr/>
              <a:tblGrid>
                <a:gridCol w="849663"/>
              </a:tblGrid>
              <a:tr h="0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1658471" y="3433482"/>
          <a:ext cx="208280" cy="365760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34065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Проверь себя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Ключ к кроссворду 1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Ключ к кроссворду 2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Ключ к кроссворду 3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Администратор\Desktop\чернила-пера-книги-2650797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1340768"/>
            <a:ext cx="936104" cy="814215"/>
          </a:xfrm>
          <a:prstGeom prst="rect">
            <a:avLst/>
          </a:prstGeom>
          <a:noFill/>
        </p:spPr>
      </p:pic>
      <p:pic>
        <p:nvPicPr>
          <p:cNvPr id="5" name="Picture 2" descr="C:\Users\Администратор\Desktop\чернила-пера-книги-2650797.jp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3933056"/>
            <a:ext cx="936104" cy="814215"/>
          </a:xfrm>
          <a:prstGeom prst="rect">
            <a:avLst/>
          </a:prstGeom>
          <a:noFill/>
        </p:spPr>
      </p:pic>
      <p:pic>
        <p:nvPicPr>
          <p:cNvPr id="6" name="Picture 2" descr="C:\Users\Администратор\Desktop\чернила-пера-книги-2650797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2564904"/>
            <a:ext cx="936104" cy="8142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чернила-пера-книги-2650797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1340768"/>
            <a:ext cx="936104" cy="81421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915816" y="404664"/>
            <a:ext cx="384904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5400" b="1" u="sng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Аннотация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349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5696" y="548680"/>
            <a:ext cx="5976664" cy="258532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  <a:hlinkClick r:id="rId2" action="ppaction://hlinkfile"/>
              </a:rPr>
              <a:t>Выполни тесты в электронном варианте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5" name="Picture 2" descr="C:\Users\Администратор\Desktop\чернила-пера-книги-2650797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861048"/>
            <a:ext cx="936104" cy="8142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Рисунок 6" descr="189470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86750" cy="5976937"/>
          </a:xfrm>
        </p:spPr>
        <p:txBody>
          <a:bodyPr/>
          <a:lstStyle/>
          <a:p>
            <a:pPr eaLnBrk="1" hangingPunct="1"/>
            <a:r>
              <a:rPr lang="ru-RU" sz="3200" dirty="0" smtClean="0">
                <a:solidFill>
                  <a:srgbClr val="E17B7C"/>
                </a:solidFill>
                <a:latin typeface="Comic Sans MS" pitchFamily="66" charset="0"/>
                <a:ea typeface="Lucida Sans Unicode" pitchFamily="34" charset="0"/>
                <a:cs typeface="Lucida Sans Unicode" pitchFamily="34" charset="0"/>
              </a:rPr>
              <a:t/>
            </a:r>
            <a:br>
              <a:rPr lang="ru-RU" sz="3200" dirty="0" smtClean="0">
                <a:solidFill>
                  <a:srgbClr val="E17B7C"/>
                </a:solidFill>
                <a:latin typeface="Comic Sans MS" pitchFamily="66" charset="0"/>
                <a:ea typeface="Lucida Sans Unicode" pitchFamily="34" charset="0"/>
                <a:cs typeface="Lucida Sans Unicode" pitchFamily="34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  <a:ea typeface="Lucida Sans Unicode" pitchFamily="34" charset="0"/>
                <a:cs typeface="Lucida Sans Unicode" pitchFamily="34" charset="0"/>
              </a:rPr>
              <a:t>Толпой угрюмою и скоро позабытой</a:t>
            </a:r>
            <a:br>
              <a:rPr lang="ru-RU" sz="3200" dirty="0" smtClean="0">
                <a:solidFill>
                  <a:srgbClr val="FF0000"/>
                </a:solidFill>
                <a:latin typeface="Comic Sans MS" pitchFamily="66" charset="0"/>
                <a:ea typeface="Lucida Sans Unicode" pitchFamily="34" charset="0"/>
                <a:cs typeface="Lucida Sans Unicode" pitchFamily="34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  <a:ea typeface="Lucida Sans Unicode" pitchFamily="34" charset="0"/>
                <a:cs typeface="Lucida Sans Unicode" pitchFamily="34" charset="0"/>
              </a:rPr>
              <a:t>Над миром мы пройдем без шума и следа,</a:t>
            </a:r>
            <a:br>
              <a:rPr lang="ru-RU" sz="3200" dirty="0" smtClean="0">
                <a:solidFill>
                  <a:srgbClr val="FF0000"/>
                </a:solidFill>
                <a:latin typeface="Comic Sans MS" pitchFamily="66" charset="0"/>
                <a:ea typeface="Lucida Sans Unicode" pitchFamily="34" charset="0"/>
                <a:cs typeface="Lucida Sans Unicode" pitchFamily="34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  <a:ea typeface="Lucida Sans Unicode" pitchFamily="34" charset="0"/>
                <a:cs typeface="Lucida Sans Unicode" pitchFamily="34" charset="0"/>
              </a:rPr>
              <a:t>Не бросивши векам ни мысли плодовитой</a:t>
            </a:r>
            <a:br>
              <a:rPr lang="ru-RU" sz="3200" dirty="0" smtClean="0">
                <a:solidFill>
                  <a:srgbClr val="FF0000"/>
                </a:solidFill>
                <a:latin typeface="Comic Sans MS" pitchFamily="66" charset="0"/>
                <a:ea typeface="Lucida Sans Unicode" pitchFamily="34" charset="0"/>
                <a:cs typeface="Lucida Sans Unicode" pitchFamily="34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  <a:ea typeface="Lucida Sans Unicode" pitchFamily="34" charset="0"/>
                <a:cs typeface="Lucida Sans Unicode" pitchFamily="34" charset="0"/>
              </a:rPr>
              <a:t>Ни гением начатого труда.</a:t>
            </a:r>
            <a:br>
              <a:rPr lang="ru-RU" sz="3200" dirty="0" smtClean="0">
                <a:solidFill>
                  <a:srgbClr val="FF0000"/>
                </a:solidFill>
                <a:latin typeface="Comic Sans MS" pitchFamily="66" charset="0"/>
                <a:ea typeface="Lucida Sans Unicode" pitchFamily="34" charset="0"/>
                <a:cs typeface="Lucida Sans Unicode" pitchFamily="34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  <a:ea typeface="Lucida Sans Unicode" pitchFamily="34" charset="0"/>
                <a:cs typeface="Lucida Sans Unicode" pitchFamily="34" charset="0"/>
              </a:rPr>
              <a:t>И прах наш, с строгостью судьи и гражданина,</a:t>
            </a:r>
            <a:br>
              <a:rPr lang="ru-RU" sz="3200" dirty="0" smtClean="0">
                <a:solidFill>
                  <a:srgbClr val="FF0000"/>
                </a:solidFill>
                <a:latin typeface="Comic Sans MS" pitchFamily="66" charset="0"/>
                <a:ea typeface="Lucida Sans Unicode" pitchFamily="34" charset="0"/>
                <a:cs typeface="Lucida Sans Unicode" pitchFamily="34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  <a:ea typeface="Lucida Sans Unicode" pitchFamily="34" charset="0"/>
                <a:cs typeface="Lucida Sans Unicode" pitchFamily="34" charset="0"/>
              </a:rPr>
              <a:t>Потомок оскорбит презрительным стихом,</a:t>
            </a:r>
            <a:br>
              <a:rPr lang="ru-RU" sz="3200" dirty="0" smtClean="0">
                <a:solidFill>
                  <a:srgbClr val="FF0000"/>
                </a:solidFill>
                <a:latin typeface="Comic Sans MS" pitchFamily="66" charset="0"/>
                <a:ea typeface="Lucida Sans Unicode" pitchFamily="34" charset="0"/>
                <a:cs typeface="Lucida Sans Unicode" pitchFamily="34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  <a:ea typeface="Lucida Sans Unicode" pitchFamily="34" charset="0"/>
                <a:cs typeface="Lucida Sans Unicode" pitchFamily="34" charset="0"/>
              </a:rPr>
              <a:t>Насмешкой горькою обманутого сына </a:t>
            </a:r>
            <a:br>
              <a:rPr lang="ru-RU" sz="3200" dirty="0" smtClean="0">
                <a:solidFill>
                  <a:srgbClr val="FF0000"/>
                </a:solidFill>
                <a:latin typeface="Comic Sans MS" pitchFamily="66" charset="0"/>
                <a:ea typeface="Lucida Sans Unicode" pitchFamily="34" charset="0"/>
                <a:cs typeface="Lucida Sans Unicode" pitchFamily="34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  <a:ea typeface="Lucida Sans Unicode" pitchFamily="34" charset="0"/>
                <a:cs typeface="Lucida Sans Unicode" pitchFamily="34" charset="0"/>
              </a:rPr>
              <a:t>Над промотавшимся отцом. </a:t>
            </a:r>
            <a:r>
              <a:rPr lang="ru-RU" sz="3000" dirty="0" smtClean="0">
                <a:solidFill>
                  <a:srgbClr val="FF0000"/>
                </a:solidFill>
                <a:latin typeface="Comic Sans MS" pitchFamily="66" charset="0"/>
                <a:ea typeface="Lucida Sans Unicode" pitchFamily="34" charset="0"/>
                <a:cs typeface="Lucida Sans Unicode" pitchFamily="34" charset="0"/>
              </a:rPr>
              <a:t/>
            </a:r>
            <a:br>
              <a:rPr lang="ru-RU" sz="3000" dirty="0" smtClean="0">
                <a:solidFill>
                  <a:srgbClr val="FF0000"/>
                </a:solidFill>
                <a:latin typeface="Comic Sans MS" pitchFamily="66" charset="0"/>
                <a:ea typeface="Lucida Sans Unicode" pitchFamily="34" charset="0"/>
                <a:cs typeface="Lucida Sans Unicode" pitchFamily="34" charset="0"/>
              </a:rPr>
            </a:br>
            <a:r>
              <a:rPr lang="ru-RU" sz="3000" dirty="0" smtClean="0">
                <a:solidFill>
                  <a:srgbClr val="FF0000"/>
                </a:solidFill>
                <a:latin typeface="Comic Sans MS" pitchFamily="66" charset="0"/>
                <a:ea typeface="Lucida Sans Unicode" pitchFamily="34" charset="0"/>
                <a:cs typeface="Lucida Sans Unicode" pitchFamily="34" charset="0"/>
              </a:rPr>
              <a:t>                                      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  <a:ea typeface="Lucida Sans Unicode" pitchFamily="34" charset="0"/>
                <a:cs typeface="Lucida Sans Unicode" pitchFamily="34" charset="0"/>
              </a:rPr>
              <a:t>«Дума», М.Ю.Лермонтов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7544" y="692696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ln>
                  <a:solidFill>
                    <a:srgbClr val="92D05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 я несчастлив, 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ln>
                  <a:solidFill>
                    <a:srgbClr val="92D05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Добрые люди, что звезды и небо – 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ln>
                  <a:solidFill>
                    <a:srgbClr val="92D05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Звезды и небо! – а я человек!..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ln>
                  <a:solidFill>
                    <a:srgbClr val="92D05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Люди друг к другу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ln>
                  <a:solidFill>
                    <a:srgbClr val="92D05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зависть питают;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ln>
                  <a:solidFill>
                    <a:srgbClr val="92D05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же, напротив, 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ln>
                  <a:solidFill>
                    <a:srgbClr val="92D05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Только завидую звездам 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ln>
                  <a:solidFill>
                    <a:srgbClr val="92D05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прекрасным,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ln>
                  <a:solidFill>
                    <a:srgbClr val="92D05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Только их место занять бы хотел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ln>
                  <a:solidFill>
                    <a:srgbClr val="92D05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dirty="0" smtClean="0">
                <a:ln>
                  <a:solidFill>
                    <a:srgbClr val="92D05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 Лермонтов. «Выхожу один я на дорогу»</a:t>
            </a:r>
            <a:endParaRPr lang="ru-RU" dirty="0">
              <a:ln>
                <a:solidFill>
                  <a:srgbClr val="92D05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0">
          <a:blip cstate="print"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67544" y="548680"/>
            <a:ext cx="4968552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5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</a:t>
            </a:r>
            <a:endParaRPr b="1" dirty="0" lang="ru-RU" sz="54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descr="C:\Documents and Settings\Admin\Рабочий стол\ruka107 копия.png" id="55299" name="Picture 4"/>
          <p:cNvPicPr>
            <a:picLocks noChangeArrowheads="1" noChangeAspect="1"/>
          </p:cNvPicPr>
          <p:nvPr/>
        </p:nvPicPr>
        <p:blipFill>
          <a:blip cstate="print" r:embed="rId3"/>
          <a:srcRect b="105"/>
          <a:stretch>
            <a:fillRect/>
          </a:stretch>
        </p:blipFill>
        <p:spPr bwMode="auto">
          <a:xfrm>
            <a:off x="6227763" y="3933825"/>
            <a:ext cx="1765300" cy="113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Admin\Рабочий стол\167a6ce8555d.png" id="55300" name="Picture 3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0" y="4052888"/>
            <a:ext cx="914400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1" name="Заголовок 4"/>
          <p:cNvSpPr>
            <a:spLocks noGrp="1"/>
          </p:cNvSpPr>
          <p:nvPr>
            <p:ph type="ctrTitle"/>
          </p:nvPr>
        </p:nvSpPr>
        <p:spPr>
          <a:xfrm>
            <a:off x="539552" y="548680"/>
            <a:ext cx="4750296" cy="3672408"/>
          </a:xfrm>
        </p:spPr>
        <p:txBody>
          <a:bodyPr/>
          <a:lstStyle/>
          <a:p>
            <a:pPr eaLnBrk="1" hangingPunct="1"/>
            <a:r>
              <a:rPr dirty="0" lang="ru-RU" smtClean="0" sz="2800">
                <a:ln>
                  <a:solidFill>
                    <a:srgbClr val="92D050"/>
                  </a:solidFill>
                </a:ln>
                <a:latin charset="0" pitchFamily="18" typeface="Times New Roman"/>
                <a:cs charset="0" pitchFamily="18" typeface="Times New Roman"/>
                <a:hlinkClick action="ppaction://hlinkfile" r:id="rId5"/>
              </a:rPr>
              <a:t>Но разве время повернется вспять?</a:t>
            </a:r>
            <a:br>
              <a:rPr dirty="0" lang="ru-RU" smtClean="0" sz="2800">
                <a:ln>
                  <a:solidFill>
                    <a:srgbClr val="92D050"/>
                  </a:solidFill>
                </a:ln>
                <a:latin charset="0" pitchFamily="18" typeface="Times New Roman"/>
                <a:cs charset="0" pitchFamily="18" typeface="Times New Roman"/>
                <a:hlinkClick action="ppaction://hlinkfile" r:id="rId5"/>
              </a:rPr>
            </a:br>
            <a:r>
              <a:rPr dirty="0" lang="ru-RU" smtClean="0" sz="2800">
                <a:ln>
                  <a:solidFill>
                    <a:srgbClr val="92D050"/>
                  </a:solidFill>
                </a:ln>
                <a:latin charset="0" pitchFamily="18" typeface="Times New Roman"/>
                <a:cs charset="0" pitchFamily="18" typeface="Times New Roman"/>
                <a:hlinkClick action="ppaction://hlinkfile" r:id="rId5"/>
              </a:rPr>
              <a:t>Но разве звезды можно расстрелять?</a:t>
            </a:r>
            <a:br>
              <a:rPr dirty="0" lang="ru-RU" smtClean="0" sz="2800">
                <a:ln>
                  <a:solidFill>
                    <a:srgbClr val="92D050"/>
                  </a:solidFill>
                </a:ln>
                <a:latin charset="0" pitchFamily="18" typeface="Times New Roman"/>
                <a:cs charset="0" pitchFamily="18" typeface="Times New Roman"/>
                <a:hlinkClick action="ppaction://hlinkfile" r:id="rId5"/>
              </a:rPr>
            </a:br>
            <a:r>
              <a:rPr dirty="0" lang="ru-RU" smtClean="0" sz="2800">
                <a:ln>
                  <a:solidFill>
                    <a:srgbClr val="92D050"/>
                  </a:solidFill>
                </a:ln>
                <a:latin charset="0" pitchFamily="18" typeface="Times New Roman"/>
                <a:cs charset="0" pitchFamily="18" typeface="Times New Roman"/>
                <a:hlinkClick action="ppaction://hlinkfile" r:id="rId5"/>
              </a:rPr>
              <a:t>Но разве в силах царь и палачи</a:t>
            </a:r>
            <a:br>
              <a:rPr dirty="0" lang="ru-RU" smtClean="0" sz="2800">
                <a:ln>
                  <a:solidFill>
                    <a:srgbClr val="92D050"/>
                  </a:solidFill>
                </a:ln>
                <a:latin charset="0" pitchFamily="18" typeface="Times New Roman"/>
                <a:cs charset="0" pitchFamily="18" typeface="Times New Roman"/>
                <a:hlinkClick action="ppaction://hlinkfile" r:id="rId5"/>
              </a:rPr>
            </a:br>
            <a:r>
              <a:rPr dirty="0" lang="ru-RU" smtClean="0" sz="2800">
                <a:ln>
                  <a:solidFill>
                    <a:srgbClr val="92D050"/>
                  </a:solidFill>
                </a:ln>
                <a:latin charset="0" pitchFamily="18" typeface="Times New Roman"/>
                <a:cs charset="0" pitchFamily="18" typeface="Times New Roman"/>
                <a:hlinkClick action="ppaction://hlinkfile" r:id="rId5"/>
              </a:rPr>
              <a:t>Сказать мятежной песне:</a:t>
            </a:r>
            <a:br>
              <a:rPr dirty="0" lang="ru-RU" smtClean="0" sz="2800">
                <a:ln>
                  <a:solidFill>
                    <a:srgbClr val="92D050"/>
                  </a:solidFill>
                </a:ln>
                <a:latin charset="0" pitchFamily="18" typeface="Times New Roman"/>
                <a:cs charset="0" pitchFamily="18" typeface="Times New Roman"/>
                <a:hlinkClick action="ppaction://hlinkfile" r:id="rId5"/>
              </a:rPr>
            </a:br>
            <a:r>
              <a:rPr dirty="0" lang="ru-RU" smtClean="0" sz="2800">
                <a:ln>
                  <a:solidFill>
                    <a:srgbClr val="92D050"/>
                  </a:solidFill>
                </a:ln>
                <a:latin charset="0" pitchFamily="18" typeface="Times New Roman"/>
                <a:cs charset="0" pitchFamily="18" typeface="Times New Roman"/>
                <a:hlinkClick action="ppaction://hlinkfile" r:id="rId5"/>
              </a:rPr>
              <a:t> «Замолчи!»?</a:t>
            </a:r>
            <a:br>
              <a:rPr dirty="0" lang="ru-RU" smtClean="0" sz="2800">
                <a:ln>
                  <a:solidFill>
                    <a:srgbClr val="92D050"/>
                  </a:solidFill>
                </a:ln>
                <a:latin charset="0" pitchFamily="18" typeface="Times New Roman"/>
                <a:cs charset="0" pitchFamily="18" typeface="Times New Roman"/>
                <a:hlinkClick action="ppaction://hlinkfile" r:id="rId5"/>
              </a:rPr>
            </a:br>
            <a:r>
              <a:rPr dirty="0" lang="ru-RU" smtClean="0" sz="2800">
                <a:ln>
                  <a:solidFill>
                    <a:srgbClr val="92D050"/>
                  </a:solidFill>
                </a:ln>
                <a:latin charset="0" pitchFamily="18" typeface="Times New Roman"/>
                <a:cs charset="0" pitchFamily="18" typeface="Times New Roman"/>
                <a:hlinkClick action="ppaction://hlinkfile" r:id="rId5"/>
              </a:rPr>
              <a:t>Б Леонтьев</a:t>
            </a:r>
            <a:endParaRPr dirty="0" lang="ru-RU" smtClean="0" sz="2800">
              <a:ln>
                <a:solidFill>
                  <a:srgbClr val="92D050"/>
                </a:solidFill>
              </a:ln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C:\Users\Администратор\Desktop\чернила-пера-книги-2650797.jpg" id="8" name="Picture 2">
            <a:hlinkClick action="ppaction://hlinkfile" r:id="rId5"/>
          </p:cNvPr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4357686" y="3500438"/>
            <a:ext cx="770528" cy="670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40000"/>
                    <a:lumOff val="60000"/>
                  </a:schemeClr>
                </a:solidFill>
                <a:hlinkClick r:id="rId2" action="ppaction://hlinkfile"/>
              </a:rPr>
              <a:t>Библиография</a:t>
            </a:r>
            <a:r>
              <a:rPr lang="ru-RU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endParaRPr lang="ru-RU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Picture 2" descr="C:\Users\Администратор\Desktop\чернила-пера-книги-2650797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404664"/>
            <a:ext cx="936104" cy="8142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611560" y="980728"/>
            <a:ext cx="8373616" cy="5184576"/>
          </a:xfrm>
        </p:spPr>
        <p:txBody>
          <a:bodyPr/>
          <a:lstStyle/>
          <a:p>
            <a:pPr eaLnBrk="1" hangingPunct="1"/>
            <a:r>
              <a:rPr lang="ru-RU" sz="2600" dirty="0" smtClean="0"/>
              <a:t>Предисловие</a:t>
            </a:r>
          </a:p>
          <a:p>
            <a:pPr eaLnBrk="1" hangingPunct="1"/>
            <a:r>
              <a:rPr lang="ru-RU" sz="2600" dirty="0" smtClean="0"/>
              <a:t>Цель</a:t>
            </a:r>
          </a:p>
          <a:p>
            <a:pPr eaLnBrk="1" hangingPunct="1"/>
            <a:r>
              <a:rPr lang="ru-RU" sz="2600" dirty="0" smtClean="0"/>
              <a:t>Жизненный и творческий путь М.Ю Лермонтова</a:t>
            </a:r>
          </a:p>
          <a:p>
            <a:pPr eaLnBrk="1" hangingPunct="1"/>
            <a:r>
              <a:rPr lang="ru-RU" sz="2600" dirty="0" smtClean="0"/>
              <a:t>О, Кавказ!</a:t>
            </a:r>
          </a:p>
          <a:p>
            <a:pPr eaLnBrk="1" hangingPunct="1"/>
            <a:r>
              <a:rPr lang="ru-RU" sz="2600" dirty="0" smtClean="0"/>
              <a:t>Мцыри! Любимый идеал Лермонтова</a:t>
            </a:r>
          </a:p>
          <a:p>
            <a:pPr eaLnBrk="1" hangingPunct="1"/>
            <a:r>
              <a:rPr lang="ru-RU" sz="2600" dirty="0" smtClean="0"/>
              <a:t>Задание 1 – 11</a:t>
            </a:r>
          </a:p>
          <a:p>
            <a:pPr eaLnBrk="1" hangingPunct="1"/>
            <a:r>
              <a:rPr lang="ru-RU" sz="2600" dirty="0" smtClean="0"/>
              <a:t>Кроссворды</a:t>
            </a:r>
          </a:p>
          <a:p>
            <a:pPr eaLnBrk="1" hangingPunct="1"/>
            <a:r>
              <a:rPr lang="ru-RU" sz="2600" dirty="0" smtClean="0"/>
              <a:t>Электронные тесты (</a:t>
            </a:r>
            <a:r>
              <a:rPr lang="en-US" sz="2600" dirty="0" smtClean="0"/>
              <a:t>My </a:t>
            </a:r>
            <a:r>
              <a:rPr lang="en-US" sz="2600" dirty="0" err="1" smtClean="0"/>
              <a:t>TestX</a:t>
            </a:r>
            <a:r>
              <a:rPr lang="en-US" sz="2600" dirty="0" smtClean="0"/>
              <a:t>)</a:t>
            </a:r>
          </a:p>
          <a:p>
            <a:pPr eaLnBrk="1" hangingPunct="1"/>
            <a:r>
              <a:rPr lang="ru-RU" sz="2600" dirty="0" smtClean="0"/>
              <a:t>Но разве время повернется вспять?</a:t>
            </a:r>
          </a:p>
          <a:p>
            <a:pPr eaLnBrk="1" hangingPunct="1"/>
            <a:r>
              <a:rPr lang="ru-RU" sz="2600" dirty="0" smtClean="0"/>
              <a:t>Библиография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116632"/>
            <a:ext cx="40087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395536" y="3068960"/>
            <a:ext cx="8229600" cy="1143000"/>
          </a:xfrm>
        </p:spPr>
        <p:txBody>
          <a:bodyPr/>
          <a:lstStyle/>
          <a:p>
            <a:pPr eaLnBrk="1" hangingPunct="1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Предисловие</a:t>
            </a:r>
            <a:endParaRPr lang="ru-RU" dirty="0" smtClean="0"/>
          </a:p>
        </p:txBody>
      </p:sp>
      <p:pic>
        <p:nvPicPr>
          <p:cNvPr id="4" name="Picture 2" descr="C:\Users\Администратор\Desktop\чернила-пера-книги-2650797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3284984"/>
            <a:ext cx="936104" cy="81421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427984" y="836712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Я думал: «Жалкий человек.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Чего он хочет!.. Небо ясно,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Под небом места много всем,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Но беспрестанно и напрасно 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Один враждует он – зачем?»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     М.Ю Лермонтов  «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Валерик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78696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Цель: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70C0"/>
                </a:solidFill>
              </a:rPr>
              <a:t>приобщить детей к процессу осмысления прочитанного через выполнение творческих заданий; 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70C0"/>
                </a:solidFill>
              </a:rPr>
              <a:t>обогатить знания учащихся новыми приёмами работы с литературным текстом; 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70C0"/>
                </a:solidFill>
              </a:rPr>
              <a:t>привлечь особое внимание к творчеству Лермонтова в его юбилей; 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70C0"/>
                </a:solidFill>
              </a:rPr>
              <a:t>развивать креативность, воображение; 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70C0"/>
                </a:solidFill>
              </a:rPr>
              <a:t>воспитывать художественный вкус, пробуждать интерес к литературе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301037" cy="5903913"/>
          </a:xfrm>
        </p:spPr>
        <p:txBody>
          <a:bodyPr/>
          <a:lstStyle/>
          <a:p>
            <a:pPr eaLnBrk="1" hangingPunct="1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5" y="476672"/>
            <a:ext cx="8605621" cy="34523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/>
            </a:r>
            <a:b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</a:br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  <a:cs typeface="+mn-cs"/>
              </a:rPr>
              <a:t>в отличие </a:t>
            </a:r>
            <a:endParaRPr lang="ru-RU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  <a:cs typeface="+mn-cs"/>
              </a:rPr>
              <a:t>от </a:t>
            </a:r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  <a:cs typeface="+mn-cs"/>
              </a:rPr>
              <a:t>простых </a:t>
            </a:r>
            <a:r>
              <a:rPr lang="ru-RU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  <a:cs typeface="+mn-cs"/>
              </a:rPr>
              <a:t>смертных,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/>
            </a:r>
            <a:b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</a:b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214686"/>
            <a:ext cx="8714373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рождаются раз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сто лет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85918" y="5000636"/>
            <a:ext cx="534479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+mn-lt"/>
                <a:cs typeface="+mn-cs"/>
              </a:rPr>
              <a:t>и живут вечно…</a:t>
            </a:r>
          </a:p>
        </p:txBody>
      </p:sp>
      <p:pic>
        <p:nvPicPr>
          <p:cNvPr id="2050" name="Picture 2" descr="C:\Users\Администратор\Desktop\6ad9b56d8919f273f16d155d10ba711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333375"/>
            <a:ext cx="2592387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Lanos\Рабочий стол\lermontov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388" y="4292600"/>
            <a:ext cx="18002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571868" y="285728"/>
            <a:ext cx="257176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Гении,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 </a:t>
            </a: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548680"/>
            <a:ext cx="72900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u="sng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Жизнь и творчество Лермонотова</a:t>
            </a:r>
            <a:endParaRPr lang="ru-RU" sz="3600" b="1" u="sng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3" descr="C:\Documents and Settings\Lanos\Рабочий стол\lermontov05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9584" y="1196752"/>
            <a:ext cx="3744416" cy="453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Documents and Settings\Lanos\Рабочий стол\lermontov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780928"/>
            <a:ext cx="3168352" cy="371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Documents and Settings\Lanos\Рабочий стол\lermontov0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3833664"/>
            <a:ext cx="2385865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Администратор\Desktop\чернила-пера-книги-2650797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00392" y="332656"/>
            <a:ext cx="936104" cy="8142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0113" y="1773238"/>
            <a:ext cx="7772400" cy="11509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6" name="Содержимое 4" descr="f_971850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266382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0_4e36d_e093cd82_L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861048"/>
            <a:ext cx="2668587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Администратор\Desktop\лермонтов картины\8_4eb11fb0ca1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556792"/>
            <a:ext cx="2601913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6" descr="0_4b986_76b5442a_L.jpe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1556792"/>
            <a:ext cx="2663825" cy="207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467544" y="116632"/>
            <a:ext cx="813690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6" action="ppaction://hlinkfile"/>
              </a:rPr>
              <a:t>Горы, которые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6" action="ppaction://hlinkfile"/>
              </a:rPr>
              <a:t>любил Лермонтов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504" y="4005064"/>
            <a:ext cx="60486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О, Кавказ, вдохновитель удивительных поэтических творений! 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3" name="Picture 2" descr="C:\Users\Администратор\Desktop\чернила-пера-книги-2650797.jp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00892" y="500042"/>
            <a:ext cx="936104" cy="8142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4806</TotalTime>
  <Words>939</Words>
  <Application>Microsoft Office PowerPoint</Application>
  <PresentationFormat>Экран (4:3)</PresentationFormat>
  <Paragraphs>206</Paragraphs>
  <Slides>34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Слайд 2</vt:lpstr>
      <vt:lpstr>Слайд 3</vt:lpstr>
      <vt:lpstr> </vt:lpstr>
      <vt:lpstr>Предисловие</vt:lpstr>
      <vt:lpstr>Цель:</vt:lpstr>
      <vt:lpstr>          </vt:lpstr>
      <vt:lpstr>Слайд 8</vt:lpstr>
      <vt:lpstr> </vt:lpstr>
      <vt:lpstr>Слайд 10</vt:lpstr>
      <vt:lpstr>Слайд 11</vt:lpstr>
      <vt:lpstr>Слайд 12</vt:lpstr>
      <vt:lpstr>Слайд 13</vt:lpstr>
      <vt:lpstr>Приквел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Заглянем в мир кроссвордов</vt:lpstr>
      <vt:lpstr>Слайд 26</vt:lpstr>
      <vt:lpstr>Слайд 27</vt:lpstr>
      <vt:lpstr>Слайд 28</vt:lpstr>
      <vt:lpstr>Проверь себя </vt:lpstr>
      <vt:lpstr>Слайд 30</vt:lpstr>
      <vt:lpstr> Толпой угрюмою и скоро позабытой Над миром мы пройдем без шума и следа, Не бросивши векам ни мысли плодовитой Ни гением начатого труда. И прах наш, с строгостью судьи и гражданина, Потомок оскорбит презрительным стихом, Насмешкой горькою обманутого сына  Над промотавшимся отцом.                                        «Дума», М.Ю.Лермонтов</vt:lpstr>
      <vt:lpstr>Слайд 32</vt:lpstr>
      <vt:lpstr>Но разве время повернется вспять? Но разве звезды можно расстрелять? Но разве в силах царь и палачи Сказать мятежной песне:  «Замолчи!»? Б Леонтьев</vt:lpstr>
      <vt:lpstr>Библиография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Пользователь Windows</cp:lastModifiedBy>
  <cp:revision>565</cp:revision>
  <dcterms:modified xsi:type="dcterms:W3CDTF">2015-01-10T10:14:37Z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2026082</vt:lpwstr>
  </property>
  <property fmtid="{D5CDD505-2E9C-101B-9397-08002B2CF9AE}" name="NXPowerLiteVersion" pid="3">
    <vt:lpwstr>D4.1.4</vt:lpwstr>
  </property>
</Properties>
</file>