
<file path=[Content_Types].xml><?xml version="1.0" encoding="utf-8"?>
<Types xmlns="http://schemas.openxmlformats.org/package/2006/content-types">
  <Override ContentType="application/vnd.openxmlformats-officedocument.presentationml.slideMaster+xml" PartName="/ppt/slideMasters/slideMaster3.xml"/>
  <Override ContentType="application/vnd.openxmlformats-officedocument.presentationml.slide+xml" PartName="/ppt/slides/slide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9.xml"/>
  <Override ContentType="application/vnd.openxmlformats-officedocument.theme+xml" PartName="/ppt/theme/theme5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8.xml"/>
  <Override ContentType="application/vnd.openxmlformats-officedocument.theme+xml" PartName="/ppt/theme/theme3.xml"/>
  <Override ContentType="application/vnd.openxmlformats-officedocument.presentationml.slideLayout+xml" PartName="/ppt/slideLayouts/slideLayout37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4.xml"/>
  <Default ContentType="image/x-wmf" Extension="wmf"/>
  <Default ContentType="application/vnd.openxmlformats-package.relationships+xml" Extension="rels"/>
  <Default ContentType="application/xml" Extension="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themeOverride+xml" PartName="/ppt/theme/themeOverride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42.xml"/>
  <Override ContentType="application/vnd.openxmlformats-officedocument.presentationml.slide+xml" PartName="/ppt/slides/slide10.xml"/>
  <Override ContentType="application/vnd.openxmlformats-officedocument.presentationml.slide+xml" PartName="/ppt/slides/slide12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40.xml"/>
  <Override ContentType="application/vnd.openxmlformats-officedocument.presentationml.slideMaster+xml" PartName="/ppt/slideMasters/slideMaster4.xml"/>
  <Override ContentType="application/vnd.openxmlformats-officedocument.presentationml.slide+xml" PartName="/ppt/slides/slide7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officedocument.theme+xml" PartName="/ppt/theme/theme6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5.xml"/>
  <Override ContentType="application/vnd.openxmlformats-officedocument.presentationml.slide+xml" PartName="/ppt/slides/slide1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8.xml"/>
  <Override ContentType="application/vnd.openxmlformats-officedocument.theme+xml" PartName="/ppt/theme/theme4.xml"/>
  <Default ContentType="image/png" Extension="png"/>
  <Override ContentType="application/vnd.openxmlformats-officedocument.presentationml.notesSlide+xml" PartName="/ppt/notesSlides/notesSlide1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theme+xml" PartName="/ppt/theme/theme2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36.xml"/>
  <Override ContentType="application/vnd.openxmlformats-officedocument.presentationml.slide+xml" PartName="/ppt/slides/slide1.xml"/>
  <Override ContentType="application/vnd.openxmlformats-officedocument.presentationml.slide+xml" PartName="/ppt/slides/slide15.xml"/>
  <Default ContentType="image/jpeg" Extension="jpeg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43.xml"/>
  <Override ContentType="application/vnd.openxmlformats-officedocument.presentationml.presentation.main+xml" PartName="/ppt/presentation.xml"/>
  <Override ContentType="application/vnd.openxmlformats-officedocument.presentationml.slide+xml" PartName="/ppt/slides/slide13.xml"/>
  <Override ContentType="application/vnd.openxmlformats-officedocument.presentationml.slideLayout+xml" PartName="/ppt/slideLayouts/slideLayout1.xml"/>
  <Override ContentType="application/vnd.openxmlformats-officedocument.themeOverride+xml" PartName="/ppt/theme/themeOverride2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41.xml"/>
  <Override ContentType="application/vnd.openxmlformats-officedocument.extended-properties+xml" PartName="/docProps/app.xml"/>
  <Override ContentType="application/vnd.openxmlformats-officedocument.presentationml.slide+xml" PartName="/ppt/slides/slide11.xml"/>
  <Override ContentType="application/vnd.openxmlformats-officedocument.presentationml.slide+xml" PartName="/ppt/slides/slide20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10.xml"/>
  <Override ContentType="application/vnd.openxmlformats-officedocument.presentationml.slide+xml" PartName="/ppt/slides/slide8.xml"/>
  <Override ContentType="application/vnd.openxmlformats-officedocument.presentationml.handoutMaster+xml" PartName="/ppt/handoutMasters/handoutMaster1.xml"/>
  <Override ContentType="application/vnd.openxmlformats-package.core-properties+xml" PartName="/docProps/core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  <p:sldMasterId id="2147483684" r:id="rId3"/>
    <p:sldMasterId id="2147483672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80" r:id="rId7"/>
    <p:sldId id="302" r:id="rId8"/>
    <p:sldId id="301" r:id="rId9"/>
    <p:sldId id="266" r:id="rId10"/>
    <p:sldId id="286" r:id="rId11"/>
    <p:sldId id="285" r:id="rId12"/>
    <p:sldId id="287" r:id="rId13"/>
    <p:sldId id="288" r:id="rId14"/>
    <p:sldId id="289" r:id="rId15"/>
    <p:sldId id="261" r:id="rId16"/>
    <p:sldId id="259" r:id="rId17"/>
    <p:sldId id="290" r:id="rId18"/>
    <p:sldId id="305" r:id="rId19"/>
    <p:sldId id="309" r:id="rId20"/>
    <p:sldId id="300" r:id="rId21"/>
    <p:sldId id="292" r:id="rId22"/>
    <p:sldId id="295" r:id="rId23"/>
    <p:sldId id="312" r:id="rId24"/>
    <p:sldId id="311" r:id="rId25"/>
  </p:sldIdLst>
  <p:sldSz cx="9144000" cy="6858000" type="screen4x3"/>
  <p:notesSz cx="6858000" cy="99456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2016" y="-90"/>
      </p:cViewPr>
      <p:guideLst>
        <p:guide orient="horz" pos="313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568ADF-53FF-493A-8F35-004BBFE8F33B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151BADE-C832-4D14-A0E7-7B14121C9F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DF237B5-B0C4-4084-B0CB-C040CB1E5375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76144A5-195A-4618-BEA4-5254DB6A21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13879B-6762-40DA-86CA-66D117DD83E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79D0B-E773-4095-990F-92A517E956C1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62F74-EE6F-4780-9D74-FE8FEC5060A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0779D-05C0-4E7F-9D92-F116C252B2FA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92344-6F35-4914-8799-2AD347128B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80BD8-741F-4C31-9CE0-9526A488A394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BBCAC-90E1-44B5-A0A6-4FB4F084AC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40E14-0602-4C45-BC46-2400E38CF14A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72B01-BD6C-4948-A7FC-E30C277535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1C109-6813-430D-8A07-E1EBF65CBD0F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D972F-2EF9-4594-AC2A-5F8CDC55EED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88491-A27A-4326-908F-39C7D439C55E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788C1-AD09-412D-8E8A-0CDE2CBABE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FDC3C-F7A1-4DCF-B59F-B52E7EB76E9F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E472D-6C43-4DA9-B5FF-2B16E80381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F2369-1A53-4B0C-AF47-B1A18BF35F06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6EF7B-01B8-4F65-8D65-8709EC0431F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3F813-A29C-4C5E-9BAC-661EF7CA1551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06AAA-0914-4607-A551-3B20E73EC0B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5006F-BDF1-47A0-9B60-F141A2C12EF2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1635F-61FC-44C5-A0D0-41B04275748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DABB3-8B52-414C-9A74-276558A93D17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C965F-19E9-458F-94F6-D3C5F7B6837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EB141-4A56-48BD-8EA7-5B647A2B5567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59A05-85D0-40A2-AEA3-3268820371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1C135-19F3-4377-8398-B893421E9C55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0FD9-540E-4AA5-8FB3-87C6923B50C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5E9CF-5BF2-4601-BE7D-68D1CE3DD4D2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249A0-905C-4D1F-9815-F22979D6FC8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D9067-4BFB-4684-91BC-5FEA3D3F1D81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71287-59EE-4A0B-AA09-50001803FF9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937D-05FF-4A87-8FAC-05D4435BD272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3775-3601-49C7-B0EF-E4E692C5B3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17F21-1E1A-4BA2-9CF3-B5119E7EBBAA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32970-82EB-405C-9FF9-89F9EECC3D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3A8D9-C3B1-45CA-935F-D59B39E18806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552E9-19D9-40AE-B6E3-3091534E392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0241E-04A6-4487-9C1C-C6F6FDB751BB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9FED4-1895-4519-8A5A-D28EA89B449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Прямоугольник 13"/>
          <p:cNvSpPr/>
          <p:nvPr userDrawn="1"/>
        </p:nvSpPr>
        <p:spPr>
          <a:xfrm>
            <a:off x="2286000" y="2967038"/>
            <a:ext cx="4572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rgbClr val="FF0000"/>
                </a:solidFill>
                <a:latin typeface="+mn-lt"/>
                <a:cs typeface="+mn-cs"/>
              </a:rPr>
              <a:t>«</a:t>
            </a: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Немає мудріших, ніж народ, учителів: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У нього кожне слово - це перлина,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Це праця, це натхнення, це людина».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1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86A73-AC8E-4B9F-B5CE-901D3E76D8C1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1F4B5-3667-47ED-AE04-E2C54E82388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35E36-9FA6-42C6-AFF2-CEE4756CD311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B600C-35B0-41FD-8D79-C65F881ED1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E6D75-6958-4D42-92F3-0708CD90FB48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A4346-FE0D-46EE-A521-85429E27E47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570F7-A8D0-44C8-A80C-540012157BE5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CB75D-E9A3-4918-9A08-A53AE2D795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D11BB-E97F-40D0-98F3-801C6F09267B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BDDF7-7BB9-4427-B7BF-2CBF61260AD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B8714-2D75-41B1-996F-382E11B29077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6DBF2-5901-441C-9619-8407F21AE97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704DC-FC1C-45E2-8010-9A271B319673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F8C4A-2781-48D2-98C9-2586FE31414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859C0-4BF8-4CD6-99DB-D6851B784BF8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017E-BB73-4DDC-95DF-34CD4F0D616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1DF22-E1F5-41EF-BDB4-B74D8155A6D6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F7729-6DFD-4E62-9B7E-DF69E6B733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762B2-C559-4FD4-99CF-2D5F2FC8FFEF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CF6C3-3416-4016-A754-5A61B17A6D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DCB68-4714-42CB-8D8A-AA2DFB522B6D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B998C-08B9-40E1-B125-C11E1A97B0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Прямоугольник 13"/>
          <p:cNvSpPr/>
          <p:nvPr userDrawn="1"/>
        </p:nvSpPr>
        <p:spPr>
          <a:xfrm>
            <a:off x="2286000" y="2967038"/>
            <a:ext cx="4572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rgbClr val="FF0000"/>
                </a:solidFill>
                <a:latin typeface="+mn-lt"/>
                <a:cs typeface="+mn-cs"/>
              </a:rPr>
              <a:t>«</a:t>
            </a: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Немає мудріших, ніж народ, учителів: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У нього кожне слово - це перлина,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  <a:latin typeface="+mn-lt"/>
                <a:cs typeface="+mn-cs"/>
              </a:rPr>
              <a:t>Це праця, це натхнення, це людина».</a:t>
            </a:r>
            <a:endParaRPr lang="ru-RU" b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1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5F4AB-3173-48D8-BEAD-05BCE1D11157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1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E9684-F90D-4FA3-9024-1B9D7413705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4C034-7FA8-4436-A8D9-42A76A8B38ED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D4F5F-CA7D-4AAF-B637-F59D242D6E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F11C3-0AB4-44BB-8A8F-55F3175C7204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17D96-C7F5-4AA5-9326-0336381324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6C926-7054-43AD-9D70-E830D6C97A19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07071-3282-4552-BA79-7DE652142B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3628F-EA78-4727-A50C-EF24B91DAE63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AEE3C-37BF-475F-AFC2-B5DC7C6F9E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A414A-39AD-46AC-8E78-FA1F2549BE95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AD963-6BB7-469F-AADA-EF0A03FA8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6DC88-7702-4CA2-B06D-21DB9CD28E20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D99F2-6498-42A0-956C-C7757252F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D545D-F9C9-4567-BAC8-0C0747A78047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222B5-2B62-450E-AC8D-D8DC7A20CC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84ABC-FCF3-480B-9536-72B3AD4DC784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F8E7-90EE-4080-93E3-F3193C8E6D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C49F7-91C0-45D2-814E-C47FE97474B1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5255A-2561-4128-B2ED-97EEC7ACC0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A208C-27DD-439A-8A6A-BD29B8570155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83954-E379-403F-983C-35094787A1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4F102-3059-4E35-99FC-F6D142A92D7E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16791-E778-4806-AF21-10CDD94E2E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4EE7F-0EE3-40DB-9A30-EB896AAEE123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055CD-7EB1-4251-BE25-BBF9978E1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CDB0A-C965-485F-9C8A-518CF1C7EF05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C6616-E60A-471B-9C6D-1100930B9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E99049-FEE4-47D2-9346-AE7C2042D75B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A459AB-0F99-453C-8F48-CA9B3E353C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09" r:id="rId2"/>
    <p:sldLayoutId id="2147483742" r:id="rId3"/>
    <p:sldLayoutId id="2147483708" r:id="rId4"/>
    <p:sldLayoutId id="2147483707" r:id="rId5"/>
    <p:sldLayoutId id="2147483706" r:id="rId6"/>
    <p:sldLayoutId id="2147483705" r:id="rId7"/>
    <p:sldLayoutId id="2147483704" r:id="rId8"/>
    <p:sldLayoutId id="2147483743" r:id="rId9"/>
    <p:sldLayoutId id="2147483703" r:id="rId10"/>
    <p:sldLayoutId id="21474837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31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331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135385-6849-47CF-B057-7A9283A5E793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E8130E-2D55-4AFE-A8E5-A08E9620682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332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44" r:id="rId9"/>
    <p:sldLayoutId id="2147483711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5604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5605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D4EB0A-A89A-4293-A480-B48770D31D9A}" type="datetimeFigureOut">
              <a:rPr lang="ru-RU"/>
              <a:pPr>
                <a:defRPr/>
              </a:pPr>
              <a:t>06.01.2015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FBC788-F2C2-43DE-AE0A-D73098E037C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5609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28" r:id="rId2"/>
    <p:sldLayoutId id="2147483727" r:id="rId3"/>
    <p:sldLayoutId id="2147483726" r:id="rId4"/>
    <p:sldLayoutId id="2147483725" r:id="rId5"/>
    <p:sldLayoutId id="2147483724" r:id="rId6"/>
    <p:sldLayoutId id="2147483723" r:id="rId7"/>
    <p:sldLayoutId id="2147483722" r:id="rId8"/>
    <p:sldLayoutId id="2147483745" r:id="rId9"/>
    <p:sldLayoutId id="2147483721" r:id="rId10"/>
    <p:sldLayoutId id="21474837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789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2B7489-F122-4400-8E89-DEBFC76378AC}" type="datetimeFigureOut">
              <a:rPr lang="ru-RU"/>
              <a:pPr>
                <a:defRPr/>
              </a:pPr>
              <a:t>06.01.2015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466700-B357-48EB-BF15-B0CB2039F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39" r:id="rId2"/>
    <p:sldLayoutId id="2147483738" r:id="rId3"/>
    <p:sldLayoutId id="2147483737" r:id="rId4"/>
    <p:sldLayoutId id="2147483736" r:id="rId5"/>
    <p:sldLayoutId id="2147483735" r:id="rId6"/>
    <p:sldLayoutId id="2147483734" r:id="rId7"/>
    <p:sldLayoutId id="2147483733" r:id="rId8"/>
    <p:sldLayoutId id="2147483732" r:id="rId9"/>
    <p:sldLayoutId id="2147483731" r:id="rId10"/>
    <p:sldLayoutId id="21474837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<Relationships xmlns="http://schemas.openxmlformats.org/package/2006/relationships"><Relationship Id="rId2" Target="../media/image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 ?><Relationships xmlns="http://schemas.openxmlformats.org/package/2006/relationships"><Relationship Id="rId3" Target="../media/image4.jpeg" Type="http://schemas.openxmlformats.org/officeDocument/2006/relationships/image"/><Relationship Id="rId2" Target="../media/image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7.xml.rels><?xml version="1.0" encoding="UTF-8" standalone="yes" ?><Relationships xmlns="http://schemas.openxmlformats.org/package/2006/relationships"><Relationship Id="rId3" Target="../media/image6.jpeg" Type="http://schemas.openxmlformats.org/officeDocument/2006/relationships/image"/><Relationship Id="rId2" Target="../media/image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<Relationships xmlns="http://schemas.openxmlformats.org/package/2006/relationships"><Relationship Id="rId3" Target="../media/image4.jpeg" Type="http://schemas.openxmlformats.org/officeDocument/2006/relationships/image"/><Relationship Id="rId2" Target="../media/image8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0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media/image9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2.jpeg" Type="http://schemas.openxmlformats.org/officeDocument/2006/relationships/image"/><Relationship Id="rId4" Target="../media/image11.jpe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3" Target="../media/image15.jpeg" Type="http://schemas.openxmlformats.org/officeDocument/2006/relationships/image"/><Relationship Id="rId2" Target="../media/image14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 ?><Relationships xmlns="http://schemas.openxmlformats.org/package/2006/relationships"><Relationship Id="rId2" Target="../media/image6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7.xml.rels><?xml version="1.0" encoding="UTF-8" standalone="yes" ?><Relationships xmlns="http://schemas.openxmlformats.org/package/2006/relationships"><Relationship Id="rId3" Target="../media/image23.jpeg" Type="http://schemas.openxmlformats.org/officeDocument/2006/relationships/image"/><Relationship Id="rId2" Target="../media/image22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24.jpe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2" Target="../media/image2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9.xml.rels><?xml version="1.0" encoding="UTF-8" standalone="yes" ?><Relationships xmlns="http://schemas.openxmlformats.org/package/2006/relationships"><Relationship Id="rId2" Target="../media/image26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0.xml.rels><?xml version="1.0" encoding="UTF-8" standalone="yes" ?><Relationships xmlns="http://schemas.openxmlformats.org/package/2006/relationships"><Relationship Id="rId2" Target="../media/image27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>
              <a:lnSpc>
                <a:spcPct val="90000"/>
              </a:lnSpc>
            </a:pPr>
            <a:endParaRPr lang="uk-UA" b="1" smtClean="0">
              <a:solidFill>
                <a:srgbClr val="FFFF00"/>
              </a:solidFill>
              <a:latin typeface="Arial" charset="0"/>
            </a:endParaRPr>
          </a:p>
          <a:p>
            <a:pPr marR="0" eaLnBrk="1" hangingPunct="1">
              <a:lnSpc>
                <a:spcPct val="90000"/>
              </a:lnSpc>
            </a:pPr>
            <a:r>
              <a:rPr lang="uk-UA" b="1" smtClean="0">
                <a:solidFill>
                  <a:srgbClr val="FFFF00"/>
                </a:solidFill>
              </a:rPr>
              <a:t>Анциферова Т.А. Класний керівник Сиротинської ЗОШ 1-2 ступенів Троїцького району Луганської області</a:t>
            </a:r>
            <a:endParaRPr lang="ru-RU" b="1" smtClean="0">
              <a:solidFill>
                <a:srgbClr val="FFFF00"/>
              </a:solidFill>
            </a:endParaRPr>
          </a:p>
        </p:txBody>
      </p:sp>
      <p:sp>
        <p:nvSpPr>
          <p:cNvPr id="52226" name="Rectangle 5"/>
          <p:cNvSpPr>
            <a:spLocks noChangeArrowheads="1"/>
          </p:cNvSpPr>
          <p:nvPr/>
        </p:nvSpPr>
        <p:spPr bwMode="auto">
          <a:xfrm>
            <a:off x="4211638" y="3284538"/>
            <a:ext cx="28971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Відроджуємо напівзабуте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 </a:t>
            </a:r>
          </a:p>
        </p:txBody>
      </p:sp>
      <p:sp>
        <p:nvSpPr>
          <p:cNvPr id="532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uk-UA" sz="3600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3000" smtClean="0">
                <a:solidFill>
                  <a:srgbClr val="FF0000"/>
                </a:solidFill>
              </a:rPr>
              <a:t>Діти , сьогодні ми поговоримо з вами про етнопедагогіку ,її роль у виховному процесі. Але спочатку нам треба з'ясувати значення цього слова. Робота з тлумачним словником .</a:t>
            </a:r>
            <a:r>
              <a:rPr lang="uk-UA" sz="3000" smtClean="0"/>
              <a:t> </a:t>
            </a:r>
            <a:r>
              <a:rPr lang="uk-UA" sz="3000" smtClean="0">
                <a:solidFill>
                  <a:srgbClr val="0070C0"/>
                </a:solidFill>
              </a:rPr>
              <a:t>Етнопедагогіка - це наука про народний досвід виховання і навчання підростаючих поколінь, виховну мудрість певної етнічної спільності людей.</a:t>
            </a:r>
            <a:endParaRPr lang="ru-RU" sz="3000" b="1" smtClean="0">
              <a:solidFill>
                <a:srgbClr val="0070C0"/>
              </a:solidFill>
            </a:endParaRPr>
          </a:p>
        </p:txBody>
      </p:sp>
      <p:pic>
        <p:nvPicPr>
          <p:cNvPr id="532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908050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 smtClean="0"/>
              <a:t> </a:t>
            </a:r>
            <a:r>
              <a:rPr lang="uk-UA" sz="5400" dirty="0" smtClean="0"/>
              <a:t>Давайте пригадаємо правила поведінки в музеї.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42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uk-UA" sz="3600" smtClean="0"/>
              <a:t> </a:t>
            </a:r>
            <a:r>
              <a:rPr lang="uk-UA" sz="2400" b="1" smtClean="0">
                <a:solidFill>
                  <a:srgbClr val="FF0000"/>
                </a:solidFill>
              </a:rPr>
              <a:t>1.По залах музею або виставки слід пересуватися безшумно. </a:t>
            </a:r>
            <a:endParaRPr lang="ru-RU" sz="24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2400" b="1" smtClean="0">
                <a:solidFill>
                  <a:srgbClr val="FF0000"/>
                </a:solidFill>
              </a:rPr>
              <a:t> 2.Не можна  голосно розмовляти чи кричати, підкликаючи знайомого чи друга .   </a:t>
            </a:r>
            <a:endParaRPr lang="ru-RU" sz="24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2400" b="1" smtClean="0">
                <a:solidFill>
                  <a:srgbClr val="FF0000"/>
                </a:solidFill>
              </a:rPr>
              <a:t> 3. Не можна  брати експонати руками. </a:t>
            </a:r>
            <a:endParaRPr lang="ru-RU" sz="24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2400" b="1" smtClean="0">
                <a:solidFill>
                  <a:srgbClr val="FF0000"/>
                </a:solidFill>
              </a:rPr>
              <a:t> 4.При пересуванні по залі, намагайтеся не заважати оточуючим. </a:t>
            </a:r>
            <a:endParaRPr lang="ru-RU" sz="24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2400" b="1" smtClean="0">
                <a:solidFill>
                  <a:srgbClr val="FF0000"/>
                </a:solidFill>
              </a:rPr>
              <a:t> 5.Не бажано розмовляти по мобільному телефону чи приймати  виклики   знайомих.</a:t>
            </a:r>
            <a:endParaRPr lang="ru-RU" sz="24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 Початок екскурсії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sz="3600" dirty="0" smtClean="0">
                <a:solidFill>
                  <a:srgbClr val="FF0000"/>
                </a:solidFill>
              </a:rPr>
              <a:t> Розпочнемо нашу екскурсію з портрета  М.Т.Рильського та його висловлювання  про народну мудрість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3600" dirty="0" err="1" smtClean="0"/>
              <a:t>Учитель.Мотивація.Наші</a:t>
            </a:r>
            <a:r>
              <a:rPr lang="ru-RU" sz="3600" dirty="0" smtClean="0"/>
              <a:t> </a:t>
            </a:r>
            <a:r>
              <a:rPr lang="ru-RU" sz="3600" dirty="0" err="1" smtClean="0"/>
              <a:t>діди</a:t>
            </a:r>
            <a:r>
              <a:rPr lang="ru-RU" sz="3600" dirty="0" smtClean="0"/>
              <a:t> </a:t>
            </a:r>
            <a:r>
              <a:rPr lang="ru-RU" sz="3600" dirty="0" err="1" smtClean="0"/>
              <a:t>і</a:t>
            </a:r>
            <a:r>
              <a:rPr lang="ru-RU" sz="3600" dirty="0" smtClean="0"/>
              <a:t> </a:t>
            </a:r>
            <a:r>
              <a:rPr lang="ru-RU" sz="3600" dirty="0" err="1" smtClean="0"/>
              <a:t>прадіди</a:t>
            </a:r>
            <a:r>
              <a:rPr lang="ru-RU" sz="3600" dirty="0" smtClean="0"/>
              <a:t> несли через </a:t>
            </a:r>
            <a:r>
              <a:rPr lang="ru-RU" sz="3600" dirty="0" err="1" smtClean="0"/>
              <a:t>століття</a:t>
            </a:r>
            <a:r>
              <a:rPr lang="ru-RU" sz="3600" dirty="0" smtClean="0"/>
              <a:t> </a:t>
            </a:r>
            <a:r>
              <a:rPr lang="ru-RU" sz="3600" dirty="0" err="1" smtClean="0"/>
              <a:t>свої</a:t>
            </a:r>
            <a:r>
              <a:rPr lang="ru-RU" sz="3600" dirty="0" smtClean="0"/>
              <a:t> </a:t>
            </a:r>
            <a:r>
              <a:rPr lang="ru-RU" sz="3600" dirty="0" err="1" smtClean="0"/>
              <a:t>вміння</a:t>
            </a:r>
            <a:r>
              <a:rPr lang="ru-RU" sz="3600" dirty="0" smtClean="0"/>
              <a:t> </a:t>
            </a:r>
            <a:r>
              <a:rPr lang="ru-RU" sz="3600" dirty="0" err="1" smtClean="0"/>
              <a:t>і</a:t>
            </a:r>
            <a:r>
              <a:rPr lang="ru-RU" sz="3600" dirty="0" smtClean="0"/>
              <a:t> передали </a:t>
            </a:r>
            <a:r>
              <a:rPr lang="ru-RU" sz="3600" dirty="0" err="1" smtClean="0"/>
              <a:t>їх</a:t>
            </a:r>
            <a:r>
              <a:rPr lang="ru-RU" sz="3600" dirty="0" smtClean="0"/>
              <a:t> нам. Наше ж </a:t>
            </a:r>
            <a:r>
              <a:rPr lang="ru-RU" sz="3600" dirty="0" err="1" smtClean="0"/>
              <a:t>завдання</a:t>
            </a:r>
            <a:r>
              <a:rPr lang="ru-RU" sz="3600" dirty="0" smtClean="0"/>
              <a:t> </a:t>
            </a:r>
            <a:r>
              <a:rPr lang="ru-RU" sz="3600" dirty="0" err="1" smtClean="0"/>
              <a:t>полягає</a:t>
            </a:r>
            <a:r>
              <a:rPr lang="ru-RU" sz="3600" dirty="0" smtClean="0"/>
              <a:t> в тому, </a:t>
            </a:r>
            <a:r>
              <a:rPr lang="ru-RU" sz="3600" dirty="0" err="1" smtClean="0"/>
              <a:t>щоб</a:t>
            </a:r>
            <a:r>
              <a:rPr lang="ru-RU" sz="3600" dirty="0" smtClean="0"/>
              <a:t> не </a:t>
            </a:r>
            <a:r>
              <a:rPr lang="ru-RU" sz="3600" dirty="0" err="1" smtClean="0"/>
              <a:t>згубити</a:t>
            </a:r>
            <a:r>
              <a:rPr lang="ru-RU" sz="3600" dirty="0" smtClean="0"/>
              <a:t> те, </a:t>
            </a:r>
            <a:r>
              <a:rPr lang="ru-RU" sz="3600" dirty="0" err="1" smtClean="0"/>
              <a:t>що</a:t>
            </a:r>
            <a:r>
              <a:rPr lang="ru-RU" sz="3600" dirty="0" smtClean="0"/>
              <a:t> </a:t>
            </a:r>
            <a:r>
              <a:rPr lang="ru-RU" sz="3600" dirty="0" err="1" smtClean="0"/>
              <a:t>лишилося</a:t>
            </a:r>
            <a:r>
              <a:rPr lang="ru-RU" sz="3600" dirty="0" smtClean="0"/>
              <a:t> нам у </a:t>
            </a:r>
            <a:r>
              <a:rPr lang="ru-RU" sz="3600" dirty="0" err="1" smtClean="0"/>
              <a:t>спадок</a:t>
            </a:r>
            <a:r>
              <a:rPr lang="ru-RU" sz="3600" dirty="0" smtClean="0"/>
              <a:t> </a:t>
            </a:r>
            <a:r>
              <a:rPr lang="ru-RU" sz="3600" dirty="0" err="1" smtClean="0"/>
              <a:t>і</a:t>
            </a:r>
            <a:r>
              <a:rPr lang="ru-RU" sz="3600" dirty="0" smtClean="0"/>
              <a:t> </a:t>
            </a:r>
            <a:r>
              <a:rPr lang="ru-RU" sz="3600" dirty="0" err="1" smtClean="0"/>
              <a:t>передати</a:t>
            </a:r>
            <a:r>
              <a:rPr lang="ru-RU" sz="3600" dirty="0" smtClean="0"/>
              <a:t> </a:t>
            </a:r>
            <a:r>
              <a:rPr lang="ru-RU" sz="3600" dirty="0" err="1" smtClean="0"/>
              <a:t>всі</a:t>
            </a:r>
            <a:r>
              <a:rPr lang="ru-RU" sz="3600" dirty="0" smtClean="0"/>
              <a:t> </a:t>
            </a:r>
            <a:r>
              <a:rPr lang="ru-RU" sz="3600" dirty="0" err="1" smtClean="0"/>
              <a:t>надбання</a:t>
            </a:r>
            <a:r>
              <a:rPr lang="ru-RU" sz="3600" dirty="0" smtClean="0"/>
              <a:t> </a:t>
            </a:r>
            <a:r>
              <a:rPr lang="ru-RU" sz="3600" dirty="0" err="1" smtClean="0"/>
              <a:t>підростаючому</a:t>
            </a:r>
            <a:r>
              <a:rPr lang="ru-RU" sz="3600" dirty="0" smtClean="0"/>
              <a:t> </a:t>
            </a:r>
            <a:r>
              <a:rPr lang="ru-RU" sz="3600" dirty="0" err="1" smtClean="0"/>
              <a:t>поколінню</a:t>
            </a:r>
            <a:r>
              <a:rPr lang="ru-RU" sz="3600" dirty="0" smtClean="0"/>
              <a:t>. </a:t>
            </a: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М.Т.Рильський.</a:t>
            </a:r>
          </a:p>
        </p:txBody>
      </p:sp>
      <p:sp>
        <p:nvSpPr>
          <p:cNvPr id="5734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smtClean="0">
                <a:solidFill>
                  <a:srgbClr val="FF0000"/>
                </a:solidFill>
              </a:rPr>
              <a:t>«</a:t>
            </a:r>
            <a:r>
              <a:rPr lang="uk-UA" sz="3600" b="1" smtClean="0">
                <a:solidFill>
                  <a:srgbClr val="FF0000"/>
                </a:solidFill>
              </a:rPr>
              <a:t>Немає мудріших, ніж народ, учителів:</a:t>
            </a:r>
            <a:endParaRPr lang="ru-RU" sz="36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3600" b="1" smtClean="0">
                <a:solidFill>
                  <a:srgbClr val="FF0000"/>
                </a:solidFill>
              </a:rPr>
              <a:t>У нього кожне слово - це перлина,</a:t>
            </a:r>
            <a:endParaRPr lang="ru-RU" sz="3600" b="1" smtClean="0">
              <a:solidFill>
                <a:srgbClr val="FF0000"/>
              </a:solidFill>
            </a:endParaRPr>
          </a:p>
          <a:p>
            <a:pPr eaLnBrk="1" hangingPunct="1"/>
            <a:r>
              <a:rPr lang="uk-UA" sz="3600" b="1" smtClean="0">
                <a:solidFill>
                  <a:srgbClr val="FF0000"/>
                </a:solidFill>
              </a:rPr>
              <a:t>Це праця, це натхнення, це людина».</a:t>
            </a:r>
            <a:endParaRPr lang="ru-RU" sz="36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</a:t>
            </a:r>
            <a:r>
              <a:rPr lang="ru-RU" dirty="0" err="1" smtClean="0"/>
              <a:t>Вітрина</a:t>
            </a:r>
            <a:r>
              <a:rPr lang="ru-RU" dirty="0" smtClean="0"/>
              <a:t> « </a:t>
            </a:r>
            <a:r>
              <a:rPr lang="ru-RU" dirty="0" err="1" smtClean="0"/>
              <a:t>Ще</a:t>
            </a:r>
            <a:r>
              <a:rPr lang="ru-RU" dirty="0" smtClean="0"/>
              <a:t> не </a:t>
            </a:r>
            <a:r>
              <a:rPr lang="ru-RU" dirty="0" err="1" smtClean="0"/>
              <a:t>вмерли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….»</a:t>
            </a:r>
            <a:endParaRPr lang="ru-RU" dirty="0"/>
          </a:p>
        </p:txBody>
      </p:sp>
      <p:pic>
        <p:nvPicPr>
          <p:cNvPr id="1027" name="Picture 3" descr="C:\Users\Валерий\Pictures\MP Navigator EX\2014_05_31\IMG_0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576" y="2348880"/>
            <a:ext cx="5547360" cy="3779520"/>
          </a:xfrm>
          <a:prstGeom prst="snip2DiagRect">
            <a:avLst/>
          </a:prstGeom>
        </p:spPr>
      </p:pic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2492375"/>
            <a:ext cx="241141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 Ці  стенди виготовлені учнями на уроках праці.</a:t>
            </a:r>
            <a:endParaRPr lang="ru-RU" dirty="0"/>
          </a:p>
        </p:txBody>
      </p:sp>
      <p:pic>
        <p:nvPicPr>
          <p:cNvPr id="2052" name="Picture 4" descr="C:\Users\Валерий\Pictures\MP Navigator EX\2014_06_01\IMG_0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7704" y="1772816"/>
            <a:ext cx="5571744" cy="3511296"/>
          </a:xfrm>
          <a:prstGeom prst="snip2DiagRect">
            <a:avLst/>
          </a:prstGeom>
        </p:spPr>
      </p:pic>
      <p:pic>
        <p:nvPicPr>
          <p:cNvPr id="593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5300663"/>
            <a:ext cx="30099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Вітрина “ В ім*я дитини”</a:t>
            </a:r>
            <a:endParaRPr lang="ru-RU" smtClean="0"/>
          </a:p>
        </p:txBody>
      </p:sp>
      <p:pic>
        <p:nvPicPr>
          <p:cNvPr id="1026" name="Picture 2" descr="C:\Users\Валерий\Pictures\MP Navigator EX\2014_06_01\IMG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10800000">
            <a:off x="762000" y="2325465"/>
            <a:ext cx="7620000" cy="3608832"/>
          </a:xfrm>
          <a:prstGeom prst="snip2Diag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 Тут ви можете дізнатися багато чого цікавого   </a:t>
            </a:r>
            <a:endParaRPr lang="ru-RU" dirty="0"/>
          </a:p>
        </p:txBody>
      </p:sp>
      <p:pic>
        <p:nvPicPr>
          <p:cNvPr id="3074" name="Picture 2" descr="C:\Users\Валерий\Pictures\MP Navigator EX\2014_06_01\IMG_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75856" y="2204864"/>
            <a:ext cx="5583936" cy="3535680"/>
          </a:xfrm>
          <a:prstGeom prst="snip2DiagRect">
            <a:avLst/>
          </a:prstGeom>
        </p:spPr>
      </p:pic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492375"/>
            <a:ext cx="2808287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 Тут ви можете дізнатися багато чого цікавого   </a:t>
            </a:r>
            <a:endParaRPr lang="ru-RU" dirty="0"/>
          </a:p>
        </p:txBody>
      </p:sp>
      <p:pic>
        <p:nvPicPr>
          <p:cNvPr id="62466" name="Рисунок 3" descr="F:\SDC13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3429000"/>
            <a:ext cx="4157662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1916113"/>
            <a:ext cx="3675062" cy="2757487"/>
          </a:xfrm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4941888"/>
            <a:ext cx="29718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063" y="1052513"/>
            <a:ext cx="210502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 smtClean="0"/>
              <a:t>  Вітрина “  Хустка - улюблена прикраса </a:t>
            </a:r>
            <a:r>
              <a:rPr lang="uk-UA" dirty="0" err="1" smtClean="0"/>
              <a:t>жінки”</a:t>
            </a:r>
            <a:endParaRPr lang="ru-RU" dirty="0"/>
          </a:p>
        </p:txBody>
      </p:sp>
      <p:pic>
        <p:nvPicPr>
          <p:cNvPr id="63490" name="Picture 2" descr="C:\Users\Валерий\Pictures\MP Navigator EX\2014_06_15\IMG_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58963" y="2374900"/>
            <a:ext cx="5426075" cy="3509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Вист</a:t>
            </a:r>
            <a:r>
              <a:rPr lang="uk-UA" dirty="0" smtClean="0"/>
              <a:t>у</a:t>
            </a:r>
            <a:r>
              <a:rPr lang="ru-RU" dirty="0" err="1" smtClean="0"/>
              <a:t>п</a:t>
            </a:r>
            <a:r>
              <a:rPr lang="ru-RU" dirty="0" smtClean="0"/>
              <a:t> фольклорно</a:t>
            </a:r>
            <a:r>
              <a:rPr lang="uk-UA" dirty="0" smtClean="0"/>
              <a:t>ї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uk-UA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989138"/>
            <a:ext cx="5819775" cy="436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87450" y="1628775"/>
            <a:ext cx="1504950" cy="1238250"/>
          </a:xfrm>
          <a:noFill/>
        </p:spPr>
      </p:pic>
      <p:pic>
        <p:nvPicPr>
          <p:cNvPr id="6451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916113"/>
            <a:ext cx="1019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1916113"/>
            <a:ext cx="1019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бажаєте</a:t>
            </a:r>
            <a:r>
              <a:rPr lang="ru-RU" dirty="0" smtClean="0"/>
              <a:t> </a:t>
            </a:r>
            <a:r>
              <a:rPr lang="ru-RU" dirty="0" err="1" smtClean="0"/>
              <a:t>навчитися</a:t>
            </a:r>
            <a:r>
              <a:rPr lang="ru-RU" dirty="0" smtClean="0"/>
              <a:t> </a:t>
            </a:r>
            <a:r>
              <a:rPr lang="ru-RU" dirty="0" err="1" smtClean="0"/>
              <a:t>народним</a:t>
            </a:r>
            <a:r>
              <a:rPr lang="ru-RU" dirty="0" smtClean="0"/>
              <a:t> </a:t>
            </a:r>
            <a:r>
              <a:rPr lang="ru-RU" dirty="0" err="1" smtClean="0"/>
              <a:t>іграм</a:t>
            </a:r>
            <a:r>
              <a:rPr lang="ru-RU" dirty="0" smtClean="0"/>
              <a:t> ,</a:t>
            </a:r>
            <a:r>
              <a:rPr lang="ru-RU" dirty="0" err="1" smtClean="0"/>
              <a:t>заходьте</a:t>
            </a:r>
            <a:r>
              <a:rPr lang="ru-RU" dirty="0" smtClean="0"/>
              <a:t> до нас!</a:t>
            </a:r>
            <a:endParaRPr lang="ru-RU" dirty="0"/>
          </a:p>
        </p:txBody>
      </p:sp>
      <p:pic>
        <p:nvPicPr>
          <p:cNvPr id="655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916113"/>
            <a:ext cx="5851525" cy="4389437"/>
          </a:xfrm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916113"/>
            <a:ext cx="1019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060575"/>
            <a:ext cx="1019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1989138"/>
            <a:ext cx="10191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</a:t>
            </a:r>
            <a:r>
              <a:rPr lang="ru-RU" sz="3600" dirty="0" smtClean="0"/>
              <a:t>Догляд за </a:t>
            </a:r>
            <a:r>
              <a:rPr lang="ru-RU" sz="3600" dirty="0" err="1" smtClean="0"/>
              <a:t>рослинами</a:t>
            </a:r>
            <a:r>
              <a:rPr lang="ru-RU" sz="3600" dirty="0" smtClean="0"/>
              <a:t> –символами на </a:t>
            </a:r>
            <a:r>
              <a:rPr lang="ru-RU" sz="3600" dirty="0" err="1" smtClean="0"/>
              <a:t>пришкільній</a:t>
            </a:r>
            <a:r>
              <a:rPr lang="ru-RU" sz="3600" dirty="0" smtClean="0"/>
              <a:t> </a:t>
            </a:r>
            <a:r>
              <a:rPr lang="ru-RU" sz="3600" dirty="0" err="1" smtClean="0"/>
              <a:t>ділянці</a:t>
            </a:r>
            <a:r>
              <a:rPr lang="ru-RU" sz="3600" dirty="0" smtClean="0"/>
              <a:t> .</a:t>
            </a:r>
            <a:endParaRPr lang="ru-RU" sz="3600" dirty="0"/>
          </a:p>
        </p:txBody>
      </p:sp>
      <p:pic>
        <p:nvPicPr>
          <p:cNvPr id="665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19662718">
            <a:off x="214313" y="2925763"/>
            <a:ext cx="3790950" cy="2844800"/>
          </a:xfrm>
        </p:spPr>
      </p:pic>
      <p:pic>
        <p:nvPicPr>
          <p:cNvPr id="6656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71261">
            <a:off x="4919663" y="2679700"/>
            <a:ext cx="3790950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2060575"/>
            <a:ext cx="16573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4941888"/>
            <a:ext cx="15144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</a:t>
            </a:r>
            <a:r>
              <a:rPr lang="ru-RU" dirty="0" err="1" smtClean="0"/>
              <a:t>Чудодійною</a:t>
            </a:r>
            <a:r>
              <a:rPr lang="ru-RU" dirty="0" smtClean="0"/>
              <a:t> </a:t>
            </a:r>
            <a:r>
              <a:rPr lang="ru-RU" dirty="0" err="1" smtClean="0"/>
              <a:t>рослиною-оберегом</a:t>
            </a:r>
            <a:r>
              <a:rPr lang="ru-RU" dirty="0" smtClean="0"/>
              <a:t> </a:t>
            </a:r>
            <a:r>
              <a:rPr lang="ru-RU" dirty="0" err="1" smtClean="0"/>
              <a:t>вважався</a:t>
            </a:r>
            <a:r>
              <a:rPr lang="ru-RU" dirty="0" smtClean="0"/>
              <a:t>  в </a:t>
            </a:r>
            <a:r>
              <a:rPr lang="ru-RU" dirty="0" err="1" smtClean="0"/>
              <a:t>народі</a:t>
            </a:r>
            <a:r>
              <a:rPr lang="ru-RU" dirty="0" smtClean="0"/>
              <a:t>  мак   </a:t>
            </a:r>
            <a:endParaRPr lang="ru-RU" dirty="0"/>
          </a:p>
        </p:txBody>
      </p:sp>
      <p:pic>
        <p:nvPicPr>
          <p:cNvPr id="675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46238" y="1935163"/>
            <a:ext cx="5851525" cy="43894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 </a:t>
            </a:r>
            <a:r>
              <a:rPr lang="ru-RU" dirty="0" err="1" smtClean="0"/>
              <a:t>Використовуються</a:t>
            </a:r>
            <a:r>
              <a:rPr lang="ru-RU" dirty="0" smtClean="0"/>
              <a:t> </a:t>
            </a:r>
            <a:r>
              <a:rPr lang="ru-RU" dirty="0" err="1" smtClean="0"/>
              <a:t>такі</a:t>
            </a:r>
            <a:r>
              <a:rPr lang="ru-RU" dirty="0" smtClean="0"/>
              <a:t> </a:t>
            </a:r>
            <a:r>
              <a:rPr lang="ru-RU" dirty="0" err="1" smtClean="0"/>
              <a:t>форми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/>
              <a:t>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3200" b="1" dirty="0" smtClean="0">
                <a:solidFill>
                  <a:srgbClr val="0070C0"/>
                </a:solidFill>
              </a:rPr>
              <a:t>- </a:t>
            </a:r>
            <a:r>
              <a:rPr lang="ru-RU" sz="5000" b="1" dirty="0" err="1" smtClean="0">
                <a:solidFill>
                  <a:srgbClr val="0070C0"/>
                </a:solidFill>
              </a:rPr>
              <a:t>Екскурсії</a:t>
            </a:r>
            <a:r>
              <a:rPr lang="ru-RU" sz="5000" b="1" dirty="0" smtClean="0">
                <a:solidFill>
                  <a:srgbClr val="0070C0"/>
                </a:solidFill>
              </a:rPr>
              <a:t>, походи по </a:t>
            </a:r>
            <a:r>
              <a:rPr lang="ru-RU" sz="5000" b="1" dirty="0" err="1" smtClean="0">
                <a:solidFill>
                  <a:srgbClr val="0070C0"/>
                </a:solidFill>
              </a:rPr>
              <a:t>рідному</a:t>
            </a:r>
            <a:r>
              <a:rPr lang="ru-RU" sz="5000" b="1" dirty="0" smtClean="0">
                <a:solidFill>
                  <a:srgbClr val="0070C0"/>
                </a:solidFill>
              </a:rPr>
              <a:t> краю.   </a:t>
            </a:r>
            <a:r>
              <a:rPr lang="ru-RU" sz="5000" b="1" dirty="0" err="1" smtClean="0">
                <a:solidFill>
                  <a:srgbClr val="0070C0"/>
                </a:solidFill>
              </a:rPr>
              <a:t>Збір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творів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народної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творчості</a:t>
            </a:r>
            <a:r>
              <a:rPr lang="ru-RU" sz="5000" b="1" dirty="0" smtClean="0">
                <a:solidFill>
                  <a:srgbClr val="0070C0"/>
                </a:solidFill>
              </a:rPr>
              <a:t> 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- </a:t>
            </a:r>
            <a:r>
              <a:rPr lang="ru-RU" sz="5000" b="1" dirty="0" err="1" smtClean="0">
                <a:solidFill>
                  <a:srgbClr val="0070C0"/>
                </a:solidFill>
              </a:rPr>
              <a:t>Пошукова</a:t>
            </a:r>
            <a:r>
              <a:rPr lang="ru-RU" sz="5000" b="1" dirty="0" smtClean="0">
                <a:solidFill>
                  <a:srgbClr val="0070C0"/>
                </a:solidFill>
              </a:rPr>
              <a:t> робота </a:t>
            </a:r>
            <a:r>
              <a:rPr lang="ru-RU" sz="5000" b="1" dirty="0" err="1" smtClean="0">
                <a:solidFill>
                  <a:srgbClr val="0070C0"/>
                </a:solidFill>
              </a:rPr>
              <a:t>з</a:t>
            </a:r>
            <a:r>
              <a:rPr lang="ru-RU" sz="5000" b="1" dirty="0" smtClean="0">
                <a:solidFill>
                  <a:srgbClr val="0070C0"/>
                </a:solidFill>
              </a:rPr>
              <a:t> батьками </a:t>
            </a:r>
            <a:r>
              <a:rPr lang="ru-RU" sz="5000" b="1" dirty="0" err="1" smtClean="0">
                <a:solidFill>
                  <a:srgbClr val="0070C0"/>
                </a:solidFill>
              </a:rPr>
              <a:t>щодо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складання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родоводу</a:t>
            </a:r>
            <a:r>
              <a:rPr lang="ru-RU" sz="5000" b="1" dirty="0" smtClean="0">
                <a:solidFill>
                  <a:srgbClr val="0070C0"/>
                </a:solidFill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- Робота по </a:t>
            </a:r>
            <a:r>
              <a:rPr lang="ru-RU" sz="5000" b="1" dirty="0" err="1" smtClean="0">
                <a:solidFill>
                  <a:srgbClr val="0070C0"/>
                </a:solidFill>
              </a:rPr>
              <a:t>збору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інформації</a:t>
            </a:r>
            <a:r>
              <a:rPr lang="ru-RU" sz="5000" b="1" dirty="0" smtClean="0">
                <a:solidFill>
                  <a:srgbClr val="0070C0"/>
                </a:solidFill>
              </a:rPr>
              <a:t> та </a:t>
            </a:r>
            <a:r>
              <a:rPr lang="ru-RU" sz="5000" b="1" dirty="0" err="1" smtClean="0">
                <a:solidFill>
                  <a:srgbClr val="0070C0"/>
                </a:solidFill>
              </a:rPr>
              <a:t>документальних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матеріалів</a:t>
            </a:r>
            <a:r>
              <a:rPr lang="ru-RU" sz="5000" b="1" dirty="0" smtClean="0">
                <a:solidFill>
                  <a:srgbClr val="0070C0"/>
                </a:solidFill>
              </a:rPr>
              <a:t> про </a:t>
            </a:r>
            <a:r>
              <a:rPr lang="ru-RU" sz="5000" b="1" dirty="0" err="1" smtClean="0">
                <a:solidFill>
                  <a:srgbClr val="0070C0"/>
                </a:solidFill>
              </a:rPr>
              <a:t>учасників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Великої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Вітчизняної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війни</a:t>
            </a:r>
            <a:r>
              <a:rPr lang="ru-RU" sz="5000" b="1" dirty="0" smtClean="0">
                <a:solidFill>
                  <a:srgbClr val="0070C0"/>
                </a:solidFill>
              </a:rPr>
              <a:t>, </a:t>
            </a:r>
            <a:r>
              <a:rPr lang="ru-RU" sz="5000" b="1" dirty="0" err="1" smtClean="0">
                <a:solidFill>
                  <a:srgbClr val="0070C0"/>
                </a:solidFill>
              </a:rPr>
              <a:t>тилу</a:t>
            </a:r>
            <a:r>
              <a:rPr lang="ru-RU" sz="5000" b="1" dirty="0" smtClean="0">
                <a:solidFill>
                  <a:srgbClr val="0070C0"/>
                </a:solidFill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- </a:t>
            </a:r>
            <a:r>
              <a:rPr lang="ru-RU" sz="5000" b="1" dirty="0" err="1" smtClean="0">
                <a:solidFill>
                  <a:srgbClr val="0070C0"/>
                </a:solidFill>
              </a:rPr>
              <a:t>Вивчення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історії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школи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і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освіти</a:t>
            </a:r>
            <a:r>
              <a:rPr lang="ru-RU" sz="5000" b="1" dirty="0" smtClean="0">
                <a:solidFill>
                  <a:srgbClr val="0070C0"/>
                </a:solidFill>
              </a:rPr>
              <a:t> в </a:t>
            </a:r>
            <a:r>
              <a:rPr lang="ru-RU" sz="5000" b="1" dirty="0" err="1" smtClean="0">
                <a:solidFill>
                  <a:srgbClr val="0070C0"/>
                </a:solidFill>
              </a:rPr>
              <a:t>селі</a:t>
            </a:r>
            <a:r>
              <a:rPr lang="ru-RU" sz="5000" b="1" dirty="0" smtClean="0">
                <a:solidFill>
                  <a:srgbClr val="0070C0"/>
                </a:solidFill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- </a:t>
            </a:r>
            <a:r>
              <a:rPr lang="ru-RU" sz="5000" b="1" dirty="0" err="1" smtClean="0">
                <a:solidFill>
                  <a:srgbClr val="0070C0"/>
                </a:solidFill>
              </a:rPr>
              <a:t>Збір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матеріалів</a:t>
            </a:r>
            <a:r>
              <a:rPr lang="ru-RU" sz="5000" b="1" dirty="0" smtClean="0">
                <a:solidFill>
                  <a:srgbClr val="0070C0"/>
                </a:solidFill>
              </a:rPr>
              <a:t> для </a:t>
            </a:r>
            <a:r>
              <a:rPr lang="ru-RU" sz="5000" b="1" dirty="0" err="1" smtClean="0">
                <a:solidFill>
                  <a:srgbClr val="0070C0"/>
                </a:solidFill>
              </a:rPr>
              <a:t>шкільного</a:t>
            </a:r>
            <a:r>
              <a:rPr lang="ru-RU" sz="5000" b="1" dirty="0" smtClean="0">
                <a:solidFill>
                  <a:srgbClr val="0070C0"/>
                </a:solidFill>
              </a:rPr>
              <a:t>  музею  </a:t>
            </a:r>
            <a:r>
              <a:rPr lang="ru-RU" sz="5000" b="1" dirty="0" err="1" smtClean="0">
                <a:solidFill>
                  <a:srgbClr val="0070C0"/>
                </a:solidFill>
              </a:rPr>
              <a:t>хліба</a:t>
            </a: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5000" b="1" dirty="0" smtClean="0">
              <a:solidFill>
                <a:srgbClr val="0070C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- </a:t>
            </a:r>
            <a:r>
              <a:rPr lang="ru-RU" sz="5000" b="1" dirty="0" err="1" smtClean="0">
                <a:solidFill>
                  <a:srgbClr val="0070C0"/>
                </a:solidFill>
              </a:rPr>
              <a:t>Вікторини</a:t>
            </a:r>
            <a:r>
              <a:rPr lang="ru-RU" sz="5000" b="1" dirty="0" smtClean="0">
                <a:solidFill>
                  <a:srgbClr val="0070C0"/>
                </a:solidFill>
              </a:rPr>
              <a:t>, </a:t>
            </a:r>
            <a:r>
              <a:rPr lang="ru-RU" sz="5000" b="1" dirty="0" err="1" smtClean="0">
                <a:solidFill>
                  <a:srgbClr val="0070C0"/>
                </a:solidFill>
              </a:rPr>
              <a:t>конкурси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знавців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народних</a:t>
            </a: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ru-RU" sz="5000" b="1" dirty="0" err="1" smtClean="0">
                <a:solidFill>
                  <a:srgbClr val="0070C0"/>
                </a:solidFill>
              </a:rPr>
              <a:t>традицій</a:t>
            </a:r>
            <a:r>
              <a:rPr lang="ru-RU" sz="5000" b="1" dirty="0" smtClean="0">
                <a:solidFill>
                  <a:srgbClr val="0070C0"/>
                </a:solidFill>
              </a:rPr>
              <a:t> та </a:t>
            </a:r>
            <a:r>
              <a:rPr lang="ru-RU" sz="5000" b="1" dirty="0" err="1" smtClean="0">
                <a:solidFill>
                  <a:srgbClr val="0070C0"/>
                </a:solidFill>
              </a:rPr>
              <a:t>обрядів</a:t>
            </a:r>
            <a:r>
              <a:rPr lang="ru-RU" sz="5000" b="1" dirty="0" smtClean="0">
                <a:solidFill>
                  <a:srgbClr val="0070C0"/>
                </a:solidFill>
              </a:rPr>
              <a:t>,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5000" b="1" dirty="0" smtClean="0">
                <a:solidFill>
                  <a:srgbClr val="0070C0"/>
                </a:solidFill>
              </a:rPr>
              <a:t> </a:t>
            </a:r>
            <a:r>
              <a:rPr lang="uk-UA" sz="5000" b="1" dirty="0" smtClean="0">
                <a:solidFill>
                  <a:srgbClr val="0070C0"/>
                </a:solidFill>
              </a:rPr>
              <a:t>Інсценування та драматизація творів усної народної творчості </a:t>
            </a:r>
            <a:endParaRPr lang="ru-RU" sz="5000" b="1" dirty="0">
              <a:solidFill>
                <a:srgbClr val="0070C0"/>
              </a:solidFill>
            </a:endParaRPr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5229225"/>
            <a:ext cx="30099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На </a:t>
            </a:r>
            <a:r>
              <a:rPr lang="ru-RU" dirty="0" err="1" smtClean="0"/>
              <a:t>шк</a:t>
            </a:r>
            <a:r>
              <a:rPr lang="uk-UA" dirty="0" smtClean="0"/>
              <a:t>і</a:t>
            </a:r>
            <a:r>
              <a:rPr lang="ru-RU" dirty="0" err="1" smtClean="0"/>
              <a:t>льному</a:t>
            </a:r>
            <a:r>
              <a:rPr lang="ru-RU" dirty="0" smtClean="0"/>
              <a:t> вечер</a:t>
            </a:r>
            <a:r>
              <a:rPr lang="uk-UA" dirty="0" smtClean="0"/>
              <a:t>і</a:t>
            </a:r>
            <a:r>
              <a:rPr lang="ru-RU" dirty="0" smtClean="0"/>
              <a:t> готу</a:t>
            </a:r>
            <a:r>
              <a:rPr lang="uk-UA" dirty="0" smtClean="0"/>
              <a:t>є</a:t>
            </a:r>
            <a:r>
              <a:rPr lang="ru-RU" dirty="0" smtClean="0"/>
              <a:t>мо </a:t>
            </a:r>
            <a:r>
              <a:rPr lang="ru-RU" dirty="0" err="1" smtClean="0"/>
              <a:t>варени</a:t>
            </a:r>
            <a:r>
              <a:rPr lang="uk-UA" dirty="0" smtClean="0"/>
              <a:t>к</a:t>
            </a:r>
            <a:r>
              <a:rPr lang="ru-RU" dirty="0" smtClean="0"/>
              <a:t>и сам</a:t>
            </a:r>
            <a:r>
              <a:rPr lang="uk-UA" dirty="0" smtClean="0"/>
              <a:t>і.</a:t>
            </a:r>
            <a:endParaRPr lang="ru-RU" dirty="0"/>
          </a:p>
        </p:txBody>
      </p:sp>
      <p:pic>
        <p:nvPicPr>
          <p:cNvPr id="1945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75856" y="1916832"/>
            <a:ext cx="5665586" cy="4389437"/>
          </a:xfrm>
          <a:prstGeom prst="snip2DiagRect">
            <a:avLst/>
          </a:prstGeom>
        </p:spPr>
      </p:pic>
      <p:sp>
        <p:nvSpPr>
          <p:cNvPr id="71683" name="Rectangle 1"/>
          <p:cNvSpPr>
            <a:spLocks noChangeArrowheads="1"/>
          </p:cNvSpPr>
          <p:nvPr/>
        </p:nvSpPr>
        <p:spPr bwMode="auto">
          <a:xfrm>
            <a:off x="4433888" y="-63500"/>
            <a:ext cx="276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uk-UA" sz="320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uk-UA" sz="320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16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989138"/>
            <a:ext cx="21145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4868863"/>
            <a:ext cx="21812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6" name="Прямоугольник 7"/>
          <p:cNvSpPr>
            <a:spLocks noChangeArrowheads="1"/>
          </p:cNvSpPr>
          <p:nvPr/>
        </p:nvSpPr>
        <p:spPr bwMode="auto">
          <a:xfrm>
            <a:off x="3938588" y="3244850"/>
            <a:ext cx="241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onstantia" pitchFamily="18" charset="0"/>
              </a:rPr>
              <a:t> </a:t>
            </a:r>
          </a:p>
        </p:txBody>
      </p:sp>
      <p:sp>
        <p:nvSpPr>
          <p:cNvPr id="71687" name="Прямоугольник 8"/>
          <p:cNvSpPr>
            <a:spLocks noChangeArrowheads="1"/>
          </p:cNvSpPr>
          <p:nvPr/>
        </p:nvSpPr>
        <p:spPr bwMode="auto">
          <a:xfrm>
            <a:off x="1331913" y="3644900"/>
            <a:ext cx="17494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solidFill>
                <a:srgbClr val="000000"/>
              </a:solidFill>
              <a:latin typeface="Constantia" pitchFamily="18" charset="0"/>
            </a:endParaRPr>
          </a:p>
          <a:p>
            <a:r>
              <a:rPr lang="ru-RU" sz="2400" b="1">
                <a:solidFill>
                  <a:srgbClr val="0070C0"/>
                </a:solidFill>
                <a:latin typeface="Constantia" pitchFamily="18" charset="0"/>
              </a:rPr>
              <a:t>Смачного!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Інсценування творів.</a:t>
            </a:r>
            <a:endParaRPr lang="ru-RU" smtClean="0"/>
          </a:p>
        </p:txBody>
      </p:sp>
      <p:sp>
        <p:nvSpPr>
          <p:cNvPr id="72706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</a:t>
            </a:r>
            <a:endParaRPr lang="ru-RU" smtClean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060848"/>
            <a:ext cx="5940425" cy="4455319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Інсценування творів.</a:t>
            </a:r>
            <a:endParaRPr lang="ru-RU" smtClean="0"/>
          </a:p>
        </p:txBody>
      </p:sp>
      <p:sp>
        <p:nvSpPr>
          <p:cNvPr id="73730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</a:t>
            </a:r>
            <a:endParaRPr lang="ru-RU" smtClean="0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194560"/>
            <a:ext cx="5596128" cy="4197096"/>
          </a:xfrm>
          <a:prstGeom prst="snip2Diag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</a:t>
            </a:r>
            <a:r>
              <a:rPr lang="uk-UA" sz="3100" smtClean="0"/>
              <a:t>Хай святиться ім’я твоє, краю мій  рідний.</a:t>
            </a:r>
            <a:endParaRPr lang="ru-RU" sz="3100" smtClean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В світі злих катастроф 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Неминуча йде битва,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За людські почуття, 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За вселенські права…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Повторяю щораз 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Я собі як молитву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Ще почуті від мами 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Пророчі слова.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Хай святиться ім’я твоє,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 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Краю мій милий,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Там, де поле й луки 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В переплетенні рік.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Хай Господь посилає нам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Мудрості й сили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І </a:t>
            </a:r>
            <a:r>
              <a:rPr lang="uk-UA" dirty="0" err="1" smtClean="0"/>
              <a:t>хранить</a:t>
            </a:r>
            <a:r>
              <a:rPr lang="uk-UA" dirty="0" smtClean="0"/>
              <a:t> Україну –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Нині, прісно й вовік</a:t>
            </a: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80899" name="Рисунок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36838"/>
            <a:ext cx="3556000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8686800" cy="8985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>
                <a:solidFill>
                  <a:srgbClr val="FF0000"/>
                </a:solidFill>
                <a:latin typeface="Constantia" pitchFamily="18" charset="0"/>
              </a:rPr>
              <a:t>               </a:t>
            </a:r>
            <a:r>
              <a:rPr lang="ru-RU" sz="2400" b="1">
                <a:solidFill>
                  <a:srgbClr val="FFFF00"/>
                </a:solidFill>
                <a:latin typeface="Constantia" pitchFamily="18" charset="0"/>
              </a:rPr>
              <a:t>Сиротинська  ЗОШ 1-2 ступенів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5516563"/>
            <a:ext cx="9144000" cy="134143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onstantia" pitchFamily="18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1341438"/>
            <a:ext cx="9144000" cy="417512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onstantia" pitchFamily="18" charset="0"/>
            </a:endParaRPr>
          </a:p>
        </p:txBody>
      </p:sp>
      <p:sp>
        <p:nvSpPr>
          <p:cNvPr id="81924" name="Line 6"/>
          <p:cNvSpPr>
            <a:spLocks noChangeShapeType="1"/>
          </p:cNvSpPr>
          <p:nvPr/>
        </p:nvSpPr>
        <p:spPr bwMode="auto">
          <a:xfrm>
            <a:off x="0" y="1341438"/>
            <a:ext cx="9144000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1925" name="Line 7"/>
          <p:cNvSpPr>
            <a:spLocks noChangeShapeType="1"/>
          </p:cNvSpPr>
          <p:nvPr/>
        </p:nvSpPr>
        <p:spPr bwMode="auto">
          <a:xfrm>
            <a:off x="0" y="5516563"/>
            <a:ext cx="9144000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070225" y="1914525"/>
            <a:ext cx="5888038" cy="3887788"/>
          </a:xfrm>
        </p:spPr>
        <p:txBody>
          <a:bodyPr/>
          <a:lstStyle/>
          <a:p>
            <a:pPr marR="0" eaLnBrk="1" hangingPunct="1">
              <a:lnSpc>
                <a:spcPct val="80000"/>
              </a:lnSpc>
            </a:pPr>
            <a:r>
              <a:rPr lang="uk-UA" sz="7400" smtClean="0">
                <a:solidFill>
                  <a:schemeClr val="bg1"/>
                </a:solidFill>
                <a:latin typeface="Arial Black" pitchFamily="34" charset="0"/>
              </a:rPr>
              <a:t> Спасибі  за  увагу!</a:t>
            </a:r>
            <a:endParaRPr lang="ru-RU" sz="6000" smtClean="0">
              <a:solidFill>
                <a:schemeClr val="bg1"/>
              </a:solidFill>
            </a:endParaRPr>
          </a:p>
        </p:txBody>
      </p:sp>
      <p:sp>
        <p:nvSpPr>
          <p:cNvPr id="30729" name="WordArt 9"/>
          <p:cNvSpPr>
            <a:spLocks noChangeArrowheads="1" noChangeShapeType="1" noTextEdit="1"/>
          </p:cNvSpPr>
          <p:nvPr/>
        </p:nvSpPr>
        <p:spPr bwMode="auto">
          <a:xfrm>
            <a:off x="238125" y="604838"/>
            <a:ext cx="7170738" cy="519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Arial Black"/>
              </a:rPr>
              <a:t>  </a:t>
            </a:r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7154863" cy="322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Arial"/>
                <a:cs typeface="Arial"/>
              </a:rPr>
              <a:t>  </a:t>
            </a:r>
          </a:p>
        </p:txBody>
      </p:sp>
      <p:sp>
        <p:nvSpPr>
          <p:cNvPr id="30733" name="WordArt 13"/>
          <p:cNvSpPr>
            <a:spLocks noChangeArrowheads="1" noChangeShapeType="1" noTextEdit="1"/>
          </p:cNvSpPr>
          <p:nvPr/>
        </p:nvSpPr>
        <p:spPr bwMode="auto">
          <a:xfrm>
            <a:off x="225425" y="5759450"/>
            <a:ext cx="6553200" cy="420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Arial Black"/>
              </a:rPr>
              <a:t>   </a:t>
            </a:r>
          </a:p>
        </p:txBody>
      </p:sp>
      <p:sp>
        <p:nvSpPr>
          <p:cNvPr id="30734" name="WordArt 14"/>
          <p:cNvSpPr>
            <a:spLocks noChangeArrowheads="1" noChangeShapeType="1" noTextEdit="1"/>
          </p:cNvSpPr>
          <p:nvPr/>
        </p:nvSpPr>
        <p:spPr bwMode="auto">
          <a:xfrm>
            <a:off x="233363" y="6234113"/>
            <a:ext cx="6553200" cy="420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Arial Black"/>
              </a:rPr>
              <a:t> "</a:t>
            </a:r>
          </a:p>
        </p:txBody>
      </p:sp>
      <p:pic>
        <p:nvPicPr>
          <p:cNvPr id="30735" name="Picture 15" descr="BOO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70738" y="5661025"/>
            <a:ext cx="1803400" cy="102711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3178175" y="1363663"/>
            <a:ext cx="0" cy="4137025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81933" name="Picture 2" descr="C:\Documents and Settings\Admin\Мои документы\Татьяна А\P1010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28813"/>
            <a:ext cx="2987675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/>
      <p:bldP spid="30723" grpId="0" animBg="1"/>
      <p:bldP spid="30724" grpId="0" animBg="1"/>
      <p:bldP spid="30728" grpId="0" build="p"/>
      <p:bldP spid="30729" grpId="0" animBg="1"/>
      <p:bldP spid="30730" grpId="0" animBg="1"/>
      <p:bldP spid="30733" grpId="0" animBg="1"/>
      <p:bldP spid="30734" grpId="0" animBg="1"/>
      <p:bldP spid="3073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636</TotalTime>
  <Words>464</Words>
  <Application>Microsoft Office PowerPoint</Application>
  <PresentationFormat>Экран (4:3)</PresentationFormat>
  <Paragraphs>77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Поток</vt:lpstr>
      <vt:lpstr>2_Поток</vt:lpstr>
      <vt:lpstr>1_Поток</vt:lpstr>
      <vt:lpstr>Специальное оформление</vt:lpstr>
      <vt:lpstr>Слайд 1</vt:lpstr>
      <vt:lpstr> </vt:lpstr>
      <vt:lpstr> Давайте пригадаємо правила поведінки в музеї.  </vt:lpstr>
      <vt:lpstr> Початок екскурсії</vt:lpstr>
      <vt:lpstr>М.Т.Рильський.</vt:lpstr>
      <vt:lpstr>  Вітрина « Ще не вмерли України….»</vt:lpstr>
      <vt:lpstr> Ці  стенди виготовлені учнями на уроках праці.</vt:lpstr>
      <vt:lpstr>  Вітрина “ В ім*я дитини”</vt:lpstr>
      <vt:lpstr> Тут ви можете дізнатися багато чого цікавого   </vt:lpstr>
      <vt:lpstr> Тут ви можете дізнатися багато чого цікавого   </vt:lpstr>
      <vt:lpstr>  Вітрина “  Хустка - улюблена прикраса жінки”</vt:lpstr>
      <vt:lpstr> Виступ фольклорної групи. </vt:lpstr>
      <vt:lpstr>Якщо ви бажаєте навчитися народним іграм ,заходьте до нас!</vt:lpstr>
      <vt:lpstr>  Догляд за рослинами –символами на пришкільній ділянці .</vt:lpstr>
      <vt:lpstr> Чудодійною рослиною-оберегом вважався  в народі  мак   </vt:lpstr>
      <vt:lpstr>   Використовуються такі форми роботи: </vt:lpstr>
      <vt:lpstr> На шкільному вечері готуємо вареники самі.</vt:lpstr>
      <vt:lpstr>  Інсценування творів.</vt:lpstr>
      <vt:lpstr>  Інсценування творів.</vt:lpstr>
      <vt:lpstr> Хай святиться ім’я твоє, краю мій  рідний.</vt:lpstr>
      <vt:lpstr>Слайд 21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Валерий</dc:creator>
  <cp:lastModifiedBy>Валерий</cp:lastModifiedBy>
  <cp:revision>78</cp:revision>
  <dcterms:created xsi:type="dcterms:W3CDTF">2014-05-31T16:53:02Z</dcterms:created>
  <dcterms:modified xsi:type="dcterms:W3CDTF">2015-01-06T17:17:50Z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851407</vt:lpwstr>
  </property>
  <property fmtid="{D5CDD505-2E9C-101B-9397-08002B2CF9AE}" name="NXPowerLiteVersion" pid="3">
    <vt:lpwstr>D4.1.4</vt:lpwstr>
  </property>
</Properties>
</file>